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9" r:id="rId7"/>
    <p:sldId id="260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7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DE13-3127-48BF-BCEB-3DA1FC2F6F2C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F0F1-E620-4FA2-8069-539D68FF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414 Rollerball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Team: String </a:t>
            </a:r>
            <a:r>
              <a:rPr lang="en-US" dirty="0" smtClean="0"/>
              <a:t>Cheese</a:t>
            </a:r>
          </a:p>
          <a:p>
            <a:r>
              <a:rPr lang="en-US" dirty="0" smtClean="0"/>
              <a:t>Members: Tim Stroup, Chris Schaffer, </a:t>
            </a:r>
          </a:p>
          <a:p>
            <a:r>
              <a:rPr lang="en-US" dirty="0" err="1" smtClean="0"/>
              <a:t>Meetkumar</a:t>
            </a:r>
            <a:r>
              <a:rPr lang="en-US" dirty="0" smtClean="0"/>
              <a:t> </a:t>
            </a:r>
            <a:r>
              <a:rPr lang="en-US" dirty="0" err="1" smtClean="0"/>
              <a:t>Savaliya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Ya-HsinCheng</a:t>
            </a:r>
            <a:r>
              <a:rPr lang="en-US" dirty="0" smtClean="0"/>
              <a:t>, Wei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71551"/>
              </p:ext>
            </p:extLst>
          </p:nvPr>
        </p:nvGraphicFramePr>
        <p:xfrm>
          <a:off x="213218" y="162576"/>
          <a:ext cx="5577982" cy="659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7600">
                  <a:extLst>
                    <a:ext uri="{9D8B030D-6E8A-4147-A177-3AD203B41FA5}">
                      <a16:colId xmlns:a16="http://schemas.microsoft.com/office/drawing/2014/main" val="2501304383"/>
                    </a:ext>
                  </a:extLst>
                </a:gridCol>
                <a:gridCol w="4670382">
                  <a:extLst>
                    <a:ext uri="{9D8B030D-6E8A-4147-A177-3AD203B41FA5}">
                      <a16:colId xmlns:a16="http://schemas.microsoft.com/office/drawing/2014/main" val="12464153"/>
                    </a:ext>
                  </a:extLst>
                </a:gridCol>
              </a:tblGrid>
              <a:tr h="532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Invitation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1956221383"/>
                  </a:ext>
                </a:extLst>
              </a:tr>
              <a:tr h="532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3906745270"/>
                  </a:ext>
                </a:extLst>
              </a:tr>
              <a:tr h="532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Goal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1722451973"/>
                  </a:ext>
                </a:extLst>
              </a:tr>
              <a:tr h="513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259467407"/>
                  </a:ext>
                </a:extLst>
              </a:tr>
              <a:tr h="532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1711530380"/>
                  </a:ext>
                </a:extLst>
              </a:tr>
              <a:tr h="532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is registered, logged in, and has created a game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685920289"/>
                  </a:ext>
                </a:extLst>
              </a:tr>
              <a:tr h="532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Invitations are sent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1172541095"/>
                  </a:ext>
                </a:extLst>
              </a:tr>
              <a:tr h="1008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User requests to create an invitation for a game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</a:t>
                      </a:r>
                      <a:r>
                        <a:rPr lang="en-US" sz="1000" u="sng" dirty="0">
                          <a:effectLst/>
                        </a:rPr>
                        <a:t>List Registered Users</a:t>
                      </a:r>
                      <a:r>
                        <a:rPr lang="en-US" sz="1000" dirty="0">
                          <a:effectLst/>
                        </a:rPr>
                        <a:t> is called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3: User selects recipients of the invitation from the list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4: User requests to send the invitation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5: Use case ends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3212023748"/>
                  </a:ext>
                </a:extLst>
              </a:tr>
              <a:tr h="14120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1A: Invalid Game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1: System reports that you cannot create an invitation for this game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2: Use case Ends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4A: Network error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1: System reports it cannot send an invitation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2: Use case ends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2583059799"/>
                  </a:ext>
                </a:extLst>
              </a:tr>
              <a:tr h="468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Requirements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44920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a/Rollerball_gameboard_and_init_config.PNG/800px-Rollerball_gameboard_and_init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3" y="1550265"/>
            <a:ext cx="4374140" cy="43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0852" y="415636"/>
            <a:ext cx="3398982" cy="960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chemeClr val="tx1"/>
                </a:solidFill>
              </a:rPr>
              <a:t>RollerBall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upload.wikimedia.org/wikipedia/commons/a/a6/Rollerball_moves_-_pa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81" y="415636"/>
            <a:ext cx="2815143" cy="281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6/62/Rollerball_moves_-_rook%2C_bishop_%281_of_4%29.PNG/800px-Rollerball_moves_-_rook%2C_bishop_%281_of_4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065" y="415636"/>
            <a:ext cx="2815143" cy="281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2/26/Rollerball_moves_-_rook%2C_bishop_%282_of_4%29.PNG/800px-Rollerball_moves_-_rook%2C_bishop_%282_of_4%2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582" y="3613366"/>
            <a:ext cx="2815143" cy="281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0/0e/Rollerball_moves_-_king.PNG/800px-Rollerball_moves_-_ki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065" y="3613366"/>
            <a:ext cx="2815143" cy="281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04" y="0"/>
            <a:ext cx="6946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47266"/>
              </p:ext>
            </p:extLst>
          </p:nvPr>
        </p:nvGraphicFramePr>
        <p:xfrm>
          <a:off x="6143641" y="153845"/>
          <a:ext cx="5762032" cy="6616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7546">
                  <a:extLst>
                    <a:ext uri="{9D8B030D-6E8A-4147-A177-3AD203B41FA5}">
                      <a16:colId xmlns:a16="http://schemas.microsoft.com/office/drawing/2014/main" val="58878384"/>
                    </a:ext>
                  </a:extLst>
                </a:gridCol>
                <a:gridCol w="4824486">
                  <a:extLst>
                    <a:ext uri="{9D8B030D-6E8A-4147-A177-3AD203B41FA5}">
                      <a16:colId xmlns:a16="http://schemas.microsoft.com/office/drawing/2014/main" val="985628959"/>
                    </a:ext>
                  </a:extLst>
                </a:gridCol>
              </a:tblGrid>
              <a:tr h="608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Deactivate account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2716185659"/>
                  </a:ext>
                </a:extLst>
              </a:tr>
              <a:tr h="608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1007017323"/>
                  </a:ext>
                </a:extLst>
              </a:tr>
              <a:tr h="608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goal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1633973920"/>
                  </a:ext>
                </a:extLst>
              </a:tr>
              <a:tr h="5865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3144340912"/>
                  </a:ext>
                </a:extLst>
              </a:tr>
              <a:tr h="608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2043855715"/>
                  </a:ext>
                </a:extLst>
              </a:tr>
              <a:tr h="608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registered and logged 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3948832505"/>
                  </a:ext>
                </a:extLst>
              </a:tr>
              <a:tr h="608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User account is deactivated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1237000442"/>
                  </a:ext>
                </a:extLst>
              </a:tr>
              <a:tr h="9217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User requests to deactivate their account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System request to confirm that user would like to deactivate account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3: User account is deactivated and history is deleted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4: Use case ends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2145070105"/>
                  </a:ext>
                </a:extLst>
              </a:tr>
              <a:tr h="9217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2A: cancel deactivation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1: User responds no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2: User account is not deactivated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3: Use case ends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152124422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Requirements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317237104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36047"/>
              </p:ext>
            </p:extLst>
          </p:nvPr>
        </p:nvGraphicFramePr>
        <p:xfrm>
          <a:off x="293741" y="153845"/>
          <a:ext cx="5395859" cy="6616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66">
                  <a:extLst>
                    <a:ext uri="{9D8B030D-6E8A-4147-A177-3AD203B41FA5}">
                      <a16:colId xmlns:a16="http://schemas.microsoft.com/office/drawing/2014/main" val="2694326996"/>
                    </a:ext>
                  </a:extLst>
                </a:gridCol>
                <a:gridCol w="4517893">
                  <a:extLst>
                    <a:ext uri="{9D8B030D-6E8A-4147-A177-3AD203B41FA5}">
                      <a16:colId xmlns:a16="http://schemas.microsoft.com/office/drawing/2014/main" val="1464554105"/>
                    </a:ext>
                  </a:extLst>
                </a:gridCol>
              </a:tblGrid>
              <a:tr h="550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Account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224884078"/>
                  </a:ext>
                </a:extLst>
              </a:tr>
              <a:tr h="550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System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4257666991"/>
                  </a:ext>
                </a:extLst>
              </a:tr>
              <a:tr h="550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goal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2699658772"/>
                  </a:ext>
                </a:extLst>
              </a:tr>
              <a:tr h="5310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2374619791"/>
                  </a:ext>
                </a:extLst>
              </a:tr>
              <a:tr h="550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and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2014003928"/>
                  </a:ext>
                </a:extLst>
              </a:tr>
              <a:tr h="550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connected to the 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1217878841"/>
                  </a:ext>
                </a:extLst>
              </a:tr>
              <a:tr h="5509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is registered with unique email and nickname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715606945"/>
                  </a:ext>
                </a:extLst>
              </a:tr>
              <a:tr h="625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User requests to register an account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User enters email address, nickname, and password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3: System acknowledges that account was created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3475218183"/>
                  </a:ext>
                </a:extLst>
              </a:tr>
              <a:tr h="1669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Extensions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2A: invalid email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1: System replies that email is already registered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2: Account is not Created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3: Return to step 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2B: invalid nickname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1: System replies that nickname is already registered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2: Account is not created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3: Return to step 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2763792995"/>
                  </a:ext>
                </a:extLst>
              </a:tr>
              <a:tr h="484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Special Requirements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58" marR="52458" marT="0" marB="0"/>
                </a:tc>
                <a:extLst>
                  <a:ext uri="{0D108BD9-81ED-4DB2-BD59-A6C34878D82A}">
                    <a16:rowId xmlns:a16="http://schemas.microsoft.com/office/drawing/2014/main" val="398261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2257"/>
              </p:ext>
            </p:extLst>
          </p:nvPr>
        </p:nvGraphicFramePr>
        <p:xfrm>
          <a:off x="220309" y="221672"/>
          <a:ext cx="5543181" cy="650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938">
                  <a:extLst>
                    <a:ext uri="{9D8B030D-6E8A-4147-A177-3AD203B41FA5}">
                      <a16:colId xmlns:a16="http://schemas.microsoft.com/office/drawing/2014/main" val="166338931"/>
                    </a:ext>
                  </a:extLst>
                </a:gridCol>
                <a:gridCol w="4641243">
                  <a:extLst>
                    <a:ext uri="{9D8B030D-6E8A-4147-A177-3AD203B41FA5}">
                      <a16:colId xmlns:a16="http://schemas.microsoft.com/office/drawing/2014/main" val="974972478"/>
                    </a:ext>
                  </a:extLst>
                </a:gridCol>
              </a:tblGrid>
              <a:tr h="659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Game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453135602"/>
                  </a:ext>
                </a:extLst>
              </a:tr>
              <a:tr h="659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3541182577"/>
                  </a:ext>
                </a:extLst>
              </a:tr>
              <a:tr h="659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Goal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3217622696"/>
                  </a:ext>
                </a:extLst>
              </a:tr>
              <a:tr h="6356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4254005779"/>
                  </a:ext>
                </a:extLst>
              </a:tr>
              <a:tr h="659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2203594426"/>
                  </a:ext>
                </a:extLst>
              </a:tr>
              <a:tr h="659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is registered and logged in to the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2652795884"/>
                  </a:ext>
                </a:extLst>
              </a:tr>
              <a:tr h="659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Game is created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2855690137"/>
                  </a:ext>
                </a:extLst>
              </a:tr>
              <a:tr h="579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1: User requests the system to create game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2: System tells user that game creation was successful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2404643493"/>
                  </a:ext>
                </a:extLst>
              </a:tr>
              <a:tr h="749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1A: Network error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1: Game is not created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2: Use case ends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391693722"/>
                  </a:ext>
                </a:extLst>
              </a:tr>
              <a:tr h="579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Special Requirements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99" marR="63899" marT="0" marB="0"/>
                </a:tc>
                <a:extLst>
                  <a:ext uri="{0D108BD9-81ED-4DB2-BD59-A6C34878D82A}">
                    <a16:rowId xmlns:a16="http://schemas.microsoft.com/office/drawing/2014/main" val="427331842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98420"/>
              </p:ext>
            </p:extLst>
          </p:nvPr>
        </p:nvGraphicFramePr>
        <p:xfrm>
          <a:off x="6385258" y="221672"/>
          <a:ext cx="5520415" cy="650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233">
                  <a:extLst>
                    <a:ext uri="{9D8B030D-6E8A-4147-A177-3AD203B41FA5}">
                      <a16:colId xmlns:a16="http://schemas.microsoft.com/office/drawing/2014/main" val="2594853091"/>
                    </a:ext>
                  </a:extLst>
                </a:gridCol>
                <a:gridCol w="4622182">
                  <a:extLst>
                    <a:ext uri="{9D8B030D-6E8A-4147-A177-3AD203B41FA5}">
                      <a16:colId xmlns:a16="http://schemas.microsoft.com/office/drawing/2014/main" val="2707481002"/>
                    </a:ext>
                  </a:extLst>
                </a:gridCol>
              </a:tblGrid>
              <a:tr h="550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Join Game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2851557638"/>
                  </a:ext>
                </a:extLst>
              </a:tr>
              <a:tr h="550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2337931788"/>
                  </a:ext>
                </a:extLst>
              </a:tr>
              <a:tr h="550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Goal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1438471692"/>
                  </a:ext>
                </a:extLst>
              </a:tr>
              <a:tr h="5308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3548551943"/>
                  </a:ext>
                </a:extLst>
              </a:tr>
              <a:tr h="550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1623029741"/>
                  </a:ext>
                </a:extLst>
              </a:tr>
              <a:tr h="550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registered and logged in.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has received an invitation for a game.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4141691186"/>
                  </a:ext>
                </a:extLst>
              </a:tr>
              <a:tr h="550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User joins Game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3199002901"/>
                  </a:ext>
                </a:extLst>
              </a:tr>
              <a:tr h="8342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User requests join match screen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User enters game session code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3: User is entered into the game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4: Use case ends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1033072324"/>
                  </a:ext>
                </a:extLst>
              </a:tr>
              <a:tr h="1348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Extensions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2A: Game is full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1: System responds that game is full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2: User does not join game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3: Use case ends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2B: Game is no longer active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1: System responds that game is no longer active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2: User does not join game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3: Use case ends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3331686708"/>
                  </a:ext>
                </a:extLst>
              </a:tr>
              <a:tr h="4842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Special Requirements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4" marR="50854" marT="0" marB="0"/>
                </a:tc>
                <a:extLst>
                  <a:ext uri="{0D108BD9-81ED-4DB2-BD59-A6C34878D82A}">
                    <a16:rowId xmlns:a16="http://schemas.microsoft.com/office/drawing/2014/main" val="166179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1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13928"/>
              </p:ext>
            </p:extLst>
          </p:nvPr>
        </p:nvGraphicFramePr>
        <p:xfrm>
          <a:off x="6217559" y="223130"/>
          <a:ext cx="5808185" cy="6491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57">
                  <a:extLst>
                    <a:ext uri="{9D8B030D-6E8A-4147-A177-3AD203B41FA5}">
                      <a16:colId xmlns:a16="http://schemas.microsoft.com/office/drawing/2014/main" val="4090785123"/>
                    </a:ext>
                  </a:extLst>
                </a:gridCol>
                <a:gridCol w="4863128">
                  <a:extLst>
                    <a:ext uri="{9D8B030D-6E8A-4147-A177-3AD203B41FA5}">
                      <a16:colId xmlns:a16="http://schemas.microsoft.com/office/drawing/2014/main" val="2187973121"/>
                    </a:ext>
                  </a:extLst>
                </a:gridCol>
              </a:tblGrid>
              <a:tr h="5704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game state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3523211557"/>
                  </a:ext>
                </a:extLst>
              </a:tr>
              <a:tr h="599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2653588954"/>
                  </a:ext>
                </a:extLst>
              </a:tr>
              <a:tr h="599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 subfunction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1131603661"/>
                  </a:ext>
                </a:extLst>
              </a:tr>
              <a:tr h="5777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1154454527"/>
                  </a:ext>
                </a:extLst>
              </a:tr>
              <a:tr h="599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2398124526"/>
                  </a:ext>
                </a:extLst>
              </a:tr>
              <a:tr h="599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Game is currently in an active state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12554698"/>
                  </a:ext>
                </a:extLst>
              </a:tr>
              <a:tr h="5994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Game is ended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3414487879"/>
                  </a:ext>
                </a:extLst>
              </a:tr>
              <a:tr h="938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1: System checks game against rules to determine whether the game is over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2: System invokes marks game as ended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3: System invokes </a:t>
                      </a:r>
                      <a:r>
                        <a:rPr lang="en-US" sz="1000" u="sng">
                          <a:effectLst/>
                        </a:rPr>
                        <a:t>log game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3: Use case ends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2410736087"/>
                  </a:ext>
                </a:extLst>
              </a:tr>
              <a:tr h="7039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1A: Game is not over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1: System does not end game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2: Use case ends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3336531888"/>
                  </a:ext>
                </a:extLst>
              </a:tr>
              <a:tr h="7039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Requirements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07" marR="60307" marT="0" marB="0"/>
                </a:tc>
                <a:extLst>
                  <a:ext uri="{0D108BD9-81ED-4DB2-BD59-A6C34878D82A}">
                    <a16:rowId xmlns:a16="http://schemas.microsoft.com/office/drawing/2014/main" val="222739303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50639"/>
              </p:ext>
            </p:extLst>
          </p:nvPr>
        </p:nvGraphicFramePr>
        <p:xfrm>
          <a:off x="170181" y="223129"/>
          <a:ext cx="5694910" cy="6491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625">
                  <a:extLst>
                    <a:ext uri="{9D8B030D-6E8A-4147-A177-3AD203B41FA5}">
                      <a16:colId xmlns:a16="http://schemas.microsoft.com/office/drawing/2014/main" val="2876136267"/>
                    </a:ext>
                  </a:extLst>
                </a:gridCol>
                <a:gridCol w="4768285">
                  <a:extLst>
                    <a:ext uri="{9D8B030D-6E8A-4147-A177-3AD203B41FA5}">
                      <a16:colId xmlns:a16="http://schemas.microsoft.com/office/drawing/2014/main" val="2050857624"/>
                    </a:ext>
                  </a:extLst>
                </a:gridCol>
              </a:tblGrid>
              <a:tr h="629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Log game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360647221"/>
                  </a:ext>
                </a:extLst>
              </a:tr>
              <a:tr h="661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2662778044"/>
                  </a:ext>
                </a:extLst>
              </a:tr>
              <a:tr h="661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 subfunction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405534657"/>
                  </a:ext>
                </a:extLst>
              </a:tr>
              <a:tr h="637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501986974"/>
                  </a:ext>
                </a:extLst>
              </a:tr>
              <a:tr h="661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2487652974"/>
                  </a:ext>
                </a:extLst>
              </a:tr>
              <a:tr h="661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Game is quit or game has ended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2353359470"/>
                  </a:ext>
                </a:extLst>
              </a:tr>
              <a:tr h="661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Game is logged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3456499705"/>
                  </a:ext>
                </a:extLst>
              </a:tr>
              <a:tr h="751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System creates a log of the completed game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System stores game result for both players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3: Use case ends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3818611350"/>
                  </a:ext>
                </a:extLst>
              </a:tr>
              <a:tr h="5818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1981907940"/>
                  </a:ext>
                </a:extLst>
              </a:tr>
              <a:tr h="5818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Requirements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213" marR="64213" marT="0" marB="0"/>
                </a:tc>
                <a:extLst>
                  <a:ext uri="{0D108BD9-81ED-4DB2-BD59-A6C34878D82A}">
                    <a16:rowId xmlns:a16="http://schemas.microsoft.com/office/drawing/2014/main" val="9389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8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98883"/>
              </p:ext>
            </p:extLst>
          </p:nvPr>
        </p:nvGraphicFramePr>
        <p:xfrm>
          <a:off x="157901" y="167141"/>
          <a:ext cx="5420864" cy="6427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035">
                  <a:extLst>
                    <a:ext uri="{9D8B030D-6E8A-4147-A177-3AD203B41FA5}">
                      <a16:colId xmlns:a16="http://schemas.microsoft.com/office/drawing/2014/main" val="3830066173"/>
                    </a:ext>
                  </a:extLst>
                </a:gridCol>
                <a:gridCol w="4538829">
                  <a:extLst>
                    <a:ext uri="{9D8B030D-6E8A-4147-A177-3AD203B41FA5}">
                      <a16:colId xmlns:a16="http://schemas.microsoft.com/office/drawing/2014/main" val="4037460709"/>
                    </a:ext>
                  </a:extLst>
                </a:gridCol>
              </a:tblGrid>
              <a:tr h="629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Display valid moves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2551506918"/>
                  </a:ext>
                </a:extLst>
              </a:tr>
              <a:tr h="629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3452151025"/>
                  </a:ext>
                </a:extLst>
              </a:tr>
              <a:tr h="629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 subfunction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158196385"/>
                  </a:ext>
                </a:extLst>
              </a:tr>
              <a:tr h="606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1716413384"/>
                  </a:ext>
                </a:extLst>
              </a:tr>
              <a:tr h="629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1951683445"/>
                  </a:ext>
                </a:extLst>
              </a:tr>
              <a:tr h="629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1409893285"/>
                  </a:ext>
                </a:extLst>
              </a:tr>
              <a:tr h="629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Valid moves are returned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1479537782"/>
                  </a:ext>
                </a:extLst>
              </a:tr>
              <a:tr h="747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System requests to display valid moves for a piece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Valid moves are returned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329019693"/>
                  </a:ext>
                </a:extLst>
              </a:tr>
              <a:tr h="5531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2304981256"/>
                  </a:ext>
                </a:extLst>
              </a:tr>
              <a:tr h="747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Requirements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607" marR="65607" marT="0" marB="0"/>
                </a:tc>
                <a:extLst>
                  <a:ext uri="{0D108BD9-81ED-4DB2-BD59-A6C34878D82A}">
                    <a16:rowId xmlns:a16="http://schemas.microsoft.com/office/drawing/2014/main" val="41919071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9909"/>
              </p:ext>
            </p:extLst>
          </p:nvPr>
        </p:nvGraphicFramePr>
        <p:xfrm>
          <a:off x="6077527" y="167141"/>
          <a:ext cx="5680364" cy="6427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258">
                  <a:extLst>
                    <a:ext uri="{9D8B030D-6E8A-4147-A177-3AD203B41FA5}">
                      <a16:colId xmlns:a16="http://schemas.microsoft.com/office/drawing/2014/main" val="4165627691"/>
                    </a:ext>
                  </a:extLst>
                </a:gridCol>
                <a:gridCol w="4756106">
                  <a:extLst>
                    <a:ext uri="{9D8B030D-6E8A-4147-A177-3AD203B41FA5}">
                      <a16:colId xmlns:a16="http://schemas.microsoft.com/office/drawing/2014/main" val="1294526812"/>
                    </a:ext>
                  </a:extLst>
                </a:gridCol>
              </a:tblGrid>
              <a:tr h="532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Take Turn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1703314961"/>
                  </a:ext>
                </a:extLst>
              </a:tr>
              <a:tr h="532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1843894606"/>
                  </a:ext>
                </a:extLst>
              </a:tr>
              <a:tr h="532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goal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1365612318"/>
                  </a:ext>
                </a:extLst>
              </a:tr>
              <a:tr h="513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2387759239"/>
                  </a:ext>
                </a:extLst>
              </a:tr>
              <a:tr h="532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3991101671"/>
                  </a:ext>
                </a:extLst>
              </a:tr>
              <a:tr h="532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Preconditions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logged in and registered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is the Users turn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3454845141"/>
                  </a:ext>
                </a:extLst>
              </a:tr>
              <a:tr h="532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User has moved a piece and turn is over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4047780962"/>
                  </a:ext>
                </a:extLst>
              </a:tr>
              <a:tr h="14629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User invokes </a:t>
                      </a:r>
                      <a:r>
                        <a:rPr lang="en-US" sz="1000" u="sng" dirty="0">
                          <a:effectLst/>
                        </a:rPr>
                        <a:t>list active games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User selects a game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3: User selects piece to move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4: System invokes </a:t>
                      </a:r>
                      <a:r>
                        <a:rPr lang="en-US" sz="1000" u="sng" dirty="0">
                          <a:effectLst/>
                        </a:rPr>
                        <a:t>Display valid moves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5: User selects move from valid moves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6: piece is moved to new position board is </a:t>
                      </a:r>
                      <a:r>
                        <a:rPr lang="en-US" sz="1000" dirty="0" smtClean="0">
                          <a:effectLst/>
                        </a:rPr>
                        <a:t>updated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7: </a:t>
                      </a:r>
                      <a:r>
                        <a:rPr lang="en-US" sz="1000" u="sng" dirty="0" smtClean="0">
                          <a:effectLst/>
                        </a:rPr>
                        <a:t>Check Game state</a:t>
                      </a:r>
                      <a:r>
                        <a:rPr lang="en-US" sz="1000" dirty="0" smtClean="0">
                          <a:effectLst/>
                        </a:rPr>
                        <a:t> is invoked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  <a:r>
                        <a:rPr lang="en-US" sz="1000" dirty="0" smtClean="0">
                          <a:effectLst/>
                        </a:rPr>
                        <a:t>: </a:t>
                      </a:r>
                      <a:r>
                        <a:rPr lang="en-US" sz="1000" dirty="0">
                          <a:effectLst/>
                        </a:rPr>
                        <a:t>Use case ends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3097983260"/>
                  </a:ext>
                </a:extLst>
              </a:tr>
              <a:tr h="626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6A: Game is invalid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1: System reports that game is no longer valid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2: Use case ends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3890751286"/>
                  </a:ext>
                </a:extLst>
              </a:tr>
              <a:tr h="626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Requirements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166" marR="54166" marT="0" marB="0"/>
                </a:tc>
                <a:extLst>
                  <a:ext uri="{0D108BD9-81ED-4DB2-BD59-A6C34878D82A}">
                    <a16:rowId xmlns:a16="http://schemas.microsoft.com/office/drawing/2014/main" val="408806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3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99117"/>
              </p:ext>
            </p:extLst>
          </p:nvPr>
        </p:nvGraphicFramePr>
        <p:xfrm>
          <a:off x="214428" y="144061"/>
          <a:ext cx="5493645" cy="651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878">
                  <a:extLst>
                    <a:ext uri="{9D8B030D-6E8A-4147-A177-3AD203B41FA5}">
                      <a16:colId xmlns:a16="http://schemas.microsoft.com/office/drawing/2014/main" val="2046798541"/>
                    </a:ext>
                  </a:extLst>
                </a:gridCol>
                <a:gridCol w="4599767">
                  <a:extLst>
                    <a:ext uri="{9D8B030D-6E8A-4147-A177-3AD203B41FA5}">
                      <a16:colId xmlns:a16="http://schemas.microsoft.com/office/drawing/2014/main" val="3437697316"/>
                    </a:ext>
                  </a:extLst>
                </a:gridCol>
              </a:tblGrid>
              <a:tr h="627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</a:t>
                      </a:r>
                      <a:r>
                        <a:rPr lang="en-US" sz="1000" dirty="0" smtClean="0">
                          <a:effectLst/>
                        </a:rPr>
                        <a:t>active </a:t>
                      </a:r>
                      <a:r>
                        <a:rPr lang="en-US" sz="1000" dirty="0">
                          <a:effectLst/>
                        </a:rPr>
                        <a:t>games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4158568876"/>
                  </a:ext>
                </a:extLst>
              </a:tr>
              <a:tr h="627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2267443735"/>
                  </a:ext>
                </a:extLst>
              </a:tr>
              <a:tr h="627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Goal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4039635608"/>
                  </a:ext>
                </a:extLst>
              </a:tr>
              <a:tr h="6052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1410478550"/>
                  </a:ext>
                </a:extLst>
              </a:tr>
              <a:tr h="627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3938786170"/>
                  </a:ext>
                </a:extLst>
              </a:tr>
              <a:tr h="627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registered and logged in.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157553296"/>
                  </a:ext>
                </a:extLst>
              </a:tr>
              <a:tr h="627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User’s Active Games are listed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346770149"/>
                  </a:ext>
                </a:extLst>
              </a:tr>
              <a:tr h="7141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1: User requests to list their active games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2: Active games are listed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3: Use case ends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114748418"/>
                  </a:ext>
                </a:extLst>
              </a:tr>
              <a:tr h="7141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2a: No active games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1: System responds that there are no active games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2: Use case ends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1468208017"/>
                  </a:ext>
                </a:extLst>
              </a:tr>
              <a:tr h="7141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Requirements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277" marR="62277" marT="0" marB="0"/>
                </a:tc>
                <a:extLst>
                  <a:ext uri="{0D108BD9-81ED-4DB2-BD59-A6C34878D82A}">
                    <a16:rowId xmlns:a16="http://schemas.microsoft.com/office/drawing/2014/main" val="182298336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80297"/>
              </p:ext>
            </p:extLst>
          </p:nvPr>
        </p:nvGraphicFramePr>
        <p:xfrm>
          <a:off x="6216073" y="144061"/>
          <a:ext cx="5772727" cy="6515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286">
                  <a:extLst>
                    <a:ext uri="{9D8B030D-6E8A-4147-A177-3AD203B41FA5}">
                      <a16:colId xmlns:a16="http://schemas.microsoft.com/office/drawing/2014/main" val="228210730"/>
                    </a:ext>
                  </a:extLst>
                </a:gridCol>
                <a:gridCol w="4833441">
                  <a:extLst>
                    <a:ext uri="{9D8B030D-6E8A-4147-A177-3AD203B41FA5}">
                      <a16:colId xmlns:a16="http://schemas.microsoft.com/office/drawing/2014/main" val="3063330146"/>
                    </a:ext>
                  </a:extLst>
                </a:gridCol>
              </a:tblGrid>
              <a:tr h="590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Quit game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2589355700"/>
                  </a:ext>
                </a:extLst>
              </a:tr>
              <a:tr h="590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2605252553"/>
                  </a:ext>
                </a:extLst>
              </a:tr>
              <a:tr h="590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Goal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3827292234"/>
                  </a:ext>
                </a:extLst>
              </a:tr>
              <a:tr h="5695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1998907122"/>
                  </a:ext>
                </a:extLst>
              </a:tr>
              <a:tr h="590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3014848552"/>
                  </a:ext>
                </a:extLst>
              </a:tr>
              <a:tr h="590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is registered and logged in.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has created or joined a game.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2914016546"/>
                  </a:ext>
                </a:extLst>
              </a:tr>
              <a:tr h="5909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has quit the game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3421105784"/>
                  </a:ext>
                </a:extLst>
              </a:tr>
              <a:tr h="1175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</a:t>
                      </a:r>
                      <a:r>
                        <a:rPr lang="en-US" sz="1000" u="sng" dirty="0">
                          <a:effectLst/>
                        </a:rPr>
                        <a:t>List active games­</a:t>
                      </a:r>
                      <a:r>
                        <a:rPr lang="en-US" sz="1000" dirty="0">
                          <a:effectLst/>
                        </a:rPr>
                        <a:t> is invoked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User selects and active game from the list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3: User requests to quit the game.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4: System invokes </a:t>
                      </a:r>
                      <a:r>
                        <a:rPr lang="en-US" sz="1000" u="sng" dirty="0">
                          <a:effectLst/>
                        </a:rPr>
                        <a:t>log game</a:t>
                      </a:r>
                      <a:r>
                        <a:rPr lang="en-US" sz="1000" dirty="0">
                          <a:effectLst/>
                        </a:rPr>
                        <a:t> and marks it as invalid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5: Use case ends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1880767310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399978230"/>
                  </a:ext>
                </a:extLst>
              </a:tr>
              <a:tr h="7052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Requirements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269711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70770"/>
              </p:ext>
            </p:extLst>
          </p:nvPr>
        </p:nvGraphicFramePr>
        <p:xfrm>
          <a:off x="193169" y="227734"/>
          <a:ext cx="5385595" cy="6274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6296">
                  <a:extLst>
                    <a:ext uri="{9D8B030D-6E8A-4147-A177-3AD203B41FA5}">
                      <a16:colId xmlns:a16="http://schemas.microsoft.com/office/drawing/2014/main" val="670077422"/>
                    </a:ext>
                  </a:extLst>
                </a:gridCol>
                <a:gridCol w="4509299">
                  <a:extLst>
                    <a:ext uri="{9D8B030D-6E8A-4147-A177-3AD203B41FA5}">
                      <a16:colId xmlns:a16="http://schemas.microsoft.com/office/drawing/2014/main" val="122761602"/>
                    </a:ext>
                  </a:extLst>
                </a:gridCol>
              </a:tblGrid>
              <a:tr h="57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Log 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3057144866"/>
                  </a:ext>
                </a:extLst>
              </a:tr>
              <a:tr h="57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1691500019"/>
                  </a:ext>
                </a:extLst>
              </a:tr>
              <a:tr h="57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subfunction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3124337759"/>
                  </a:ext>
                </a:extLst>
              </a:tr>
              <a:tr h="556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4293222694"/>
                  </a:ext>
                </a:extLst>
              </a:tr>
              <a:tr h="57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1656139842"/>
                  </a:ext>
                </a:extLst>
              </a:tr>
              <a:tr h="57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is Registered.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1218911255"/>
                  </a:ext>
                </a:extLst>
              </a:tr>
              <a:tr h="5771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User is logged 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1353465753"/>
                  </a:ext>
                </a:extLst>
              </a:tr>
              <a:tr h="874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1: User enters nickname and password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2: User requests to log on to the system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3: User is logged 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4: Use case ends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971967044"/>
                  </a:ext>
                </a:extLst>
              </a:tr>
              <a:tr h="874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2A: invalid password or nickname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1: System reports password or nickname does not match a valid pair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2:User is not logged 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   3: Use case ends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3264127125"/>
                  </a:ext>
                </a:extLst>
              </a:tr>
              <a:tr h="507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Special Requirements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39" marR="57939" marT="0" marB="0"/>
                </a:tc>
                <a:extLst>
                  <a:ext uri="{0D108BD9-81ED-4DB2-BD59-A6C34878D82A}">
                    <a16:rowId xmlns:a16="http://schemas.microsoft.com/office/drawing/2014/main" val="276344817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78005"/>
              </p:ext>
            </p:extLst>
          </p:nvPr>
        </p:nvGraphicFramePr>
        <p:xfrm>
          <a:off x="6123708" y="227734"/>
          <a:ext cx="5874328" cy="6274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818">
                  <a:extLst>
                    <a:ext uri="{9D8B030D-6E8A-4147-A177-3AD203B41FA5}">
                      <a16:colId xmlns:a16="http://schemas.microsoft.com/office/drawing/2014/main" val="3109746229"/>
                    </a:ext>
                  </a:extLst>
                </a:gridCol>
                <a:gridCol w="4918510">
                  <a:extLst>
                    <a:ext uri="{9D8B030D-6E8A-4147-A177-3AD203B41FA5}">
                      <a16:colId xmlns:a16="http://schemas.microsoft.com/office/drawing/2014/main" val="3837573208"/>
                    </a:ext>
                  </a:extLst>
                </a:gridCol>
              </a:tblGrid>
              <a:tr h="569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Profile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2862038149"/>
                  </a:ext>
                </a:extLst>
              </a:tr>
              <a:tr h="569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Scope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2546869150"/>
                  </a:ext>
                </a:extLst>
              </a:tr>
              <a:tr h="569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Level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Goal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2818330601"/>
                  </a:ext>
                </a:extLst>
              </a:tr>
              <a:tr h="5484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3208819478"/>
                  </a:ext>
                </a:extLst>
              </a:tr>
              <a:tr h="569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Stakeholder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 Interest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2708711212"/>
                  </a:ext>
                </a:extLst>
              </a:tr>
              <a:tr h="569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is registered and logged in.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</a:rPr>
                        <a:t>List registered users</a:t>
                      </a:r>
                      <a:r>
                        <a:rPr lang="en-US" sz="1000" dirty="0">
                          <a:effectLst/>
                        </a:rPr>
                        <a:t> has been called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2826539816"/>
                  </a:ext>
                </a:extLst>
              </a:tr>
              <a:tr h="569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Post conditions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User profile is shown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4103845475"/>
                  </a:ext>
                </a:extLst>
              </a:tr>
              <a:tr h="11320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1: User invokes </a:t>
                      </a:r>
                      <a:r>
                        <a:rPr lang="en-US" sz="1000" u="sng" dirty="0">
                          <a:effectLst/>
                        </a:rPr>
                        <a:t>list Registered Users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User selects user from list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2: User requests to view profile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3: Profile information is displayed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4: Use case ends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18483898"/>
                  </a:ext>
                </a:extLst>
              </a:tr>
              <a:tr h="500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Extensions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446193818"/>
                  </a:ext>
                </a:extLst>
              </a:tr>
              <a:tr h="679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Special Requirements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340" marR="59340" marT="0" marB="0"/>
                </a:tc>
                <a:extLst>
                  <a:ext uri="{0D108BD9-81ED-4DB2-BD59-A6C34878D82A}">
                    <a16:rowId xmlns:a16="http://schemas.microsoft.com/office/drawing/2014/main" val="302126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7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1222</Words>
  <Application>Microsoft Office PowerPoint</Application>
  <PresentationFormat>Widescreen</PresentationFormat>
  <Paragraphs>357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CS 414 Rollerball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414 Rollerball Project</dc:title>
  <dc:creator>Timothy M Stroup</dc:creator>
  <cp:lastModifiedBy>Timothy M Stroup</cp:lastModifiedBy>
  <cp:revision>13</cp:revision>
  <dcterms:created xsi:type="dcterms:W3CDTF">2018-09-19T16:36:33Z</dcterms:created>
  <dcterms:modified xsi:type="dcterms:W3CDTF">2018-09-20T21:11:55Z</dcterms:modified>
</cp:coreProperties>
</file>