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56" r:id="rId2"/>
  </p:sldMasterIdLst>
  <p:sldIdLst>
    <p:sldId id="256" r:id="rId3"/>
    <p:sldId id="268" r:id="rId4"/>
    <p:sldId id="269" r:id="rId5"/>
    <p:sldId id="257" r:id="rId6"/>
    <p:sldId id="273" r:id="rId7"/>
    <p:sldId id="270" r:id="rId8"/>
    <p:sldId id="258" r:id="rId9"/>
    <p:sldId id="261" r:id="rId10"/>
    <p:sldId id="259" r:id="rId11"/>
    <p:sldId id="275" r:id="rId12"/>
    <p:sldId id="260" r:id="rId13"/>
    <p:sldId id="267" r:id="rId14"/>
    <p:sldId id="271" r:id="rId15"/>
    <p:sldId id="264" r:id="rId16"/>
    <p:sldId id="274" r:id="rId17"/>
    <p:sldId id="262" r:id="rId18"/>
    <p:sldId id="272"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24"/>
  </p:normalViewPr>
  <p:slideViewPr>
    <p:cSldViewPr snapToGrid="0" snapToObjects="1">
      <p:cViewPr varScale="1">
        <p:scale>
          <a:sx n="90" d="100"/>
          <a:sy n="90" d="100"/>
        </p:scale>
        <p:origin x="232"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49D2A4-0386-9442-9537-7B4086AFC01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0251DBC-8D84-7D49-9C07-4E54CEF6D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CDF379F-0125-7946-A972-0521E9B86E0B}"/>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5" name="頁尾版面配置區 4">
            <a:extLst>
              <a:ext uri="{FF2B5EF4-FFF2-40B4-BE49-F238E27FC236}">
                <a16:creationId xmlns:a16="http://schemas.microsoft.com/office/drawing/2014/main" id="{F096B8B8-7BBC-8849-A770-B3A62823AB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B500298-8183-E245-B5CD-EE8D07369F9C}"/>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05235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86FA4-E45F-F442-8E1E-6B09AF3E62B1}"/>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D211B8C-E8F6-5C46-B8B9-407E1FD5453B}"/>
              </a:ext>
            </a:extLst>
          </p:cNvPr>
          <p:cNvSpPr>
            <a:spLocks noGrp="1"/>
          </p:cNvSpPr>
          <p:nvPr>
            <p:ph type="body" orient="vert" idx="1"/>
          </p:nvPr>
        </p:nvSpPr>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3FF14B40-BAF9-8B41-8070-4F11F9DA1BEA}"/>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5" name="頁尾版面配置區 4">
            <a:extLst>
              <a:ext uri="{FF2B5EF4-FFF2-40B4-BE49-F238E27FC236}">
                <a16:creationId xmlns:a16="http://schemas.microsoft.com/office/drawing/2014/main" id="{E1514AB0-47D7-CC4C-8118-16EC02EDEE0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73BDD57-A15D-E246-A718-644AE8F506D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0392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188E78C-E44F-104D-A01E-D097F2EDD09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61D6231-5521-584D-8A4B-EAB4B107D224}"/>
              </a:ext>
            </a:extLst>
          </p:cNvPr>
          <p:cNvSpPr>
            <a:spLocks noGrp="1"/>
          </p:cNvSpPr>
          <p:nvPr>
            <p:ph type="body" orient="vert" idx="1"/>
          </p:nvPr>
        </p:nvSpPr>
        <p:spPr>
          <a:xfrm>
            <a:off x="838200" y="365125"/>
            <a:ext cx="7734300" cy="5811838"/>
          </a:xfrm>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DFA738C6-6066-2240-941D-2E2BA3D88277}"/>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5" name="頁尾版面配置區 4">
            <a:extLst>
              <a:ext uri="{FF2B5EF4-FFF2-40B4-BE49-F238E27FC236}">
                <a16:creationId xmlns:a16="http://schemas.microsoft.com/office/drawing/2014/main" id="{BD83B968-AA17-CD48-942F-CB307F80DAB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9502901-2EB0-5549-8376-FF982D7D25DE}"/>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14498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74339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66281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a:xfrm>
            <a:off x="8593667" y="6272784"/>
            <a:ext cx="2644309" cy="365125"/>
          </a:xfrm>
        </p:spPr>
        <p:txBody>
          <a:bodyPr/>
          <a:lstStyle/>
          <a:p>
            <a:fld id="{55B79785-3012-D54A-860E-226ED4EF2A90}" type="datetimeFigureOut">
              <a:rPr kumimoji="1" lang="zh-TW" altLang="en-US" smtClean="0"/>
              <a:t>2018/12/2</a:t>
            </a:fld>
            <a:endParaRPr kumimoji="1" lang="zh-TW"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20241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5205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76956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833060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907142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0596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D4D48F-B269-2746-BE96-99539764FE1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98CDA30-2358-9C4A-962E-66E3349A274A}"/>
              </a:ext>
            </a:extLst>
          </p:cNvPr>
          <p:cNvSpPr>
            <a:spLocks noGrp="1"/>
          </p:cNvSpPr>
          <p:nvPr>
            <p:ph idx="1"/>
          </p:nvPr>
        </p:nvSpPr>
        <p:spPr/>
        <p:txBody>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0203259B-C218-B045-9A5C-8DB4E5AED854}"/>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5" name="頁尾版面配置區 4">
            <a:extLst>
              <a:ext uri="{FF2B5EF4-FFF2-40B4-BE49-F238E27FC236}">
                <a16:creationId xmlns:a16="http://schemas.microsoft.com/office/drawing/2014/main" id="{5952D979-0D05-6543-8DF4-CA154629B6A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3C7485C-E419-974D-8E6E-ACBBC074D9A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63916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17299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535636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62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0AB561-D72E-A34F-8760-C045223846A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F84679B-B8BD-FD48-811D-00AAFFC67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479C1A9A-AD26-6B40-97B8-8431571CD096}"/>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5" name="頁尾版面配置區 4">
            <a:extLst>
              <a:ext uri="{FF2B5EF4-FFF2-40B4-BE49-F238E27FC236}">
                <a16:creationId xmlns:a16="http://schemas.microsoft.com/office/drawing/2014/main" id="{C219083B-76BD-DD4D-B4F7-C5093A76D3D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37ED474-0872-0945-A602-E66301C437F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36220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DFFE9D-C994-C04D-BFEF-B6E8BF61156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99C7AB5-BE25-4D45-894D-02ED93A3AC42}"/>
              </a:ext>
            </a:extLst>
          </p:cNvPr>
          <p:cNvSpPr>
            <a:spLocks noGrp="1"/>
          </p:cNvSpPr>
          <p:nvPr>
            <p:ph sz="half" idx="1"/>
          </p:nvPr>
        </p:nvSpPr>
        <p:spPr>
          <a:xfrm>
            <a:off x="838200" y="1825625"/>
            <a:ext cx="5181600" cy="4351338"/>
          </a:xfrm>
        </p:spPr>
        <p:txBody>
          <a:body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277AAE5E-4DEA-4B44-913E-2CE802C6E065}"/>
              </a:ext>
            </a:extLst>
          </p:cNvPr>
          <p:cNvSpPr>
            <a:spLocks noGrp="1"/>
          </p:cNvSpPr>
          <p:nvPr>
            <p:ph sz="half" idx="2"/>
          </p:nvPr>
        </p:nvSpPr>
        <p:spPr>
          <a:xfrm>
            <a:off x="6172200" y="1825625"/>
            <a:ext cx="5181600" cy="4351338"/>
          </a:xfrm>
        </p:spPr>
        <p:txBody>
          <a:body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BB90A61B-D4C4-E041-AD61-4339AB9BB454}"/>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6" name="頁尾版面配置區 5">
            <a:extLst>
              <a:ext uri="{FF2B5EF4-FFF2-40B4-BE49-F238E27FC236}">
                <a16:creationId xmlns:a16="http://schemas.microsoft.com/office/drawing/2014/main" id="{A8A9EE86-E26A-BD4E-8697-869475128F7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BF9DD38-C226-E84C-B46C-3BE43E7E3E09}"/>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31529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3074C9-151D-3442-B208-518A32663312}"/>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D01D3FF-E9E3-7E4B-BE85-0166879A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15E7A162-EA59-9240-B487-6A0823979DEA}"/>
              </a:ext>
            </a:extLst>
          </p:cNvPr>
          <p:cNvSpPr>
            <a:spLocks noGrp="1"/>
          </p:cNvSpPr>
          <p:nvPr>
            <p:ph sz="half" idx="2"/>
          </p:nvPr>
        </p:nvSpPr>
        <p:spPr>
          <a:xfrm>
            <a:off x="839788" y="2505075"/>
            <a:ext cx="5157787" cy="3684588"/>
          </a:xfrm>
        </p:spPr>
        <p:txBody>
          <a:bodyPr/>
          <a:lstStyle/>
          <a:p>
            <a:r>
              <a:rPr kumimoji="1" lang="zh-TW" altLang="en-US"/>
              <a:t>編輯母片文字樣式
第二層
第三層
第四層
第五層</a:t>
            </a:r>
          </a:p>
        </p:txBody>
      </p:sp>
      <p:sp>
        <p:nvSpPr>
          <p:cNvPr id="5" name="文字版面配置區 4">
            <a:extLst>
              <a:ext uri="{FF2B5EF4-FFF2-40B4-BE49-F238E27FC236}">
                <a16:creationId xmlns:a16="http://schemas.microsoft.com/office/drawing/2014/main" id="{B0E0127B-C7F3-4E4A-96E2-94EBC2D95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6" name="內容版面配置區 5">
            <a:extLst>
              <a:ext uri="{FF2B5EF4-FFF2-40B4-BE49-F238E27FC236}">
                <a16:creationId xmlns:a16="http://schemas.microsoft.com/office/drawing/2014/main" id="{FAE2890C-C0A7-F048-9820-580B979978F9}"/>
              </a:ext>
            </a:extLst>
          </p:cNvPr>
          <p:cNvSpPr>
            <a:spLocks noGrp="1"/>
          </p:cNvSpPr>
          <p:nvPr>
            <p:ph sz="quarter" idx="4"/>
          </p:nvPr>
        </p:nvSpPr>
        <p:spPr>
          <a:xfrm>
            <a:off x="6172200" y="2505075"/>
            <a:ext cx="5183188" cy="3684588"/>
          </a:xfrm>
        </p:spPr>
        <p:txBody>
          <a:bodyPr/>
          <a:lstStyle/>
          <a:p>
            <a:r>
              <a:rPr kumimoji="1" lang="zh-TW" altLang="en-US"/>
              <a:t>編輯母片文字樣式
第二層
第三層
第四層
第五層</a:t>
            </a:r>
          </a:p>
        </p:txBody>
      </p:sp>
      <p:sp>
        <p:nvSpPr>
          <p:cNvPr id="7" name="日期版面配置區 6">
            <a:extLst>
              <a:ext uri="{FF2B5EF4-FFF2-40B4-BE49-F238E27FC236}">
                <a16:creationId xmlns:a16="http://schemas.microsoft.com/office/drawing/2014/main" id="{4D3CEF21-DA58-1C42-8086-1A0EFF541B29}"/>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8" name="頁尾版面配置區 7">
            <a:extLst>
              <a:ext uri="{FF2B5EF4-FFF2-40B4-BE49-F238E27FC236}">
                <a16:creationId xmlns:a16="http://schemas.microsoft.com/office/drawing/2014/main" id="{C8320AE3-D65E-B04D-963B-3A3883492637}"/>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C6B6670F-5C5B-2848-9BEF-93DC2B9188D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88390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77C54-F500-6743-AFBB-35842F24A63C}"/>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24CC7ACC-A0F3-DB46-82EE-0F2888A3137A}"/>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4" name="頁尾版面配置區 3">
            <a:extLst>
              <a:ext uri="{FF2B5EF4-FFF2-40B4-BE49-F238E27FC236}">
                <a16:creationId xmlns:a16="http://schemas.microsoft.com/office/drawing/2014/main" id="{39314CF3-6D62-9B49-8F74-13F4CEA395F9}"/>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EEFC71E-66F1-FE48-A25C-063C3646B807}"/>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43153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5435861-A077-8044-9DE9-2716BA25A5AF}"/>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3" name="頁尾版面配置區 2">
            <a:extLst>
              <a:ext uri="{FF2B5EF4-FFF2-40B4-BE49-F238E27FC236}">
                <a16:creationId xmlns:a16="http://schemas.microsoft.com/office/drawing/2014/main" id="{6F009D34-97BE-E14A-B64E-29C0DD28F716}"/>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CA3577E9-C2D5-9548-A417-C21BA148EBC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339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6ED85-4250-CC4D-A0DC-8FECE43C933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54B61C2-C1A6-4845-B424-11C23514C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TW" altLang="en-US"/>
              <a:t>編輯母片文字樣式
第二層
第三層
第四層
第五層</a:t>
            </a:r>
          </a:p>
        </p:txBody>
      </p:sp>
      <p:sp>
        <p:nvSpPr>
          <p:cNvPr id="4" name="文字版面配置區 3">
            <a:extLst>
              <a:ext uri="{FF2B5EF4-FFF2-40B4-BE49-F238E27FC236}">
                <a16:creationId xmlns:a16="http://schemas.microsoft.com/office/drawing/2014/main" id="{20232851-2CFD-F44B-B44D-6E3A4A971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75AF2733-35B3-2D48-9DF6-43022304DB02}"/>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6" name="頁尾版面配置區 5">
            <a:extLst>
              <a:ext uri="{FF2B5EF4-FFF2-40B4-BE49-F238E27FC236}">
                <a16:creationId xmlns:a16="http://schemas.microsoft.com/office/drawing/2014/main" id="{8D1F5F6D-35D1-8242-8A90-4221BCCF768F}"/>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EB46F3F-7601-694B-9857-6F7767971BB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02841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EFD9C1-204A-C047-AD2A-89B7441B6E6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44D0035-93DC-A642-B26C-5F13B4EBB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58BDF295-CAF7-2843-B058-50408620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2F21955A-2C06-F54A-9322-E8C3D1FAF104}"/>
              </a:ext>
            </a:extLst>
          </p:cNvPr>
          <p:cNvSpPr>
            <a:spLocks noGrp="1"/>
          </p:cNvSpPr>
          <p:nvPr>
            <p:ph type="dt" sz="half" idx="10"/>
          </p:nvPr>
        </p:nvSpPr>
        <p:spPr/>
        <p:txBody>
          <a:bodyPr/>
          <a:lstStyle/>
          <a:p>
            <a:fld id="{55B79785-3012-D54A-860E-226ED4EF2A90}" type="datetimeFigureOut">
              <a:rPr kumimoji="1" lang="zh-TW" altLang="en-US" smtClean="0"/>
              <a:t>2018/12/2</a:t>
            </a:fld>
            <a:endParaRPr kumimoji="1" lang="zh-TW" altLang="en-US"/>
          </a:p>
        </p:txBody>
      </p:sp>
      <p:sp>
        <p:nvSpPr>
          <p:cNvPr id="6" name="頁尾版面配置區 5">
            <a:extLst>
              <a:ext uri="{FF2B5EF4-FFF2-40B4-BE49-F238E27FC236}">
                <a16:creationId xmlns:a16="http://schemas.microsoft.com/office/drawing/2014/main" id="{331404F8-3A64-9840-86BD-1460AE8BB39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845233B-B921-0041-B460-9283572D4913}"/>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42534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0118106-F9C2-1D49-A9D6-55A1D380AF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2A3D11C-41C3-3841-BD49-70EEF42E2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8BA2EC60-EB13-2345-9A00-06A3DE177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79785-3012-D54A-860E-226ED4EF2A90}" type="datetimeFigureOut">
              <a:rPr kumimoji="1" lang="zh-TW" altLang="en-US" smtClean="0"/>
              <a:t>2018/12/2</a:t>
            </a:fld>
            <a:endParaRPr kumimoji="1" lang="zh-TW" altLang="en-US"/>
          </a:p>
        </p:txBody>
      </p:sp>
      <p:sp>
        <p:nvSpPr>
          <p:cNvPr id="5" name="頁尾版面配置區 4">
            <a:extLst>
              <a:ext uri="{FF2B5EF4-FFF2-40B4-BE49-F238E27FC236}">
                <a16:creationId xmlns:a16="http://schemas.microsoft.com/office/drawing/2014/main" id="{6358780F-920A-2E46-B066-2F6B3940E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2F29DD29-B8D4-4C42-8082-C72C49DC8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186019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B79785-3012-D54A-860E-226ED4EF2A90}" type="datetimeFigureOut">
              <a:rPr kumimoji="1" lang="zh-TW" altLang="en-US" smtClean="0"/>
              <a:t>2018/12/2</a:t>
            </a:fld>
            <a:endParaRPr kumimoji="1"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9214476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hris-Schaffer/cs414-f18-001-stringCheese/blob/master/Documents%20P3/Developing%20%20Manual.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08DE9C-468C-B346-B056-876500D29B72}"/>
              </a:ext>
            </a:extLst>
          </p:cNvPr>
          <p:cNvSpPr>
            <a:spLocks noGrp="1"/>
          </p:cNvSpPr>
          <p:nvPr>
            <p:ph type="ctrTitle"/>
          </p:nvPr>
        </p:nvSpPr>
        <p:spPr/>
        <p:txBody>
          <a:bodyPr>
            <a:normAutofit/>
          </a:bodyPr>
          <a:lstStyle/>
          <a:p>
            <a:r>
              <a:rPr kumimoji="1" lang="en-US" altLang="zh-TW" sz="4900" dirty="0"/>
              <a:t>CS414</a:t>
            </a:r>
            <a:br>
              <a:rPr kumimoji="1" lang="en-US" altLang="zh-TW" dirty="0"/>
            </a:br>
            <a:r>
              <a:rPr kumimoji="1" lang="en-US" altLang="zh-TW" sz="8000" dirty="0"/>
              <a:t>Rollerball - Project 3</a:t>
            </a:r>
            <a:endParaRPr kumimoji="1" lang="zh-TW" altLang="en-US" sz="8000" dirty="0"/>
          </a:p>
        </p:txBody>
      </p:sp>
      <p:sp>
        <p:nvSpPr>
          <p:cNvPr id="3" name="副標題 2">
            <a:extLst>
              <a:ext uri="{FF2B5EF4-FFF2-40B4-BE49-F238E27FC236}">
                <a16:creationId xmlns:a16="http://schemas.microsoft.com/office/drawing/2014/main" id="{FE840D20-DEB0-CA4E-9DD4-F8578693C846}"/>
              </a:ext>
            </a:extLst>
          </p:cNvPr>
          <p:cNvSpPr>
            <a:spLocks noGrp="1"/>
          </p:cNvSpPr>
          <p:nvPr>
            <p:ph type="subTitle" idx="1"/>
          </p:nvPr>
        </p:nvSpPr>
        <p:spPr/>
        <p:txBody>
          <a:bodyPr>
            <a:normAutofit fontScale="25000" lnSpcReduction="20000"/>
          </a:bodyPr>
          <a:lstStyle/>
          <a:p>
            <a:pPr defTabSz="414780">
              <a:defRPr sz="2200"/>
            </a:pPr>
            <a:endParaRPr lang="en-US" altLang="zh-TW" sz="7600" dirty="0"/>
          </a:p>
          <a:p>
            <a:pPr defTabSz="414780">
              <a:defRPr sz="2200"/>
            </a:pPr>
            <a:r>
              <a:rPr lang="en-US" altLang="zh-TW" sz="7600" dirty="0"/>
              <a:t>Team Name :  String Cheese</a:t>
            </a:r>
          </a:p>
          <a:p>
            <a:pPr defTabSz="414780">
              <a:defRPr sz="2200"/>
            </a:pPr>
            <a:r>
              <a:rPr lang="en-US" altLang="zh-TW" sz="7600" dirty="0"/>
              <a:t>Members :  Chris Schaffer, </a:t>
            </a:r>
            <a:r>
              <a:rPr lang="en-US" altLang="zh-TW" sz="7600" dirty="0" err="1"/>
              <a:t>Meetkumar</a:t>
            </a:r>
            <a:r>
              <a:rPr lang="en-US" altLang="zh-TW" sz="7600" dirty="0"/>
              <a:t> </a:t>
            </a:r>
            <a:r>
              <a:rPr lang="en-US" altLang="zh-TW" sz="7600" dirty="0" err="1"/>
              <a:t>Savaliya</a:t>
            </a:r>
            <a:r>
              <a:rPr lang="en-US" altLang="zh-TW" sz="7600" dirty="0"/>
              <a:t>, </a:t>
            </a:r>
          </a:p>
          <a:p>
            <a:pPr defTabSz="414780">
              <a:defRPr sz="2200"/>
            </a:pPr>
            <a:r>
              <a:rPr lang="en-US" altLang="zh-TW" sz="7600" dirty="0"/>
              <a:t>Tim Stroup,  Wei Chen , </a:t>
            </a:r>
            <a:r>
              <a:rPr lang="en-US" altLang="zh-TW" sz="7600" dirty="0" err="1"/>
              <a:t>Ya-Hsin</a:t>
            </a:r>
            <a:r>
              <a:rPr lang="en-US" altLang="zh-TW" sz="7600" dirty="0"/>
              <a:t> Cheng</a:t>
            </a:r>
          </a:p>
          <a:p>
            <a:endParaRPr kumimoji="1" lang="zh-TW" altLang="en-US" dirty="0"/>
          </a:p>
        </p:txBody>
      </p:sp>
    </p:spTree>
    <p:extLst>
      <p:ext uri="{BB962C8B-B14F-4D97-AF65-F5344CB8AC3E}">
        <p14:creationId xmlns:p14="http://schemas.microsoft.com/office/powerpoint/2010/main" val="336548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EEAF35-F9B5-4F4A-8EC8-9EDE05A152AF}"/>
              </a:ext>
            </a:extLst>
          </p:cNvPr>
          <p:cNvSpPr>
            <a:spLocks noGrp="1"/>
          </p:cNvSpPr>
          <p:nvPr>
            <p:ph type="title"/>
          </p:nvPr>
        </p:nvSpPr>
        <p:spPr/>
        <p:txBody>
          <a:bodyPr>
            <a:normAutofit/>
          </a:bodyPr>
          <a:lstStyle/>
          <a:p>
            <a:r>
              <a:rPr lang="en" altLang="zh-TW" dirty="0"/>
              <a:t>Refactoring and design pattern</a:t>
            </a:r>
            <a:endParaRPr kumimoji="1" lang="zh-TW" altLang="en-US" dirty="0"/>
          </a:p>
        </p:txBody>
      </p:sp>
      <p:sp>
        <p:nvSpPr>
          <p:cNvPr id="3" name="內容版面配置區 2">
            <a:extLst>
              <a:ext uri="{FF2B5EF4-FFF2-40B4-BE49-F238E27FC236}">
                <a16:creationId xmlns:a16="http://schemas.microsoft.com/office/drawing/2014/main" id="{E87CFF9D-20EE-0141-8925-9BEE1D4B9B6B}"/>
              </a:ext>
            </a:extLst>
          </p:cNvPr>
          <p:cNvSpPr>
            <a:spLocks noGrp="1"/>
          </p:cNvSpPr>
          <p:nvPr>
            <p:ph idx="1"/>
          </p:nvPr>
        </p:nvSpPr>
        <p:spPr/>
        <p:txBody>
          <a:bodyPr/>
          <a:lstStyle/>
          <a:p>
            <a:r>
              <a:rPr kumimoji="1" lang="en-US" altLang="zh-TW" dirty="0"/>
              <a:t>Structural pattern - Façade</a:t>
            </a:r>
          </a:p>
          <a:p>
            <a:endParaRPr kumimoji="1" lang="zh-TW" altLang="en-US" dirty="0"/>
          </a:p>
        </p:txBody>
      </p:sp>
    </p:spTree>
    <p:extLst>
      <p:ext uri="{BB962C8B-B14F-4D97-AF65-F5344CB8AC3E}">
        <p14:creationId xmlns:p14="http://schemas.microsoft.com/office/powerpoint/2010/main" val="407848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08E4CB-73A3-4A4D-B30B-CAA2C5A9D4F8}"/>
              </a:ext>
            </a:extLst>
          </p:cNvPr>
          <p:cNvSpPr>
            <a:spLocks noGrp="1"/>
          </p:cNvSpPr>
          <p:nvPr>
            <p:ph type="title"/>
          </p:nvPr>
        </p:nvSpPr>
        <p:spPr>
          <a:xfrm>
            <a:off x="606188" y="242053"/>
            <a:ext cx="10515600" cy="1325563"/>
          </a:xfrm>
        </p:spPr>
        <p:txBody>
          <a:bodyPr/>
          <a:lstStyle/>
          <a:p>
            <a:r>
              <a:rPr kumimoji="1" lang="en-US" altLang="zh-TW" dirty="0"/>
              <a:t>Traceability link matrix</a:t>
            </a:r>
            <a:endParaRPr kumimoji="1" lang="zh-TW" altLang="en-US" dirty="0"/>
          </a:p>
        </p:txBody>
      </p:sp>
      <p:graphicFrame>
        <p:nvGraphicFramePr>
          <p:cNvPr id="4" name="內容版面配置區 3">
            <a:extLst>
              <a:ext uri="{FF2B5EF4-FFF2-40B4-BE49-F238E27FC236}">
                <a16:creationId xmlns:a16="http://schemas.microsoft.com/office/drawing/2014/main" id="{4D93121B-6B76-814A-8E80-B1F32E0C83E6}"/>
              </a:ext>
            </a:extLst>
          </p:cNvPr>
          <p:cNvGraphicFramePr>
            <a:graphicFrameLocks noGrp="1"/>
          </p:cNvGraphicFramePr>
          <p:nvPr>
            <p:ph idx="1"/>
            <p:extLst>
              <p:ext uri="{D42A27DB-BD31-4B8C-83A1-F6EECF244321}">
                <p14:modId xmlns:p14="http://schemas.microsoft.com/office/powerpoint/2010/main" val="4222990087"/>
              </p:ext>
            </p:extLst>
          </p:nvPr>
        </p:nvGraphicFramePr>
        <p:xfrm>
          <a:off x="434787" y="1344707"/>
          <a:ext cx="11322426" cy="5271240"/>
        </p:xfrm>
        <a:graphic>
          <a:graphicData uri="http://schemas.openxmlformats.org/drawingml/2006/table">
            <a:tbl>
              <a:tblPr>
                <a:tableStyleId>{BDBED569-4797-4DF1-A0F4-6AAB3CD982D8}</a:tableStyleId>
              </a:tblPr>
              <a:tblGrid>
                <a:gridCol w="2821446">
                  <a:extLst>
                    <a:ext uri="{9D8B030D-6E8A-4147-A177-3AD203B41FA5}">
                      <a16:colId xmlns:a16="http://schemas.microsoft.com/office/drawing/2014/main" val="1693806847"/>
                    </a:ext>
                  </a:extLst>
                </a:gridCol>
                <a:gridCol w="1416830">
                  <a:extLst>
                    <a:ext uri="{9D8B030D-6E8A-4147-A177-3AD203B41FA5}">
                      <a16:colId xmlns:a16="http://schemas.microsoft.com/office/drawing/2014/main" val="3228366326"/>
                    </a:ext>
                  </a:extLst>
                </a:gridCol>
                <a:gridCol w="1416830">
                  <a:extLst>
                    <a:ext uri="{9D8B030D-6E8A-4147-A177-3AD203B41FA5}">
                      <a16:colId xmlns:a16="http://schemas.microsoft.com/office/drawing/2014/main" val="4187962710"/>
                    </a:ext>
                  </a:extLst>
                </a:gridCol>
                <a:gridCol w="1416830">
                  <a:extLst>
                    <a:ext uri="{9D8B030D-6E8A-4147-A177-3AD203B41FA5}">
                      <a16:colId xmlns:a16="http://schemas.microsoft.com/office/drawing/2014/main" val="3251303708"/>
                    </a:ext>
                  </a:extLst>
                </a:gridCol>
                <a:gridCol w="1416830">
                  <a:extLst>
                    <a:ext uri="{9D8B030D-6E8A-4147-A177-3AD203B41FA5}">
                      <a16:colId xmlns:a16="http://schemas.microsoft.com/office/drawing/2014/main" val="899611864"/>
                    </a:ext>
                  </a:extLst>
                </a:gridCol>
                <a:gridCol w="1416830">
                  <a:extLst>
                    <a:ext uri="{9D8B030D-6E8A-4147-A177-3AD203B41FA5}">
                      <a16:colId xmlns:a16="http://schemas.microsoft.com/office/drawing/2014/main" val="2590069189"/>
                    </a:ext>
                  </a:extLst>
                </a:gridCol>
                <a:gridCol w="1416830">
                  <a:extLst>
                    <a:ext uri="{9D8B030D-6E8A-4147-A177-3AD203B41FA5}">
                      <a16:colId xmlns:a16="http://schemas.microsoft.com/office/drawing/2014/main" val="1253431813"/>
                    </a:ext>
                  </a:extLst>
                </a:gridCol>
              </a:tblGrid>
              <a:tr h="405480">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ChessBoard</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ChessPiece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User</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DBconnection </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45661285"/>
                  </a:ext>
                </a:extLst>
              </a:tr>
              <a:tr h="405480">
                <a:tc>
                  <a:txBody>
                    <a:bodyPr/>
                    <a:lstStyle/>
                    <a:p>
                      <a:pPr algn="l" fontAlgn="b"/>
                      <a:r>
                        <a:rPr lang="en-US" sz="1800" u="none" strike="noStrike">
                          <a:effectLst/>
                        </a:rPr>
                        <a:t>UC1-Register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64845098"/>
                  </a:ext>
                </a:extLst>
              </a:tr>
              <a:tr h="405480">
                <a:tc>
                  <a:txBody>
                    <a:bodyPr/>
                    <a:lstStyle/>
                    <a:p>
                      <a:pPr algn="l" fontAlgn="b"/>
                      <a:r>
                        <a:rPr lang="en-US" sz="1800" u="none" strike="noStrike">
                          <a:effectLst/>
                        </a:rPr>
                        <a:t>UC2-Create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60129578"/>
                  </a:ext>
                </a:extLst>
              </a:tr>
              <a:tr h="405480">
                <a:tc>
                  <a:txBody>
                    <a:bodyPr/>
                    <a:lstStyle/>
                    <a:p>
                      <a:pPr algn="l" fontAlgn="b"/>
                      <a:r>
                        <a:rPr lang="en-US" sz="1800" u="none" strike="noStrike">
                          <a:effectLst/>
                        </a:rPr>
                        <a:t>UC3-Create 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91448604"/>
                  </a:ext>
                </a:extLst>
              </a:tr>
              <a:tr h="405480">
                <a:tc>
                  <a:txBody>
                    <a:bodyPr/>
                    <a:lstStyle/>
                    <a:p>
                      <a:pPr algn="l" fontAlgn="b"/>
                      <a:r>
                        <a:rPr lang="en-US" sz="1800" u="none" strike="noStrike">
                          <a:effectLst/>
                        </a:rPr>
                        <a:t>UC4-Deactivate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45256968"/>
                  </a:ext>
                </a:extLst>
              </a:tr>
              <a:tr h="405480">
                <a:tc>
                  <a:txBody>
                    <a:bodyPr/>
                    <a:lstStyle/>
                    <a:p>
                      <a:pPr algn="l" fontAlgn="b"/>
                      <a:r>
                        <a:rPr lang="en-US" sz="1800" u="none" strike="noStrike">
                          <a:effectLst/>
                        </a:rPr>
                        <a:t>UC5-Join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46886497"/>
                  </a:ext>
                </a:extLst>
              </a:tr>
              <a:tr h="405480">
                <a:tc>
                  <a:txBody>
                    <a:bodyPr/>
                    <a:lstStyle/>
                    <a:p>
                      <a:pPr algn="l" fontAlgn="b"/>
                      <a:r>
                        <a:rPr lang="en-US" sz="1800" u="none" strike="noStrike">
                          <a:effectLst/>
                        </a:rPr>
                        <a:t>UC6-View Profile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93443366"/>
                  </a:ext>
                </a:extLst>
              </a:tr>
              <a:tr h="405480">
                <a:tc>
                  <a:txBody>
                    <a:bodyPr/>
                    <a:lstStyle/>
                    <a:p>
                      <a:pPr algn="l" fontAlgn="b"/>
                      <a:r>
                        <a:rPr lang="en-US" sz="1800" u="none" strike="noStrike">
                          <a:effectLst/>
                        </a:rPr>
                        <a:t>UC7-Log 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0102442"/>
                  </a:ext>
                </a:extLst>
              </a:tr>
              <a:tr h="405480">
                <a:tc>
                  <a:txBody>
                    <a:bodyPr/>
                    <a:lstStyle/>
                    <a:p>
                      <a:pPr algn="l" fontAlgn="b"/>
                      <a:r>
                        <a:rPr lang="en-US" sz="1800" u="none" strike="noStrike">
                          <a:effectLst/>
                        </a:rPr>
                        <a:t>UC8-Quit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19925157"/>
                  </a:ext>
                </a:extLst>
              </a:tr>
              <a:tr h="405480">
                <a:tc>
                  <a:txBody>
                    <a:bodyPr/>
                    <a:lstStyle/>
                    <a:p>
                      <a:pPr algn="l" fontAlgn="b"/>
                      <a:r>
                        <a:rPr lang="en-US" sz="1800" u="none" strike="noStrike">
                          <a:effectLst/>
                        </a:rPr>
                        <a:t>UC9-List active games</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92867901"/>
                  </a:ext>
                </a:extLst>
              </a:tr>
              <a:tr h="405480">
                <a:tc>
                  <a:txBody>
                    <a:bodyPr/>
                    <a:lstStyle/>
                    <a:p>
                      <a:pPr algn="l" fontAlgn="b"/>
                      <a:r>
                        <a:rPr lang="en-US" sz="1800" u="none" strike="noStrike">
                          <a:effectLst/>
                        </a:rPr>
                        <a:t>UC10-Take Turn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66209488"/>
                  </a:ext>
                </a:extLst>
              </a:tr>
              <a:tr h="405480">
                <a:tc>
                  <a:txBody>
                    <a:bodyPr/>
                    <a:lstStyle/>
                    <a:p>
                      <a:pPr algn="l" fontAlgn="b"/>
                      <a:r>
                        <a:rPr lang="en-US" sz="1800" u="none" strike="noStrike">
                          <a:effectLst/>
                        </a:rPr>
                        <a:t>UC11-Update Game State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40311704"/>
                  </a:ext>
                </a:extLst>
              </a:tr>
              <a:tr h="405480">
                <a:tc>
                  <a:txBody>
                    <a:bodyPr/>
                    <a:lstStyle/>
                    <a:p>
                      <a:pPr algn="l" fontAlgn="b"/>
                      <a:r>
                        <a:rPr lang="en-US" sz="1800" u="none" strike="noStrike" dirty="0">
                          <a:solidFill>
                            <a:srgbClr val="C00000"/>
                          </a:solidFill>
                          <a:effectLst/>
                        </a:rPr>
                        <a:t>UC12-Display Valid Moves</a:t>
                      </a:r>
                      <a:endParaRPr lang="en-US" sz="1800" b="0" i="0" u="none" strike="noStrike" dirty="0">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C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35096105"/>
                  </a:ext>
                </a:extLst>
              </a:tr>
            </a:tbl>
          </a:graphicData>
        </a:graphic>
      </p:graphicFrame>
    </p:spTree>
    <p:extLst>
      <p:ext uri="{BB962C8B-B14F-4D97-AF65-F5344CB8AC3E}">
        <p14:creationId xmlns:p14="http://schemas.microsoft.com/office/powerpoint/2010/main" val="201858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 name="Table 291"/>
          <p:cNvGraphicFramePr/>
          <p:nvPr/>
        </p:nvGraphicFramePr>
        <p:xfrm>
          <a:off x="0" y="0"/>
          <a:ext cx="16649700" cy="17967960"/>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Abandon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218125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 name="Table 293"/>
          <p:cNvGraphicFramePr/>
          <p:nvPr/>
        </p:nvGraphicFramePr>
        <p:xfrm>
          <a:off x="330200" y="-11734800"/>
          <a:ext cx="16649700" cy="17967960"/>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Abodon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62639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5DF70C-0980-854E-A718-1396A5CBEE40}"/>
              </a:ext>
            </a:extLst>
          </p:cNvPr>
          <p:cNvSpPr>
            <a:spLocks noGrp="1"/>
          </p:cNvSpPr>
          <p:nvPr>
            <p:ph type="title"/>
          </p:nvPr>
        </p:nvSpPr>
        <p:spPr/>
        <p:txBody>
          <a:bodyPr>
            <a:normAutofit/>
          </a:bodyPr>
          <a:lstStyle/>
          <a:p>
            <a:r>
              <a:rPr lang="en-US" altLang="zh-TW" b="1" dirty="0"/>
              <a:t>Technologies and Tools</a:t>
            </a:r>
            <a:endParaRPr kumimoji="1" lang="zh-TW" altLang="en-US" b="1" dirty="0"/>
          </a:p>
        </p:txBody>
      </p:sp>
      <p:sp>
        <p:nvSpPr>
          <p:cNvPr id="3" name="內容版面配置區 2">
            <a:extLst>
              <a:ext uri="{FF2B5EF4-FFF2-40B4-BE49-F238E27FC236}">
                <a16:creationId xmlns:a16="http://schemas.microsoft.com/office/drawing/2014/main" id="{85E430AC-9EE4-C242-AB33-58B1BB080181}"/>
              </a:ext>
            </a:extLst>
          </p:cNvPr>
          <p:cNvSpPr>
            <a:spLocks noGrp="1"/>
          </p:cNvSpPr>
          <p:nvPr>
            <p:ph idx="1"/>
          </p:nvPr>
        </p:nvSpPr>
        <p:spPr/>
        <p:txBody>
          <a:bodyPr>
            <a:normAutofit fontScale="77500" lnSpcReduction="20000"/>
          </a:bodyPr>
          <a:lstStyle/>
          <a:p>
            <a:pPr marL="0" indent="0">
              <a:buNone/>
            </a:pPr>
            <a:r>
              <a:rPr kumimoji="1" lang="en" altLang="zh-TW" sz="3100" dirty="0"/>
              <a:t>Programming Language:</a:t>
            </a:r>
          </a:p>
          <a:p>
            <a:r>
              <a:rPr kumimoji="1" lang="en" altLang="zh-TW" dirty="0"/>
              <a:t>Java</a:t>
            </a:r>
          </a:p>
          <a:p>
            <a:pPr marL="0" indent="0">
              <a:buNone/>
            </a:pPr>
            <a:endParaRPr kumimoji="1" lang="en" altLang="zh-TW" dirty="0"/>
          </a:p>
          <a:p>
            <a:pPr marL="0" indent="0">
              <a:buNone/>
            </a:pPr>
            <a:r>
              <a:rPr kumimoji="1" lang="en" altLang="zh-TW" sz="3100" dirty="0"/>
              <a:t>Programming Environment:</a:t>
            </a:r>
          </a:p>
          <a:p>
            <a:r>
              <a:rPr lang="zh-TW" altLang="zh-TW" dirty="0"/>
              <a:t>IntelliJ IDEA</a:t>
            </a:r>
            <a:endParaRPr lang="en-US" altLang="zh-TW" dirty="0"/>
          </a:p>
          <a:p>
            <a:endParaRPr lang="en-US" altLang="zh-TW" dirty="0"/>
          </a:p>
          <a:p>
            <a:pPr marL="0" indent="0">
              <a:buNone/>
            </a:pPr>
            <a:r>
              <a:rPr kumimoji="1" lang="en-US" altLang="zh-TW" sz="3100" dirty="0"/>
              <a:t>Testing:</a:t>
            </a:r>
          </a:p>
          <a:p>
            <a:r>
              <a:rPr kumimoji="1" lang="en" altLang="zh-TW" dirty="0"/>
              <a:t>Travis Continuous Integration</a:t>
            </a:r>
          </a:p>
          <a:p>
            <a:endParaRPr kumimoji="1" lang="en" altLang="zh-TW" dirty="0"/>
          </a:p>
          <a:p>
            <a:pPr marL="0" indent="0">
              <a:buNone/>
            </a:pPr>
            <a:r>
              <a:rPr kumimoji="1" lang="en" altLang="zh-TW" sz="3100" dirty="0"/>
              <a:t>Other:</a:t>
            </a:r>
          </a:p>
          <a:p>
            <a:r>
              <a:rPr kumimoji="1" lang="en" altLang="zh-TW" dirty="0"/>
              <a:t>GitHub</a:t>
            </a:r>
          </a:p>
          <a:p>
            <a:pPr marL="0" indent="0">
              <a:buNone/>
            </a:pPr>
            <a:r>
              <a:rPr kumimoji="1" lang="en" altLang="zh-TW" sz="1700" dirty="0">
                <a:hlinkClick r:id="rId2"/>
              </a:rPr>
              <a:t>Developing Manual</a:t>
            </a:r>
            <a:endParaRPr kumimoji="1" lang="en" altLang="zh-TW" sz="1700" dirty="0"/>
          </a:p>
          <a:p>
            <a:endParaRPr kumimoji="1" lang="zh-TW" altLang="en-US" dirty="0"/>
          </a:p>
        </p:txBody>
      </p:sp>
    </p:spTree>
    <p:extLst>
      <p:ext uri="{BB962C8B-B14F-4D97-AF65-F5344CB8AC3E}">
        <p14:creationId xmlns:p14="http://schemas.microsoft.com/office/powerpoint/2010/main" val="391283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B9273-D8B8-9F4B-83A9-42C4F89482A2}"/>
              </a:ext>
            </a:extLst>
          </p:cNvPr>
          <p:cNvSpPr>
            <a:spLocks noGrp="1"/>
          </p:cNvSpPr>
          <p:nvPr>
            <p:ph type="title"/>
          </p:nvPr>
        </p:nvSpPr>
        <p:spPr/>
        <p:txBody>
          <a:bodyPr>
            <a:normAutofit/>
          </a:bodyPr>
          <a:lstStyle/>
          <a:p>
            <a:r>
              <a:rPr lang="en" altLang="zh-TW" dirty="0"/>
              <a:t>Challenges &amp; lessons</a:t>
            </a:r>
            <a:endParaRPr kumimoji="1" lang="zh-TW" altLang="en-US" dirty="0"/>
          </a:p>
        </p:txBody>
      </p:sp>
      <p:sp>
        <p:nvSpPr>
          <p:cNvPr id="3" name="內容版面配置區 2">
            <a:extLst>
              <a:ext uri="{FF2B5EF4-FFF2-40B4-BE49-F238E27FC236}">
                <a16:creationId xmlns:a16="http://schemas.microsoft.com/office/drawing/2014/main" id="{58D5D31C-0A86-4348-AA66-53010E8C1D77}"/>
              </a:ext>
            </a:extLst>
          </p:cNvPr>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351427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DEMO</a:t>
            </a:r>
            <a:endParaRPr kumimoji="1" lang="zh-TW" altLang="en-US" sz="6600" dirty="0"/>
          </a:p>
        </p:txBody>
      </p:sp>
    </p:spTree>
    <p:extLst>
      <p:ext uri="{BB962C8B-B14F-4D97-AF65-F5344CB8AC3E}">
        <p14:creationId xmlns:p14="http://schemas.microsoft.com/office/powerpoint/2010/main" val="116588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Q </a:t>
            </a:r>
            <a:r>
              <a:rPr kumimoji="1" lang="en-US" altLang="zh-TW" dirty="0"/>
              <a:t>&amp; </a:t>
            </a:r>
            <a:r>
              <a:rPr kumimoji="1" lang="en-US" altLang="zh-TW" sz="6600" dirty="0"/>
              <a:t>A</a:t>
            </a:r>
            <a:endParaRPr kumimoji="1" lang="zh-TW" altLang="en-US" sz="6600" dirty="0"/>
          </a:p>
        </p:txBody>
      </p:sp>
    </p:spTree>
    <p:extLst>
      <p:ext uri="{BB962C8B-B14F-4D97-AF65-F5344CB8AC3E}">
        <p14:creationId xmlns:p14="http://schemas.microsoft.com/office/powerpoint/2010/main" val="18401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4/4a/Rollerball_gameboard_and_init_config.PNG/800px-Rollerball_gameboard_and_init_conf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612" y="791588"/>
            <a:ext cx="4374140" cy="4374140"/>
          </a:xfrm>
          <a:prstGeom prst="rect">
            <a:avLst/>
          </a:prstGeom>
          <a:noFill/>
          <a:extLst>
            <a:ext uri="{909E8E84-426E-40DD-AFC4-6F175D3DCCD1}">
              <a14:hiddenFill xmlns:a14="http://schemas.microsoft.com/office/drawing/2010/main">
                <a:solidFill>
                  <a:srgbClr val="FFFFFF"/>
                </a:solidFill>
              </a14:hiddenFill>
            </a:ext>
          </a:extLst>
        </p:spPr>
      </p:pic>
      <p:sp>
        <p:nvSpPr>
          <p:cNvPr id="10" name="內容版面配置區 2">
            <a:extLst>
              <a:ext uri="{FF2B5EF4-FFF2-40B4-BE49-F238E27FC236}">
                <a16:creationId xmlns:a16="http://schemas.microsoft.com/office/drawing/2014/main" id="{86462B2D-432F-7B43-BA5C-66600FAC415B}"/>
              </a:ext>
            </a:extLst>
          </p:cNvPr>
          <p:cNvSpPr txBox="1">
            <a:spLocks/>
          </p:cNvSpPr>
          <p:nvPr/>
        </p:nvSpPr>
        <p:spPr>
          <a:xfrm>
            <a:off x="451523" y="1597446"/>
            <a:ext cx="10902277" cy="5056742"/>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 altLang="zh-TW" sz="3600" dirty="0"/>
              <a:t>The Board</a:t>
            </a:r>
          </a:p>
          <a:p>
            <a:pPr marL="285750" indent="-285750"/>
            <a:r>
              <a:rPr lang="en" altLang="zh-TW" sz="3200" dirty="0"/>
              <a:t>7×7 squares with the central 3×3 blanks</a:t>
            </a:r>
          </a:p>
          <a:p>
            <a:pPr marL="285750" indent="-285750"/>
            <a:endParaRPr kumimoji="1" lang="en-US" altLang="zh-TW" sz="3200" dirty="0"/>
          </a:p>
          <a:p>
            <a:pPr marL="0" indent="0">
              <a:buNone/>
            </a:pPr>
            <a:r>
              <a:rPr kumimoji="1" lang="en-US" altLang="zh-TW" sz="3600" dirty="0"/>
              <a:t>The Piece</a:t>
            </a:r>
            <a:r>
              <a:rPr kumimoji="1" lang="en" altLang="zh-TW" sz="3600" dirty="0"/>
              <a:t>s</a:t>
            </a:r>
          </a:p>
          <a:p>
            <a:pPr marL="285750" indent="-285750"/>
            <a:r>
              <a:rPr lang="en" altLang="zh-TW" sz="3200" dirty="0"/>
              <a:t>Only can move clockwise </a:t>
            </a:r>
          </a:p>
          <a:p>
            <a:pPr marL="285750" indent="-285750"/>
            <a:r>
              <a:rPr lang="en-US" altLang="zh-TW" sz="3200" dirty="0"/>
              <a:t>1 King</a:t>
            </a:r>
          </a:p>
          <a:p>
            <a:pPr marL="285750" indent="-285750"/>
            <a:r>
              <a:rPr lang="en-US" altLang="zh-TW" sz="3200" dirty="0"/>
              <a:t>1 Bishop</a:t>
            </a:r>
          </a:p>
          <a:p>
            <a:pPr marL="285750" indent="-285750"/>
            <a:r>
              <a:rPr lang="en-US" altLang="zh-TW" sz="3200" dirty="0"/>
              <a:t>2 Rooks</a:t>
            </a:r>
          </a:p>
          <a:p>
            <a:pPr marL="285750" indent="-285750"/>
            <a:r>
              <a:rPr lang="en-US" altLang="zh-TW" sz="3200" dirty="0"/>
              <a:t>2 Pawns</a:t>
            </a:r>
          </a:p>
          <a:p>
            <a:pPr marL="285750" indent="-285750"/>
            <a:endParaRPr lang="en-US" altLang="zh-TW" sz="3200" dirty="0"/>
          </a:p>
          <a:p>
            <a:pPr marL="0" lvl="0" indent="0">
              <a:buNone/>
            </a:pPr>
            <a:r>
              <a:rPr kumimoji="1" lang="en-US" altLang="zh-TW" sz="3600" dirty="0">
                <a:solidFill>
                  <a:prstClr val="black"/>
                </a:solidFill>
              </a:rPr>
              <a:t>How to win</a:t>
            </a:r>
          </a:p>
          <a:p>
            <a:pPr marL="457200" indent="-457200"/>
            <a:r>
              <a:rPr kumimoji="1" lang="en" altLang="zh-TW" sz="3100" dirty="0">
                <a:solidFill>
                  <a:prstClr val="black"/>
                </a:solidFill>
              </a:rPr>
              <a:t>Checkmate the enemy king</a:t>
            </a:r>
          </a:p>
          <a:p>
            <a:pPr marL="457200" lvl="0" indent="-457200"/>
            <a:r>
              <a:rPr kumimoji="1" lang="en" altLang="zh-TW" sz="3100" dirty="0">
                <a:solidFill>
                  <a:prstClr val="black"/>
                </a:solidFill>
              </a:rPr>
              <a:t>Travel own king clockwise direction to the start position of the enemy king</a:t>
            </a:r>
          </a:p>
          <a:p>
            <a:endParaRPr lang="en-US" altLang="zh-TW" sz="3200" dirty="0"/>
          </a:p>
        </p:txBody>
      </p:sp>
      <p:sp>
        <p:nvSpPr>
          <p:cNvPr id="6" name="標題 1">
            <a:extLst>
              <a:ext uri="{FF2B5EF4-FFF2-40B4-BE49-F238E27FC236}">
                <a16:creationId xmlns:a16="http://schemas.microsoft.com/office/drawing/2014/main" id="{14F9BC2A-D7E4-A548-B114-8002268A6EB4}"/>
              </a:ext>
            </a:extLst>
          </p:cNvPr>
          <p:cNvSpPr txBox="1">
            <a:spLocks/>
          </p:cNvSpPr>
          <p:nvPr/>
        </p:nvSpPr>
        <p:spPr>
          <a:xfrm>
            <a:off x="451523" y="53173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b="1" dirty="0"/>
              <a:t>Rollerball rules</a:t>
            </a:r>
            <a:endParaRPr kumimoji="1" lang="zh-TW" altLang="en-US" b="1" dirty="0"/>
          </a:p>
        </p:txBody>
      </p:sp>
    </p:spTree>
    <p:extLst>
      <p:ext uri="{BB962C8B-B14F-4D97-AF65-F5344CB8AC3E}">
        <p14:creationId xmlns:p14="http://schemas.microsoft.com/office/powerpoint/2010/main" val="190233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5094F4-479E-D047-9FE0-4C8686177BCC}"/>
              </a:ext>
            </a:extLst>
          </p:cNvPr>
          <p:cNvSpPr>
            <a:spLocks noGrp="1"/>
          </p:cNvSpPr>
          <p:nvPr>
            <p:ph type="title"/>
          </p:nvPr>
        </p:nvSpPr>
        <p:spPr/>
        <p:txBody>
          <a:bodyPr/>
          <a:lstStyle/>
          <a:p>
            <a:r>
              <a:rPr kumimoji="1" lang="en-US" altLang="zh-TW" b="1" dirty="0"/>
              <a:t>Domain Model</a:t>
            </a:r>
            <a:endParaRPr kumimoji="1" lang="zh-TW" altLang="en-US" b="1" dirty="0"/>
          </a:p>
        </p:txBody>
      </p:sp>
      <p:pic>
        <p:nvPicPr>
          <p:cNvPr id="8" name="圖片 7">
            <a:extLst>
              <a:ext uri="{FF2B5EF4-FFF2-40B4-BE49-F238E27FC236}">
                <a16:creationId xmlns:a16="http://schemas.microsoft.com/office/drawing/2014/main" id="{11D4A8A0-A943-DE46-AF80-8F343E23CA9C}"/>
              </a:ext>
            </a:extLst>
          </p:cNvPr>
          <p:cNvPicPr>
            <a:picLocks noChangeAspect="1"/>
          </p:cNvPicPr>
          <p:nvPr/>
        </p:nvPicPr>
        <p:blipFill>
          <a:blip r:embed="rId2"/>
          <a:stretch>
            <a:fillRect/>
          </a:stretch>
        </p:blipFill>
        <p:spPr>
          <a:xfrm>
            <a:off x="1485900" y="1253330"/>
            <a:ext cx="9220200" cy="5604670"/>
          </a:xfrm>
          <a:prstGeom prst="rect">
            <a:avLst/>
          </a:prstGeom>
        </p:spPr>
      </p:pic>
    </p:spTree>
    <p:extLst>
      <p:ext uri="{BB962C8B-B14F-4D97-AF65-F5344CB8AC3E}">
        <p14:creationId xmlns:p14="http://schemas.microsoft.com/office/powerpoint/2010/main" val="154649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0BE03A-1B4F-E549-A7FA-86F12F5DAF1C}"/>
              </a:ext>
            </a:extLst>
          </p:cNvPr>
          <p:cNvSpPr>
            <a:spLocks noGrp="1"/>
          </p:cNvSpPr>
          <p:nvPr>
            <p:ph type="title"/>
          </p:nvPr>
        </p:nvSpPr>
        <p:spPr/>
        <p:txBody>
          <a:bodyPr/>
          <a:lstStyle/>
          <a:p>
            <a:r>
              <a:rPr kumimoji="1" lang="en-US" altLang="zh-TW" dirty="0"/>
              <a:t>Class Diagram – Game</a:t>
            </a:r>
            <a:endParaRPr kumimoji="1" lang="zh-TW" altLang="en-US" b="1" dirty="0"/>
          </a:p>
        </p:txBody>
      </p:sp>
      <p:pic>
        <p:nvPicPr>
          <p:cNvPr id="4" name="內容版面配置區 4">
            <a:extLst>
              <a:ext uri="{FF2B5EF4-FFF2-40B4-BE49-F238E27FC236}">
                <a16:creationId xmlns:a16="http://schemas.microsoft.com/office/drawing/2014/main" id="{84D2F783-9549-9740-B8F6-0975031FD266}"/>
              </a:ext>
            </a:extLst>
          </p:cNvPr>
          <p:cNvPicPr>
            <a:picLocks noChangeAspect="1"/>
          </p:cNvPicPr>
          <p:nvPr/>
        </p:nvPicPr>
        <p:blipFill>
          <a:blip r:embed="rId2"/>
          <a:stretch>
            <a:fillRect/>
          </a:stretch>
        </p:blipFill>
        <p:spPr>
          <a:xfrm>
            <a:off x="0" y="580208"/>
            <a:ext cx="12142588" cy="6029912"/>
          </a:xfrm>
          <a:prstGeom prst="rect">
            <a:avLst/>
          </a:prstGeom>
        </p:spPr>
      </p:pic>
    </p:spTree>
    <p:extLst>
      <p:ext uri="{BB962C8B-B14F-4D97-AF65-F5344CB8AC3E}">
        <p14:creationId xmlns:p14="http://schemas.microsoft.com/office/powerpoint/2010/main" val="33251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DA298C-13A6-EF4F-820B-30FCC5929CB9}"/>
              </a:ext>
            </a:extLst>
          </p:cNvPr>
          <p:cNvSpPr>
            <a:spLocks noGrp="1"/>
          </p:cNvSpPr>
          <p:nvPr>
            <p:ph type="title"/>
          </p:nvPr>
        </p:nvSpPr>
        <p:spPr/>
        <p:txBody>
          <a:bodyPr/>
          <a:lstStyle/>
          <a:p>
            <a:r>
              <a:rPr kumimoji="1" lang="en-US" altLang="zh-TW" dirty="0"/>
              <a:t>Class Diagram – UI Interface</a:t>
            </a:r>
            <a:endParaRPr kumimoji="1" lang="zh-TW" altLang="en-US" dirty="0"/>
          </a:p>
        </p:txBody>
      </p:sp>
      <p:pic>
        <p:nvPicPr>
          <p:cNvPr id="5" name="內容版面配置區 4">
            <a:extLst>
              <a:ext uri="{FF2B5EF4-FFF2-40B4-BE49-F238E27FC236}">
                <a16:creationId xmlns:a16="http://schemas.microsoft.com/office/drawing/2014/main" id="{4CBE9F72-326F-5B4B-A6E0-641041E0CEA1}"/>
              </a:ext>
            </a:extLst>
          </p:cNvPr>
          <p:cNvPicPr>
            <a:picLocks noGrp="1" noChangeAspect="1"/>
          </p:cNvPicPr>
          <p:nvPr>
            <p:ph idx="1"/>
          </p:nvPr>
        </p:nvPicPr>
        <p:blipFill>
          <a:blip r:embed="rId2"/>
          <a:stretch>
            <a:fillRect/>
          </a:stretch>
        </p:blipFill>
        <p:spPr>
          <a:xfrm>
            <a:off x="838200" y="270486"/>
            <a:ext cx="10003315" cy="6317027"/>
          </a:xfrm>
        </p:spPr>
      </p:pic>
    </p:spTree>
    <p:extLst>
      <p:ext uri="{BB962C8B-B14F-4D97-AF65-F5344CB8AC3E}">
        <p14:creationId xmlns:p14="http://schemas.microsoft.com/office/powerpoint/2010/main" val="369826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95A6BD74-17B8-B64A-91C9-2947777EA372}"/>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TW" b="1" dirty="0"/>
              <a:t>Test cases</a:t>
            </a:r>
            <a:endParaRPr kumimoji="1" lang="zh-TW" altLang="en-US" b="1" dirty="0"/>
          </a:p>
        </p:txBody>
      </p:sp>
      <p:pic>
        <p:nvPicPr>
          <p:cNvPr id="275" name="Screen Shot 2018-11-01 at 1.16.03 PM.png"/>
          <p:cNvPicPr>
            <a:picLocks noChangeAspect="1"/>
          </p:cNvPicPr>
          <p:nvPr/>
        </p:nvPicPr>
        <p:blipFill>
          <a:blip r:embed="rId2">
            <a:extLst/>
          </a:blip>
          <a:stretch>
            <a:fillRect/>
          </a:stretch>
        </p:blipFill>
        <p:spPr>
          <a:xfrm>
            <a:off x="-659607" y="-607070"/>
            <a:ext cx="7874734" cy="5609689"/>
          </a:xfrm>
          <a:prstGeom prst="rect">
            <a:avLst/>
          </a:prstGeom>
          <a:ln w="12700">
            <a:miter lim="400000"/>
          </a:ln>
        </p:spPr>
      </p:pic>
      <p:pic>
        <p:nvPicPr>
          <p:cNvPr id="274" name="Screen Shot 2018-11-01 at 1.19.37 PM.png"/>
          <p:cNvPicPr>
            <a:picLocks noChangeAspect="1"/>
          </p:cNvPicPr>
          <p:nvPr/>
        </p:nvPicPr>
        <p:blipFill>
          <a:blip r:embed="rId3">
            <a:extLst/>
          </a:blip>
          <a:stretch>
            <a:fillRect/>
          </a:stretch>
        </p:blipFill>
        <p:spPr>
          <a:xfrm>
            <a:off x="-37257" y="2417564"/>
            <a:ext cx="7010401" cy="6604001"/>
          </a:xfrm>
          <a:prstGeom prst="rect">
            <a:avLst/>
          </a:prstGeom>
          <a:ln w="12700">
            <a:miter lim="400000"/>
          </a:ln>
        </p:spPr>
      </p:pic>
      <p:pic>
        <p:nvPicPr>
          <p:cNvPr id="277" name="Screen Shot 2018-11-01 at 1.18.12 PM.png"/>
          <p:cNvPicPr>
            <a:picLocks noChangeAspect="1"/>
          </p:cNvPicPr>
          <p:nvPr/>
        </p:nvPicPr>
        <p:blipFill>
          <a:blip r:embed="rId4">
            <a:extLst/>
          </a:blip>
          <a:stretch>
            <a:fillRect/>
          </a:stretch>
        </p:blipFill>
        <p:spPr>
          <a:xfrm>
            <a:off x="6131955" y="-429"/>
            <a:ext cx="6889465" cy="5609690"/>
          </a:xfrm>
          <a:prstGeom prst="rect">
            <a:avLst/>
          </a:prstGeom>
          <a:ln w="12700">
            <a:miter lim="400000"/>
          </a:ln>
        </p:spPr>
      </p:pic>
      <p:pic>
        <p:nvPicPr>
          <p:cNvPr id="276" name="Screen Shot 2018-11-01 at 1.21.28 PM.png"/>
          <p:cNvPicPr>
            <a:picLocks noChangeAspect="1"/>
          </p:cNvPicPr>
          <p:nvPr/>
        </p:nvPicPr>
        <p:blipFill>
          <a:blip r:embed="rId5">
            <a:extLst/>
          </a:blip>
          <a:stretch>
            <a:fillRect/>
          </a:stretch>
        </p:blipFill>
        <p:spPr>
          <a:xfrm>
            <a:off x="6115937" y="3433464"/>
            <a:ext cx="6921501" cy="5664201"/>
          </a:xfrm>
          <a:prstGeom prst="rect">
            <a:avLst/>
          </a:prstGeom>
          <a:ln w="12700">
            <a:miter lim="400000"/>
          </a:ln>
        </p:spPr>
      </p:pic>
    </p:spTree>
    <p:extLst>
      <p:ext uri="{BB962C8B-B14F-4D97-AF65-F5344CB8AC3E}">
        <p14:creationId xmlns:p14="http://schemas.microsoft.com/office/powerpoint/2010/main" val="338194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ppt_x"/>
                                          </p:val>
                                        </p:tav>
                                        <p:tav tm="100000">
                                          <p:val>
                                            <p:strVal val="#ppt_x"/>
                                          </p:val>
                                        </p:tav>
                                      </p:tavLst>
                                    </p:anim>
                                    <p:anim calcmode="lin" valueType="num">
                                      <p:cBhvr additive="base">
                                        <p:cTn id="8" dur="500" fill="hold"/>
                                        <p:tgtEl>
                                          <p:spTgt spid="2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7"/>
                                        </p:tgtEl>
                                        <p:attrNameLst>
                                          <p:attrName>style.visibility</p:attrName>
                                        </p:attrNameLst>
                                      </p:cBhvr>
                                      <p:to>
                                        <p:strVal val="visible"/>
                                      </p:to>
                                    </p:set>
                                    <p:anim calcmode="lin" valueType="num">
                                      <p:cBhvr additive="base">
                                        <p:cTn id="13" dur="500" fill="hold"/>
                                        <p:tgtEl>
                                          <p:spTgt spid="277"/>
                                        </p:tgtEl>
                                        <p:attrNameLst>
                                          <p:attrName>ppt_x</p:attrName>
                                        </p:attrNameLst>
                                      </p:cBhvr>
                                      <p:tavLst>
                                        <p:tav tm="0">
                                          <p:val>
                                            <p:strVal val="#ppt_x"/>
                                          </p:val>
                                        </p:tav>
                                        <p:tav tm="100000">
                                          <p:val>
                                            <p:strVal val="#ppt_x"/>
                                          </p:val>
                                        </p:tav>
                                      </p:tavLst>
                                    </p:anim>
                                    <p:anim calcmode="lin" valueType="num">
                                      <p:cBhvr additive="base">
                                        <p:cTn id="14" dur="500" fill="hold"/>
                                        <p:tgtEl>
                                          <p:spTgt spid="2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4"/>
                                        </p:tgtEl>
                                        <p:attrNameLst>
                                          <p:attrName>style.visibility</p:attrName>
                                        </p:attrNameLst>
                                      </p:cBhvr>
                                      <p:to>
                                        <p:strVal val="visible"/>
                                      </p:to>
                                    </p:set>
                                    <p:anim calcmode="lin" valueType="num">
                                      <p:cBhvr additive="base">
                                        <p:cTn id="19" dur="500" fill="hold"/>
                                        <p:tgtEl>
                                          <p:spTgt spid="274"/>
                                        </p:tgtEl>
                                        <p:attrNameLst>
                                          <p:attrName>ppt_x</p:attrName>
                                        </p:attrNameLst>
                                      </p:cBhvr>
                                      <p:tavLst>
                                        <p:tav tm="0">
                                          <p:val>
                                            <p:strVal val="#ppt_x"/>
                                          </p:val>
                                        </p:tav>
                                        <p:tav tm="100000">
                                          <p:val>
                                            <p:strVal val="#ppt_x"/>
                                          </p:val>
                                        </p:tav>
                                      </p:tavLst>
                                    </p:anim>
                                    <p:anim calcmode="lin" valueType="num">
                                      <p:cBhvr additive="base">
                                        <p:cTn id="20" dur="500" fill="hold"/>
                                        <p:tgtEl>
                                          <p:spTgt spid="2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
                                        </p:tgtEl>
                                        <p:attrNameLst>
                                          <p:attrName>style.visibility</p:attrName>
                                        </p:attrNameLst>
                                      </p:cBhvr>
                                      <p:to>
                                        <p:strVal val="visible"/>
                                      </p:to>
                                    </p:set>
                                    <p:anim calcmode="lin" valueType="num">
                                      <p:cBhvr additive="base">
                                        <p:cTn id="25" dur="500" fill="hold"/>
                                        <p:tgtEl>
                                          <p:spTgt spid="276"/>
                                        </p:tgtEl>
                                        <p:attrNameLst>
                                          <p:attrName>ppt_x</p:attrName>
                                        </p:attrNameLst>
                                      </p:cBhvr>
                                      <p:tavLst>
                                        <p:tav tm="0">
                                          <p:val>
                                            <p:strVal val="#ppt_x"/>
                                          </p:val>
                                        </p:tav>
                                        <p:tav tm="100000">
                                          <p:val>
                                            <p:strVal val="#ppt_x"/>
                                          </p:val>
                                        </p:tav>
                                      </p:tavLst>
                                    </p:anim>
                                    <p:anim calcmode="lin" valueType="num">
                                      <p:cBhvr additive="base">
                                        <p:cTn id="26" dur="500" fill="hold"/>
                                        <p:tgtEl>
                                          <p:spTgt spid="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D0B27F-AA46-344D-A835-5AE7156C922E}"/>
              </a:ext>
            </a:extLst>
          </p:cNvPr>
          <p:cNvSpPr>
            <a:spLocks noGrp="1"/>
          </p:cNvSpPr>
          <p:nvPr>
            <p:ph type="title"/>
          </p:nvPr>
        </p:nvSpPr>
        <p:spPr/>
        <p:txBody>
          <a:bodyPr/>
          <a:lstStyle/>
          <a:p>
            <a:r>
              <a:rPr kumimoji="1" lang="en-US" altLang="zh-TW" b="1" dirty="0"/>
              <a:t>Sequence Diagram – Send Invitation</a:t>
            </a:r>
            <a:endParaRPr kumimoji="1" lang="zh-TW" altLang="en-US" b="1" dirty="0"/>
          </a:p>
        </p:txBody>
      </p:sp>
      <p:sp>
        <p:nvSpPr>
          <p:cNvPr id="4" name="內容版面配置區 3">
            <a:extLst>
              <a:ext uri="{FF2B5EF4-FFF2-40B4-BE49-F238E27FC236}">
                <a16:creationId xmlns:a16="http://schemas.microsoft.com/office/drawing/2014/main" id="{9B469B07-390B-5F41-B2F0-85332A9FB27A}"/>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24489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Join Game</a:t>
            </a:r>
            <a:endParaRPr kumimoji="1" lang="zh-TW" altLang="en-US" b="1" dirty="0"/>
          </a:p>
        </p:txBody>
      </p:sp>
      <p:sp>
        <p:nvSpPr>
          <p:cNvPr id="4" name="內容版面配置區 3">
            <a:extLst>
              <a:ext uri="{FF2B5EF4-FFF2-40B4-BE49-F238E27FC236}">
                <a16:creationId xmlns:a16="http://schemas.microsoft.com/office/drawing/2014/main" id="{F0CA8FCD-AB78-B64A-B2CE-BE22D0F5E772}"/>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41204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Take Turn</a:t>
            </a:r>
            <a:endParaRPr kumimoji="1" lang="zh-TW" altLang="en-US" b="1" dirty="0"/>
          </a:p>
        </p:txBody>
      </p:sp>
      <p:sp>
        <p:nvSpPr>
          <p:cNvPr id="4" name="內容版面配置區 3">
            <a:extLst>
              <a:ext uri="{FF2B5EF4-FFF2-40B4-BE49-F238E27FC236}">
                <a16:creationId xmlns:a16="http://schemas.microsoft.com/office/drawing/2014/main" id="{45D260AE-7E07-8B4A-85A9-A59BE5667DF3}"/>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12461196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6825</TotalTime>
  <Words>1505</Words>
  <Application>Microsoft Macintosh PowerPoint</Application>
  <PresentationFormat>寬螢幕</PresentationFormat>
  <Paragraphs>713</Paragraphs>
  <Slides>17</Slides>
  <Notes>0</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17</vt:i4>
      </vt:variant>
    </vt:vector>
  </HeadingPairs>
  <TitlesOfParts>
    <vt:vector size="26" baseType="lpstr">
      <vt:lpstr>Arial</vt:lpstr>
      <vt:lpstr>Calibri</vt:lpstr>
      <vt:lpstr>Calibri Light</vt:lpstr>
      <vt:lpstr>Rockwell</vt:lpstr>
      <vt:lpstr>Rockwell Condensed</vt:lpstr>
      <vt:lpstr>Rockwell Extra Bold</vt:lpstr>
      <vt:lpstr>Wingdings</vt:lpstr>
      <vt:lpstr>Office 佈景主題</vt:lpstr>
      <vt:lpstr>木刻字型</vt:lpstr>
      <vt:lpstr>CS414 Rollerball - Project 3</vt:lpstr>
      <vt:lpstr>PowerPoint 簡報</vt:lpstr>
      <vt:lpstr>Domain Model</vt:lpstr>
      <vt:lpstr>Class Diagram – Game</vt:lpstr>
      <vt:lpstr>Class Diagram – UI Interface</vt:lpstr>
      <vt:lpstr>PowerPoint 簡報</vt:lpstr>
      <vt:lpstr>Sequence Diagram – Send Invitation</vt:lpstr>
      <vt:lpstr>Sequence Diagram – Join Game</vt:lpstr>
      <vt:lpstr>Sequence Diagram – Take Turn</vt:lpstr>
      <vt:lpstr>Refactoring and design pattern</vt:lpstr>
      <vt:lpstr>Traceability link matrix</vt:lpstr>
      <vt:lpstr>PowerPoint 簡報</vt:lpstr>
      <vt:lpstr>PowerPoint 簡報</vt:lpstr>
      <vt:lpstr>Technologies and Tools</vt:lpstr>
      <vt:lpstr>Challenges &amp; lessons</vt:lpstr>
      <vt:lpstr>DEMO</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CS414 Rollerball P3</dc:title>
  <dc:creator>Microsoft Office 使用者</dc:creator>
  <cp:lastModifiedBy>Cheng,YaHsin</cp:lastModifiedBy>
  <cp:revision>39</cp:revision>
  <dcterms:created xsi:type="dcterms:W3CDTF">2018-10-23T23:30:56Z</dcterms:created>
  <dcterms:modified xsi:type="dcterms:W3CDTF">2018-12-02T21:13:53Z</dcterms:modified>
</cp:coreProperties>
</file>