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60" r:id="rId3"/>
    <p:sldId id="259" r:id="rId4"/>
    <p:sldId id="271" r:id="rId5"/>
    <p:sldId id="301" r:id="rId6"/>
    <p:sldId id="272" r:id="rId7"/>
    <p:sldId id="281" r:id="rId8"/>
    <p:sldId id="258" r:id="rId9"/>
    <p:sldId id="273" r:id="rId10"/>
    <p:sldId id="274" r:id="rId11"/>
    <p:sldId id="275" r:id="rId12"/>
    <p:sldId id="261" r:id="rId13"/>
    <p:sldId id="276" r:id="rId14"/>
    <p:sldId id="277" r:id="rId15"/>
    <p:sldId id="278" r:id="rId16"/>
    <p:sldId id="279" r:id="rId17"/>
    <p:sldId id="262" r:id="rId18"/>
    <p:sldId id="280" r:id="rId19"/>
    <p:sldId id="282" r:id="rId20"/>
    <p:sldId id="265" r:id="rId21"/>
    <p:sldId id="288" r:id="rId22"/>
    <p:sldId id="289" r:id="rId23"/>
    <p:sldId id="302" r:id="rId24"/>
    <p:sldId id="266" r:id="rId25"/>
    <p:sldId id="291" r:id="rId26"/>
    <p:sldId id="292" r:id="rId27"/>
    <p:sldId id="263" r:id="rId28"/>
    <p:sldId id="293" r:id="rId29"/>
    <p:sldId id="286" r:id="rId30"/>
    <p:sldId id="267" r:id="rId31"/>
    <p:sldId id="294" r:id="rId32"/>
    <p:sldId id="295" r:id="rId33"/>
    <p:sldId id="296" r:id="rId34"/>
    <p:sldId id="297" r:id="rId35"/>
    <p:sldId id="298" r:id="rId36"/>
    <p:sldId id="268" r:id="rId37"/>
    <p:sldId id="299" r:id="rId38"/>
    <p:sldId id="283" r:id="rId39"/>
    <p:sldId id="300" r:id="rId40"/>
    <p:sldId id="264" r:id="rId41"/>
    <p:sldId id="270"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81829" autoAdjust="0"/>
  </p:normalViewPr>
  <p:slideViewPr>
    <p:cSldViewPr>
      <p:cViewPr varScale="1">
        <p:scale>
          <a:sx n="136" d="100"/>
          <a:sy n="136" d="100"/>
        </p:scale>
        <p:origin x="-281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DDD968-B18B-4530-BF4A-77574F6DE493}" type="datetimeFigureOut">
              <a:rPr lang="en-US" smtClean="0"/>
              <a:t>12/4/2013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E216E4-4DA0-4231-B3A1-A1DCD2E90B1D}" type="slidenum">
              <a:rPr lang="en-US" smtClean="0"/>
              <a:t>‹#›</a:t>
            </a:fld>
            <a:endParaRPr lang="en-US"/>
          </a:p>
        </p:txBody>
      </p:sp>
    </p:spTree>
    <p:extLst>
      <p:ext uri="{BB962C8B-B14F-4D97-AF65-F5344CB8AC3E}">
        <p14:creationId xmlns:p14="http://schemas.microsoft.com/office/powerpoint/2010/main" val="1757983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E216E4-4DA0-4231-B3A1-A1DCD2E90B1D}" type="slidenum">
              <a:rPr lang="en-US" smtClean="0"/>
              <a:t>1</a:t>
            </a:fld>
            <a:endParaRPr lang="en-US"/>
          </a:p>
        </p:txBody>
      </p:sp>
    </p:spTree>
    <p:extLst>
      <p:ext uri="{BB962C8B-B14F-4D97-AF65-F5344CB8AC3E}">
        <p14:creationId xmlns:p14="http://schemas.microsoft.com/office/powerpoint/2010/main" val="3628593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great example because the code is small enough to fit on a PowerPoint</a:t>
            </a:r>
            <a:r>
              <a:rPr lang="en-US" baseline="0" dirty="0" smtClean="0"/>
              <a:t> slide</a:t>
            </a:r>
            <a:r>
              <a:rPr lang="en-US" baseline="0" dirty="0" smtClean="0"/>
              <a:t>.</a:t>
            </a:r>
          </a:p>
          <a:p>
            <a:endParaRPr lang="en-US" baseline="0" dirty="0" smtClean="0"/>
          </a:p>
          <a:p>
            <a:r>
              <a:rPr lang="en-US" baseline="0" dirty="0" smtClean="0"/>
              <a:t>There’s also an XML file that has the message(s) for each rule, the priority, stuff like that…</a:t>
            </a:r>
            <a:endParaRPr lang="en-US" dirty="0"/>
          </a:p>
        </p:txBody>
      </p:sp>
      <p:sp>
        <p:nvSpPr>
          <p:cNvPr id="4" name="Slide Number Placeholder 3"/>
          <p:cNvSpPr>
            <a:spLocks noGrp="1"/>
          </p:cNvSpPr>
          <p:nvPr>
            <p:ph type="sldNum" sz="quarter" idx="10"/>
          </p:nvPr>
        </p:nvSpPr>
        <p:spPr/>
        <p:txBody>
          <a:bodyPr/>
          <a:lstStyle/>
          <a:p>
            <a:fld id="{4BE216E4-4DA0-4231-B3A1-A1DCD2E90B1D}" type="slidenum">
              <a:rPr lang="en-US" smtClean="0"/>
              <a:t>22</a:t>
            </a:fld>
            <a:endParaRPr lang="en-US"/>
          </a:p>
        </p:txBody>
      </p:sp>
    </p:spTree>
    <p:extLst>
      <p:ext uri="{BB962C8B-B14F-4D97-AF65-F5344CB8AC3E}">
        <p14:creationId xmlns:p14="http://schemas.microsoft.com/office/powerpoint/2010/main" val="541026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Whatever code review policy you’ve got, it’s probably pretty useful</a:t>
            </a:r>
            <a:r>
              <a:rPr lang="en-US" baseline="0" dirty="0" smtClean="0"/>
              <a:t> to be able to quickly and reliably identify the stuff that’s most likely to be risky right off the bat.</a:t>
            </a:r>
            <a:endParaRPr lang="en-US" dirty="0"/>
          </a:p>
        </p:txBody>
      </p:sp>
      <p:sp>
        <p:nvSpPr>
          <p:cNvPr id="4" name="Slide Number Placeholder 3"/>
          <p:cNvSpPr>
            <a:spLocks noGrp="1"/>
          </p:cNvSpPr>
          <p:nvPr>
            <p:ph type="sldNum" sz="quarter" idx="10"/>
          </p:nvPr>
        </p:nvSpPr>
        <p:spPr/>
        <p:txBody>
          <a:bodyPr/>
          <a:lstStyle/>
          <a:p>
            <a:fld id="{4BE216E4-4DA0-4231-B3A1-A1DCD2E90B1D}" type="slidenum">
              <a:rPr lang="en-US" smtClean="0"/>
              <a:t>23</a:t>
            </a:fld>
            <a:endParaRPr lang="en-US"/>
          </a:p>
        </p:txBody>
      </p:sp>
    </p:spTree>
    <p:extLst>
      <p:ext uri="{BB962C8B-B14F-4D97-AF65-F5344CB8AC3E}">
        <p14:creationId xmlns:p14="http://schemas.microsoft.com/office/powerpoint/2010/main" val="3509897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E216E4-4DA0-4231-B3A1-A1DCD2E90B1D}" type="slidenum">
              <a:rPr lang="en-US" smtClean="0"/>
              <a:t>24</a:t>
            </a:fld>
            <a:endParaRPr lang="en-US"/>
          </a:p>
        </p:txBody>
      </p:sp>
    </p:spTree>
    <p:extLst>
      <p:ext uri="{BB962C8B-B14F-4D97-AF65-F5344CB8AC3E}">
        <p14:creationId xmlns:p14="http://schemas.microsoft.com/office/powerpoint/2010/main" val="2492697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just do @</a:t>
            </a:r>
            <a:r>
              <a:rPr lang="en-US" dirty="0" err="1" smtClean="0"/>
              <a:t>myString</a:t>
            </a:r>
            <a:r>
              <a:rPr lang="en-US" dirty="0" smtClean="0"/>
              <a:t>,</a:t>
            </a:r>
            <a:r>
              <a:rPr lang="en-US" baseline="0" dirty="0" smtClean="0"/>
              <a:t> you don’t have to worry about XSS</a:t>
            </a:r>
            <a:endParaRPr lang="en-US" dirty="0"/>
          </a:p>
        </p:txBody>
      </p:sp>
      <p:sp>
        <p:nvSpPr>
          <p:cNvPr id="4" name="Slide Number Placeholder 3"/>
          <p:cNvSpPr>
            <a:spLocks noGrp="1"/>
          </p:cNvSpPr>
          <p:nvPr>
            <p:ph type="sldNum" sz="quarter" idx="10"/>
          </p:nvPr>
        </p:nvSpPr>
        <p:spPr/>
        <p:txBody>
          <a:bodyPr/>
          <a:lstStyle/>
          <a:p>
            <a:fld id="{4BE216E4-4DA0-4231-B3A1-A1DCD2E90B1D}" type="slidenum">
              <a:rPr lang="en-US" smtClean="0"/>
              <a:t>27</a:t>
            </a:fld>
            <a:endParaRPr lang="en-US"/>
          </a:p>
        </p:txBody>
      </p:sp>
    </p:spTree>
    <p:extLst>
      <p:ext uri="{BB962C8B-B14F-4D97-AF65-F5344CB8AC3E}">
        <p14:creationId xmlns:p14="http://schemas.microsoft.com/office/powerpoint/2010/main" val="2455160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E216E4-4DA0-4231-B3A1-A1DCD2E90B1D}" type="slidenum">
              <a:rPr lang="en-US" smtClean="0"/>
              <a:t>28</a:t>
            </a:fld>
            <a:endParaRPr lang="en-US"/>
          </a:p>
        </p:txBody>
      </p:sp>
    </p:spTree>
    <p:extLst>
      <p:ext uri="{BB962C8B-B14F-4D97-AF65-F5344CB8AC3E}">
        <p14:creationId xmlns:p14="http://schemas.microsoft.com/office/powerpoint/2010/main" val="1092622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here is that you only have to review and ensure</a:t>
            </a:r>
            <a:r>
              <a:rPr lang="en-US" baseline="0" dirty="0" smtClean="0"/>
              <a:t> the safety in one place. With the first approach, any time the property is used is a potential for a new XSS vulnerability.</a:t>
            </a:r>
            <a:endParaRPr lang="en-US" dirty="0"/>
          </a:p>
        </p:txBody>
      </p:sp>
      <p:sp>
        <p:nvSpPr>
          <p:cNvPr id="4" name="Slide Number Placeholder 3"/>
          <p:cNvSpPr>
            <a:spLocks noGrp="1"/>
          </p:cNvSpPr>
          <p:nvPr>
            <p:ph type="sldNum" sz="quarter" idx="10"/>
          </p:nvPr>
        </p:nvSpPr>
        <p:spPr/>
        <p:txBody>
          <a:bodyPr/>
          <a:lstStyle/>
          <a:p>
            <a:fld id="{4BE216E4-4DA0-4231-B3A1-A1DCD2E90B1D}" type="slidenum">
              <a:rPr lang="en-US" smtClean="0"/>
              <a:t>29</a:t>
            </a:fld>
            <a:endParaRPr lang="en-US"/>
          </a:p>
        </p:txBody>
      </p:sp>
    </p:spTree>
    <p:extLst>
      <p:ext uri="{BB962C8B-B14F-4D97-AF65-F5344CB8AC3E}">
        <p14:creationId xmlns:p14="http://schemas.microsoft.com/office/powerpoint/2010/main" val="2294984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because</a:t>
            </a:r>
            <a:r>
              <a:rPr lang="en-US" baseline="0" dirty="0" smtClean="0"/>
              <a:t> it’s the end of the talk, but because it’s </a:t>
            </a:r>
            <a:r>
              <a:rPr lang="en-US" baseline="0" dirty="0" err="1" smtClean="0"/>
              <a:t>freakin</a:t>
            </a:r>
            <a:r>
              <a:rPr lang="en-US" baseline="0" dirty="0" smtClean="0"/>
              <a:t>’ hard</a:t>
            </a:r>
            <a:endParaRPr lang="en-US" dirty="0"/>
          </a:p>
        </p:txBody>
      </p:sp>
      <p:sp>
        <p:nvSpPr>
          <p:cNvPr id="4" name="Slide Number Placeholder 3"/>
          <p:cNvSpPr>
            <a:spLocks noGrp="1"/>
          </p:cNvSpPr>
          <p:nvPr>
            <p:ph type="sldNum" sz="quarter" idx="10"/>
          </p:nvPr>
        </p:nvSpPr>
        <p:spPr/>
        <p:txBody>
          <a:bodyPr/>
          <a:lstStyle/>
          <a:p>
            <a:fld id="{4BE216E4-4DA0-4231-B3A1-A1DCD2E90B1D}" type="slidenum">
              <a:rPr lang="en-US" smtClean="0"/>
              <a:t>30</a:t>
            </a:fld>
            <a:endParaRPr lang="en-US"/>
          </a:p>
        </p:txBody>
      </p:sp>
    </p:spTree>
    <p:extLst>
      <p:ext uri="{BB962C8B-B14F-4D97-AF65-F5344CB8AC3E}">
        <p14:creationId xmlns:p14="http://schemas.microsoft.com/office/powerpoint/2010/main" val="115033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hard to backtrack every variable</a:t>
            </a:r>
            <a:r>
              <a:rPr lang="en-US" baseline="0" dirty="0" smtClean="0"/>
              <a:t> and make sure it’s coming from clean sources. Often things that are clean are incorrectly marked dirty because the code can’t figure it out.</a:t>
            </a:r>
          </a:p>
          <a:p>
            <a:endParaRPr lang="en-US" baseline="0" dirty="0" smtClean="0"/>
          </a:p>
          <a:p>
            <a:r>
              <a:rPr lang="en-US" baseline="0" dirty="0" smtClean="0"/>
              <a:t>The first one will just tell you it’s untrusted because the parameter is dangerous. Really, what we want in this case is to flag when dangerous things </a:t>
            </a:r>
            <a:r>
              <a:rPr lang="en-US" i="1" baseline="0" dirty="0" smtClean="0"/>
              <a:t>go into</a:t>
            </a:r>
            <a:r>
              <a:rPr lang="en-US" i="0" baseline="0" dirty="0" smtClean="0"/>
              <a:t> this function.</a:t>
            </a:r>
          </a:p>
          <a:p>
            <a:endParaRPr lang="en-US" i="0" baseline="0" dirty="0" smtClean="0"/>
          </a:p>
          <a:p>
            <a:r>
              <a:rPr lang="en-US" i="0" baseline="0" dirty="0" smtClean="0"/>
              <a:t>The second one will tell you that it’s untrusted from the moment you call the Build function. Really, what you want is to go </a:t>
            </a:r>
            <a:r>
              <a:rPr lang="en-US" i="1" baseline="0" dirty="0" smtClean="0"/>
              <a:t>inside</a:t>
            </a:r>
            <a:r>
              <a:rPr lang="en-US" i="0" baseline="0" dirty="0" smtClean="0"/>
              <a:t> that function and find dangerous return values.</a:t>
            </a:r>
            <a:endParaRPr lang="en-US" dirty="0"/>
          </a:p>
        </p:txBody>
      </p:sp>
      <p:sp>
        <p:nvSpPr>
          <p:cNvPr id="4" name="Slide Number Placeholder 3"/>
          <p:cNvSpPr>
            <a:spLocks noGrp="1"/>
          </p:cNvSpPr>
          <p:nvPr>
            <p:ph type="sldNum" sz="quarter" idx="10"/>
          </p:nvPr>
        </p:nvSpPr>
        <p:spPr/>
        <p:txBody>
          <a:bodyPr/>
          <a:lstStyle/>
          <a:p>
            <a:fld id="{4BE216E4-4DA0-4231-B3A1-A1DCD2E90B1D}" type="slidenum">
              <a:rPr lang="en-US" smtClean="0"/>
              <a:t>34</a:t>
            </a:fld>
            <a:endParaRPr lang="en-US"/>
          </a:p>
        </p:txBody>
      </p:sp>
    </p:spTree>
    <p:extLst>
      <p:ext uri="{BB962C8B-B14F-4D97-AF65-F5344CB8AC3E}">
        <p14:creationId xmlns:p14="http://schemas.microsoft.com/office/powerpoint/2010/main" val="2568346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realistically, applications just need dynamic SQL sometimes.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Parameters and </a:t>
            </a:r>
            <a:r>
              <a:rPr lang="en-US" baseline="0" dirty="0" err="1" smtClean="0"/>
              <a:t>enums</a:t>
            </a:r>
            <a:r>
              <a:rPr lang="en-US" baseline="0" dirty="0" smtClean="0"/>
              <a:t> are easy ones, and pretty foolproof - dynamic SQL </a:t>
            </a:r>
            <a:r>
              <a:rPr lang="en-US" i="1" baseline="0" dirty="0" smtClean="0"/>
              <a:t>should</a:t>
            </a:r>
            <a:r>
              <a:rPr lang="en-US" i="0" baseline="0" dirty="0" smtClean="0"/>
              <a:t> really be stuff you couldn’t make as SQL parameters, where the structure of the query changes</a:t>
            </a:r>
            <a:endParaRPr lang="en-US" dirty="0" smtClean="0"/>
          </a:p>
          <a:p>
            <a:r>
              <a:rPr lang="en-US" baseline="0" dirty="0" smtClean="0"/>
              <a:t>- but it’s really about enforcing that rule and catching it when people slip up.</a:t>
            </a:r>
          </a:p>
        </p:txBody>
      </p:sp>
      <p:sp>
        <p:nvSpPr>
          <p:cNvPr id="4" name="Slide Number Placeholder 3"/>
          <p:cNvSpPr>
            <a:spLocks noGrp="1"/>
          </p:cNvSpPr>
          <p:nvPr>
            <p:ph type="sldNum" sz="quarter" idx="10"/>
          </p:nvPr>
        </p:nvSpPr>
        <p:spPr/>
        <p:txBody>
          <a:bodyPr/>
          <a:lstStyle/>
          <a:p>
            <a:fld id="{4BE216E4-4DA0-4231-B3A1-A1DCD2E90B1D}" type="slidenum">
              <a:rPr lang="en-US" smtClean="0"/>
              <a:t>35</a:t>
            </a:fld>
            <a:endParaRPr lang="en-US"/>
          </a:p>
        </p:txBody>
      </p:sp>
    </p:spTree>
    <p:extLst>
      <p:ext uri="{BB962C8B-B14F-4D97-AF65-F5344CB8AC3E}">
        <p14:creationId xmlns:p14="http://schemas.microsoft.com/office/powerpoint/2010/main" val="898036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 </a:t>
            </a:r>
            <a:r>
              <a:rPr lang="en-US" dirty="0" err="1" smtClean="0"/>
              <a:t>IDisposables</a:t>
            </a:r>
            <a:r>
              <a:rPr lang="en-US" dirty="0" smtClean="0"/>
              <a:t> are intended to be </a:t>
            </a:r>
            <a:r>
              <a:rPr lang="en-US" i="1" dirty="0" smtClean="0"/>
              <a:t>disposed</a:t>
            </a:r>
            <a:r>
              <a:rPr lang="en-US" i="0" baseline="0" dirty="0" smtClean="0"/>
              <a:t> when you’re done with them, so having a static one is just shady. We had a lot of problems with </a:t>
            </a:r>
            <a:r>
              <a:rPr lang="en-US" i="0" baseline="0" dirty="0" err="1" smtClean="0"/>
              <a:t>EntityFramework</a:t>
            </a:r>
            <a:r>
              <a:rPr lang="en-US" i="0" baseline="0" dirty="0" smtClean="0"/>
              <a:t> data contexts, and weird issues cropping up in test/production because multiple users/web pages were accessing the same one simultaneously.</a:t>
            </a:r>
          </a:p>
          <a:p>
            <a:r>
              <a:rPr lang="en-US" i="0" baseline="0" dirty="0" smtClean="0"/>
              <a:t>#2 – The </a:t>
            </a:r>
            <a:r>
              <a:rPr lang="en-US" i="0" baseline="0" dirty="0" err="1" smtClean="0"/>
              <a:t>RelSci</a:t>
            </a:r>
            <a:r>
              <a:rPr lang="en-US" i="0" baseline="0" dirty="0" smtClean="0"/>
              <a:t> Email library has cool features like checking what environment you’re in and not emailing external addresses outside of production. We totally didn’t </a:t>
            </a:r>
            <a:r>
              <a:rPr lang="en-US" i="0" baseline="0" dirty="0" smtClean="0"/>
              <a:t>come up with </a:t>
            </a:r>
            <a:r>
              <a:rPr lang="en-US" i="1" baseline="0" dirty="0" smtClean="0"/>
              <a:t>that</a:t>
            </a:r>
            <a:r>
              <a:rPr lang="en-US" i="0" baseline="0" dirty="0" smtClean="0"/>
              <a:t> the hard way.</a:t>
            </a:r>
          </a:p>
          <a:p>
            <a:r>
              <a:rPr lang="en-US" i="0" baseline="0" dirty="0" smtClean="0"/>
              <a:t>#3 – Using a .Context on the data layer could mess up caching – you’re depending on something that’s not going to be part of the cache key.</a:t>
            </a:r>
            <a:endParaRPr lang="en-US" dirty="0"/>
          </a:p>
        </p:txBody>
      </p:sp>
      <p:sp>
        <p:nvSpPr>
          <p:cNvPr id="4" name="Slide Number Placeholder 3"/>
          <p:cNvSpPr>
            <a:spLocks noGrp="1"/>
          </p:cNvSpPr>
          <p:nvPr>
            <p:ph type="sldNum" sz="quarter" idx="10"/>
          </p:nvPr>
        </p:nvSpPr>
        <p:spPr/>
        <p:txBody>
          <a:bodyPr/>
          <a:lstStyle/>
          <a:p>
            <a:fld id="{4BE216E4-4DA0-4231-B3A1-A1DCD2E90B1D}" type="slidenum">
              <a:rPr lang="en-US" smtClean="0"/>
              <a:t>37</a:t>
            </a:fld>
            <a:endParaRPr lang="en-US"/>
          </a:p>
        </p:txBody>
      </p:sp>
    </p:spTree>
    <p:extLst>
      <p:ext uri="{BB962C8B-B14F-4D97-AF65-F5344CB8AC3E}">
        <p14:creationId xmlns:p14="http://schemas.microsoft.com/office/powerpoint/2010/main" val="1694272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a:t>
            </a:r>
            <a:r>
              <a:rPr lang="en-US" dirty="0" err="1" smtClean="0"/>
              <a:t>CodeRush</a:t>
            </a:r>
            <a:r>
              <a:rPr lang="en-US" dirty="0" smtClean="0"/>
              <a:t>, </a:t>
            </a:r>
            <a:r>
              <a:rPr lang="en-US" dirty="0" err="1" smtClean="0"/>
              <a:t>Ndepend</a:t>
            </a:r>
            <a:r>
              <a:rPr lang="en-US" dirty="0" smtClean="0"/>
              <a:t>, </a:t>
            </a:r>
            <a:r>
              <a:rPr lang="en-US" dirty="0" err="1" smtClean="0"/>
              <a:t>StyleCop</a:t>
            </a:r>
            <a:endParaRPr lang="en-US" dirty="0" smtClean="0"/>
          </a:p>
          <a:p>
            <a:r>
              <a:rPr lang="en-US" dirty="0" err="1" smtClean="0"/>
              <a:t>JSLint</a:t>
            </a:r>
            <a:endParaRPr lang="en-US" dirty="0"/>
          </a:p>
        </p:txBody>
      </p:sp>
      <p:sp>
        <p:nvSpPr>
          <p:cNvPr id="4" name="Slide Number Placeholder 3"/>
          <p:cNvSpPr>
            <a:spLocks noGrp="1"/>
          </p:cNvSpPr>
          <p:nvPr>
            <p:ph type="sldNum" sz="quarter" idx="10"/>
          </p:nvPr>
        </p:nvSpPr>
        <p:spPr/>
        <p:txBody>
          <a:bodyPr/>
          <a:lstStyle/>
          <a:p>
            <a:fld id="{4BE216E4-4DA0-4231-B3A1-A1DCD2E90B1D}" type="slidenum">
              <a:rPr lang="en-US" smtClean="0"/>
              <a:t>4</a:t>
            </a:fld>
            <a:endParaRPr lang="en-US"/>
          </a:p>
        </p:txBody>
      </p:sp>
    </p:spTree>
    <p:extLst>
      <p:ext uri="{BB962C8B-B14F-4D97-AF65-F5344CB8AC3E}">
        <p14:creationId xmlns:p14="http://schemas.microsoft.com/office/powerpoint/2010/main" val="2421535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TeamCity</a:t>
            </a:r>
            <a:r>
              <a:rPr lang="en-US" dirty="0" smtClean="0"/>
              <a:t> has</a:t>
            </a:r>
            <a:r>
              <a:rPr lang="en-US" baseline="0" dirty="0" smtClean="0"/>
              <a:t> a built-in option for an </a:t>
            </a:r>
            <a:r>
              <a:rPr lang="en-US" baseline="0" dirty="0" err="1" smtClean="0"/>
              <a:t>FxCop</a:t>
            </a:r>
            <a:r>
              <a:rPr lang="en-US" baseline="0" dirty="0" smtClean="0"/>
              <a:t> build step, other CI systems have it too. Or you can write </a:t>
            </a:r>
            <a:r>
              <a:rPr lang="en-US" baseline="0" dirty="0" smtClean="0"/>
              <a:t>a PowerShell </a:t>
            </a:r>
            <a:r>
              <a:rPr lang="en-US" baseline="0" dirty="0" smtClean="0"/>
              <a:t>script that runs it on the command line.</a:t>
            </a:r>
            <a:endParaRPr lang="en-US" dirty="0"/>
          </a:p>
        </p:txBody>
      </p:sp>
      <p:sp>
        <p:nvSpPr>
          <p:cNvPr id="4" name="Slide Number Placeholder 3"/>
          <p:cNvSpPr>
            <a:spLocks noGrp="1"/>
          </p:cNvSpPr>
          <p:nvPr>
            <p:ph type="sldNum" sz="quarter" idx="10"/>
          </p:nvPr>
        </p:nvSpPr>
        <p:spPr/>
        <p:txBody>
          <a:bodyPr/>
          <a:lstStyle/>
          <a:p>
            <a:fld id="{4BE216E4-4DA0-4231-B3A1-A1DCD2E90B1D}" type="slidenum">
              <a:rPr lang="en-US" smtClean="0"/>
              <a:t>39</a:t>
            </a:fld>
            <a:endParaRPr lang="en-US"/>
          </a:p>
        </p:txBody>
      </p:sp>
    </p:spTree>
    <p:extLst>
      <p:ext uri="{BB962C8B-B14F-4D97-AF65-F5344CB8AC3E}">
        <p14:creationId xmlns:p14="http://schemas.microsoft.com/office/powerpoint/2010/main" val="3861320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err="1" smtClean="0"/>
              <a:t>Html.Raw</a:t>
            </a:r>
            <a:r>
              <a:rPr lang="en-US" dirty="0" smtClean="0"/>
              <a:t> in .</a:t>
            </a:r>
            <a:r>
              <a:rPr lang="en-US" dirty="0" err="1" smtClean="0"/>
              <a:t>cshtml</a:t>
            </a:r>
            <a:r>
              <a:rPr lang="en-US" dirty="0" smtClean="0"/>
              <a:t> files:</a:t>
            </a:r>
            <a:r>
              <a:rPr lang="en-US" baseline="0" dirty="0" smtClean="0"/>
              <a:t> </a:t>
            </a:r>
            <a:r>
              <a:rPr lang="en-US" dirty="0" smtClean="0"/>
              <a:t>We can probably still point </a:t>
            </a:r>
            <a:r>
              <a:rPr lang="en-US" dirty="0" err="1" smtClean="0"/>
              <a:t>FxCop</a:t>
            </a:r>
            <a:r>
              <a:rPr lang="en-US" dirty="0" smtClean="0"/>
              <a:t> at precompiled assemblies, but will need different rules and standards for those</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JavaScript: You should never rely on client-side code for security, but there is potential for static analysis</a:t>
            </a:r>
            <a:r>
              <a:rPr lang="en-US" baseline="0" dirty="0" smtClean="0"/>
              <a:t> here</a:t>
            </a:r>
            <a:endParaRPr lang="en-US" dirty="0" smtClean="0"/>
          </a:p>
        </p:txBody>
      </p:sp>
      <p:sp>
        <p:nvSpPr>
          <p:cNvPr id="4" name="Slide Number Placeholder 3"/>
          <p:cNvSpPr>
            <a:spLocks noGrp="1"/>
          </p:cNvSpPr>
          <p:nvPr>
            <p:ph type="sldNum" sz="quarter" idx="10"/>
          </p:nvPr>
        </p:nvSpPr>
        <p:spPr/>
        <p:txBody>
          <a:bodyPr/>
          <a:lstStyle/>
          <a:p>
            <a:fld id="{4BE216E4-4DA0-4231-B3A1-A1DCD2E90B1D}" type="slidenum">
              <a:rPr lang="en-US" smtClean="0"/>
              <a:t>40</a:t>
            </a:fld>
            <a:endParaRPr lang="en-US"/>
          </a:p>
        </p:txBody>
      </p:sp>
    </p:spTree>
    <p:extLst>
      <p:ext uri="{BB962C8B-B14F-4D97-AF65-F5344CB8AC3E}">
        <p14:creationId xmlns:p14="http://schemas.microsoft.com/office/powerpoint/2010/main" val="3045863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compiler is kind of like </a:t>
            </a:r>
            <a:r>
              <a:rPr lang="en-US" baseline="0" dirty="0" smtClean="0"/>
              <a:t>a shitty unit test …</a:t>
            </a:r>
            <a:endParaRPr lang="en-US" dirty="0" smtClean="0"/>
          </a:p>
          <a:p>
            <a:r>
              <a:rPr lang="en-US" dirty="0" smtClean="0"/>
              <a:t>The </a:t>
            </a:r>
            <a:r>
              <a:rPr lang="en-US" dirty="0" smtClean="0"/>
              <a:t>key point here is</a:t>
            </a:r>
            <a:r>
              <a:rPr lang="en-US" baseline="0" dirty="0" smtClean="0"/>
              <a:t> that most security tools you think of look at actively running applications, and static analysis happens at an earlier stage, before code has to be deployed at all.</a:t>
            </a:r>
          </a:p>
        </p:txBody>
      </p:sp>
      <p:sp>
        <p:nvSpPr>
          <p:cNvPr id="4" name="Slide Number Placeholder 3"/>
          <p:cNvSpPr>
            <a:spLocks noGrp="1"/>
          </p:cNvSpPr>
          <p:nvPr>
            <p:ph type="sldNum" sz="quarter" idx="10"/>
          </p:nvPr>
        </p:nvSpPr>
        <p:spPr/>
        <p:txBody>
          <a:bodyPr/>
          <a:lstStyle/>
          <a:p>
            <a:fld id="{4BE216E4-4DA0-4231-B3A1-A1DCD2E90B1D}" type="slidenum">
              <a:rPr lang="en-US" smtClean="0"/>
              <a:t>5</a:t>
            </a:fld>
            <a:endParaRPr lang="en-US"/>
          </a:p>
        </p:txBody>
      </p:sp>
    </p:spTree>
    <p:extLst>
      <p:ext uri="{BB962C8B-B14F-4D97-AF65-F5344CB8AC3E}">
        <p14:creationId xmlns:p14="http://schemas.microsoft.com/office/powerpoint/2010/main" val="261328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We’re</a:t>
            </a:r>
            <a:r>
              <a:rPr lang="en-US" baseline="0" dirty="0" smtClean="0"/>
              <a:t> all familiar with the exponential cost increases to finding a bug later in the lifecycle…</a:t>
            </a:r>
            <a:endParaRPr lang="en-US" dirty="0" smtClean="0"/>
          </a:p>
          <a:p>
            <a:r>
              <a:rPr lang="en-US" dirty="0" err="1" smtClean="0"/>
              <a:t>FxCop</a:t>
            </a:r>
            <a:r>
              <a:rPr lang="en-US" dirty="0" smtClean="0"/>
              <a:t> takes less than</a:t>
            </a:r>
            <a:r>
              <a:rPr lang="en-US" baseline="0" dirty="0" smtClean="0"/>
              <a:t> 5 minutes to run on our whole code base. It’s as quick as the compilation.</a:t>
            </a:r>
            <a:endParaRPr lang="en-US" dirty="0"/>
          </a:p>
        </p:txBody>
      </p:sp>
      <p:sp>
        <p:nvSpPr>
          <p:cNvPr id="4" name="Slide Number Placeholder 3"/>
          <p:cNvSpPr>
            <a:spLocks noGrp="1"/>
          </p:cNvSpPr>
          <p:nvPr>
            <p:ph type="sldNum" sz="quarter" idx="10"/>
          </p:nvPr>
        </p:nvSpPr>
        <p:spPr/>
        <p:txBody>
          <a:bodyPr/>
          <a:lstStyle/>
          <a:p>
            <a:fld id="{4BE216E4-4DA0-4231-B3A1-A1DCD2E90B1D}" type="slidenum">
              <a:rPr lang="en-US" smtClean="0"/>
              <a:t>6</a:t>
            </a:fld>
            <a:endParaRPr lang="en-US"/>
          </a:p>
        </p:txBody>
      </p:sp>
    </p:spTree>
    <p:extLst>
      <p:ext uri="{BB962C8B-B14F-4D97-AF65-F5344CB8AC3E}">
        <p14:creationId xmlns:p14="http://schemas.microsoft.com/office/powerpoint/2010/main" val="3048882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trusted site</a:t>
            </a:r>
            <a:r>
              <a:rPr lang="en-US" baseline="0" dirty="0" smtClean="0"/>
              <a:t> like NYT, </a:t>
            </a:r>
            <a:r>
              <a:rPr lang="en-US" baseline="0" dirty="0" err="1" smtClean="0"/>
              <a:t>NYPost</a:t>
            </a:r>
            <a:r>
              <a:rPr lang="en-US" baseline="0" dirty="0" smtClean="0"/>
              <a:t>, Twitter, </a:t>
            </a:r>
            <a:r>
              <a:rPr lang="en-US" baseline="0" dirty="0" err="1" smtClean="0"/>
              <a:t>Buzzfeed</a:t>
            </a:r>
            <a:r>
              <a:rPr lang="en-US" baseline="0" dirty="0" smtClean="0"/>
              <a:t>, whatever else you may read …</a:t>
            </a:r>
          </a:p>
          <a:p>
            <a:r>
              <a:rPr lang="en-US" baseline="0" dirty="0" smtClean="0"/>
              <a:t>And of course, this can be any action you’d take that you’d want to be protected, like changing your email address, transferring money, etc.</a:t>
            </a:r>
            <a:endParaRPr lang="en-US" dirty="0"/>
          </a:p>
        </p:txBody>
      </p:sp>
      <p:sp>
        <p:nvSpPr>
          <p:cNvPr id="4" name="Slide Number Placeholder 3"/>
          <p:cNvSpPr>
            <a:spLocks noGrp="1"/>
          </p:cNvSpPr>
          <p:nvPr>
            <p:ph type="sldNum" sz="quarter" idx="10"/>
          </p:nvPr>
        </p:nvSpPr>
        <p:spPr/>
        <p:txBody>
          <a:bodyPr/>
          <a:lstStyle/>
          <a:p>
            <a:fld id="{4BE216E4-4DA0-4231-B3A1-A1DCD2E90B1D}" type="slidenum">
              <a:rPr lang="en-US" smtClean="0"/>
              <a:t>10</a:t>
            </a:fld>
            <a:endParaRPr lang="en-US"/>
          </a:p>
        </p:txBody>
      </p:sp>
    </p:spTree>
    <p:extLst>
      <p:ext uri="{BB962C8B-B14F-4D97-AF65-F5344CB8AC3E}">
        <p14:creationId xmlns:p14="http://schemas.microsoft.com/office/powerpoint/2010/main" val="3597823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Lots</a:t>
            </a:r>
            <a:r>
              <a:rPr lang="en-US" baseline="0" dirty="0" smtClean="0"/>
              <a:t> of people that know better than to click a link in an email to chase.stealmymoney.com won’t think twice about a link that says </a:t>
            </a:r>
            <a:r>
              <a:rPr lang="en-US" baseline="0" dirty="0" err="1" smtClean="0"/>
              <a:t>chase.com?abunchofstuff</a:t>
            </a:r>
            <a:endParaRPr lang="en-US" dirty="0"/>
          </a:p>
        </p:txBody>
      </p:sp>
      <p:sp>
        <p:nvSpPr>
          <p:cNvPr id="4" name="Slide Number Placeholder 3"/>
          <p:cNvSpPr>
            <a:spLocks noGrp="1"/>
          </p:cNvSpPr>
          <p:nvPr>
            <p:ph type="sldNum" sz="quarter" idx="10"/>
          </p:nvPr>
        </p:nvSpPr>
        <p:spPr/>
        <p:txBody>
          <a:bodyPr/>
          <a:lstStyle/>
          <a:p>
            <a:fld id="{4BE216E4-4DA0-4231-B3A1-A1DCD2E90B1D}" type="slidenum">
              <a:rPr lang="en-US" smtClean="0"/>
              <a:t>11</a:t>
            </a:fld>
            <a:endParaRPr lang="en-US"/>
          </a:p>
        </p:txBody>
      </p:sp>
    </p:spTree>
    <p:extLst>
      <p:ext uri="{BB962C8B-B14F-4D97-AF65-F5344CB8AC3E}">
        <p14:creationId xmlns:p14="http://schemas.microsoft.com/office/powerpoint/2010/main" val="2074826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 your</a:t>
            </a:r>
            <a:r>
              <a:rPr lang="en-US" baseline="0" dirty="0" smtClean="0"/>
              <a:t> tokens, same-origin policies, URL referrer checks, etc. can’t protect you from this …</a:t>
            </a:r>
            <a:endParaRPr lang="en-US" dirty="0" smtClean="0"/>
          </a:p>
        </p:txBody>
      </p:sp>
      <p:sp>
        <p:nvSpPr>
          <p:cNvPr id="4" name="Slide Number Placeholder 3"/>
          <p:cNvSpPr>
            <a:spLocks noGrp="1"/>
          </p:cNvSpPr>
          <p:nvPr>
            <p:ph type="sldNum" sz="quarter" idx="10"/>
          </p:nvPr>
        </p:nvSpPr>
        <p:spPr/>
        <p:txBody>
          <a:bodyPr/>
          <a:lstStyle/>
          <a:p>
            <a:fld id="{4BE216E4-4DA0-4231-B3A1-A1DCD2E90B1D}" type="slidenum">
              <a:rPr lang="en-US" smtClean="0"/>
              <a:t>15</a:t>
            </a:fld>
            <a:endParaRPr lang="en-US"/>
          </a:p>
        </p:txBody>
      </p:sp>
    </p:spTree>
    <p:extLst>
      <p:ext uri="{BB962C8B-B14F-4D97-AF65-F5344CB8AC3E}">
        <p14:creationId xmlns:p14="http://schemas.microsoft.com/office/powerpoint/2010/main" val="3382191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E216E4-4DA0-4231-B3A1-A1DCD2E90B1D}" type="slidenum">
              <a:rPr lang="en-US" smtClean="0"/>
              <a:t>16</a:t>
            </a:fld>
            <a:endParaRPr lang="en-US"/>
          </a:p>
        </p:txBody>
      </p:sp>
    </p:spTree>
    <p:extLst>
      <p:ext uri="{BB962C8B-B14F-4D97-AF65-F5344CB8AC3E}">
        <p14:creationId xmlns:p14="http://schemas.microsoft.com/office/powerpoint/2010/main" val="2816046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a good blog post, it’s also the first Google</a:t>
            </a:r>
            <a:r>
              <a:rPr lang="en-US" baseline="0" dirty="0" smtClean="0"/>
              <a:t> result</a:t>
            </a:r>
            <a:r>
              <a:rPr lang="en-US" dirty="0" smtClean="0"/>
              <a:t>, I’m not going to go into the details, it’s similar to CSRF.</a:t>
            </a:r>
            <a:endParaRPr lang="en-US" dirty="0"/>
          </a:p>
        </p:txBody>
      </p:sp>
      <p:sp>
        <p:nvSpPr>
          <p:cNvPr id="4" name="Slide Number Placeholder 3"/>
          <p:cNvSpPr>
            <a:spLocks noGrp="1"/>
          </p:cNvSpPr>
          <p:nvPr>
            <p:ph type="sldNum" sz="quarter" idx="10"/>
          </p:nvPr>
        </p:nvSpPr>
        <p:spPr/>
        <p:txBody>
          <a:bodyPr/>
          <a:lstStyle/>
          <a:p>
            <a:fld id="{4BE216E4-4DA0-4231-B3A1-A1DCD2E90B1D}" type="slidenum">
              <a:rPr lang="en-US" smtClean="0"/>
              <a:t>21</a:t>
            </a:fld>
            <a:endParaRPr lang="en-US"/>
          </a:p>
        </p:txBody>
      </p:sp>
    </p:spTree>
    <p:extLst>
      <p:ext uri="{BB962C8B-B14F-4D97-AF65-F5344CB8AC3E}">
        <p14:creationId xmlns:p14="http://schemas.microsoft.com/office/powerpoint/2010/main" val="39609624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8000" y="6096000"/>
            <a:ext cx="2286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8000" y="6096000"/>
            <a:ext cx="2286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8000" y="6096000"/>
            <a:ext cx="2286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8000" y="6096000"/>
            <a:ext cx="2286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8000" y="6096000"/>
            <a:ext cx="2286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8000" y="6096000"/>
            <a:ext cx="2286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pic>
        <p:nvPicPr>
          <p:cNvPr id="1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8000" y="6096000"/>
            <a:ext cx="2286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8000" y="6096000"/>
            <a:ext cx="2286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8000" y="6096000"/>
            <a:ext cx="2286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8000" y="6096000"/>
            <a:ext cx="2286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8000" y="6096000"/>
            <a:ext cx="2286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858000" y="6096000"/>
            <a:ext cx="2286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vulnerable-forum.com/post?somecrap=look-nontechnical-users-arent-even-going-to-read-this-seriously-its-techie-computer-nerd-stuff&amp;nonsense=30ijrf3j09fij3ef09j3f0i3j2390fj30i4h4309u3409hf30f9h340&amp;text=O%20HALP%20I%20STILL%20HAS%20BIN%20PWN3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haacked.com/archive/2009/06/25/json-hijacking.aspx"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DrShaffopolis/FxCop" TargetMode="External"/><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1"/>
            <a:ext cx="7772400" cy="1752599"/>
          </a:xfrm>
        </p:spPr>
        <p:txBody>
          <a:bodyPr>
            <a:normAutofit fontScale="90000"/>
          </a:bodyPr>
          <a:lstStyle/>
          <a:p>
            <a:r>
              <a:rPr lang="en-US" dirty="0"/>
              <a:t>Using Code Inspection to Detect </a:t>
            </a:r>
            <a:r>
              <a:rPr lang="en-US" dirty="0" smtClean="0"/>
              <a:t>Security Vulnerabilities and Manage Potential Ones</a:t>
            </a:r>
            <a:endParaRPr lang="en-US" dirty="0"/>
          </a:p>
        </p:txBody>
      </p:sp>
      <p:sp>
        <p:nvSpPr>
          <p:cNvPr id="3" name="Subtitle 2"/>
          <p:cNvSpPr>
            <a:spLocks noGrp="1"/>
          </p:cNvSpPr>
          <p:nvPr>
            <p:ph type="subTitle" idx="1"/>
          </p:nvPr>
        </p:nvSpPr>
        <p:spPr>
          <a:xfrm>
            <a:off x="1371600" y="3886200"/>
            <a:ext cx="6400800" cy="2057400"/>
          </a:xfrm>
        </p:spPr>
        <p:txBody>
          <a:bodyPr>
            <a:normAutofit fontScale="77500" lnSpcReduction="20000"/>
          </a:bodyPr>
          <a:lstStyle/>
          <a:p>
            <a:r>
              <a:rPr lang="en-US" dirty="0"/>
              <a:t>A Case Study With ASP.NET and Custom </a:t>
            </a:r>
            <a:r>
              <a:rPr lang="en-US" dirty="0" err="1"/>
              <a:t>FxCop</a:t>
            </a:r>
            <a:r>
              <a:rPr lang="en-US" dirty="0"/>
              <a:t> </a:t>
            </a:r>
            <a:r>
              <a:rPr lang="en-US" dirty="0" smtClean="0"/>
              <a:t>Rules</a:t>
            </a:r>
          </a:p>
          <a:p>
            <a:endParaRPr lang="en-US" dirty="0"/>
          </a:p>
          <a:p>
            <a:r>
              <a:rPr lang="en-US" b="1" dirty="0" smtClean="0"/>
              <a:t>Chris </a:t>
            </a:r>
            <a:r>
              <a:rPr lang="en-US" b="1" dirty="0" smtClean="0"/>
              <a:t>Shaffer</a:t>
            </a:r>
          </a:p>
          <a:p>
            <a:r>
              <a:rPr lang="en-US" dirty="0" smtClean="0"/>
              <a:t>Director of Engineering, Relationship Science</a:t>
            </a:r>
            <a:endParaRPr lang="en-US" dirty="0"/>
          </a:p>
        </p:txBody>
      </p:sp>
    </p:spTree>
    <p:extLst>
      <p:ext uri="{BB962C8B-B14F-4D97-AF65-F5344CB8AC3E}">
        <p14:creationId xmlns:p14="http://schemas.microsoft.com/office/powerpoint/2010/main" val="1765951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attacker tricks them into clicking a link …</a:t>
            </a:r>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52600"/>
            <a:ext cx="780097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29215" y="3200400"/>
            <a:ext cx="8000999" cy="646331"/>
          </a:xfrm>
          <a:prstGeom prst="rect">
            <a:avLst/>
          </a:prstGeom>
          <a:noFill/>
        </p:spPr>
        <p:txBody>
          <a:bodyPr wrap="square" rtlCol="0">
            <a:spAutoFit/>
          </a:bodyPr>
          <a:lstStyle/>
          <a:p>
            <a:r>
              <a:rPr lang="en-US" dirty="0" smtClean="0">
                <a:solidFill>
                  <a:schemeClr val="bg1">
                    <a:lumMod val="50000"/>
                  </a:schemeClr>
                </a:solidFill>
              </a:rPr>
              <a:t>… or maybe they use a cross-site scripting vulnerability on a trusted site to stick that image in an ad on a news site …</a:t>
            </a:r>
            <a:endParaRPr lang="en-US" dirty="0">
              <a:solidFill>
                <a:schemeClr val="bg1">
                  <a:lumMod val="50000"/>
                </a:schemeClr>
              </a:solidFill>
            </a:endParaRPr>
          </a:p>
        </p:txBody>
      </p:sp>
      <p:sp>
        <p:nvSpPr>
          <p:cNvPr id="9" name="TextBox 8"/>
          <p:cNvSpPr txBox="1"/>
          <p:nvPr/>
        </p:nvSpPr>
        <p:spPr>
          <a:xfrm>
            <a:off x="429214" y="4191000"/>
            <a:ext cx="8000999" cy="923330"/>
          </a:xfrm>
          <a:prstGeom prst="rect">
            <a:avLst/>
          </a:prstGeom>
          <a:noFill/>
        </p:spPr>
        <p:txBody>
          <a:bodyPr wrap="square" rtlCol="0">
            <a:spAutoFit/>
          </a:bodyPr>
          <a:lstStyle/>
          <a:p>
            <a:r>
              <a:rPr lang="en-US" dirty="0" smtClean="0"/>
              <a:t>If the victim user is logged into that site, and opens this link in the same browser, it’s going to use their login cookie and execute as if they clicked the ‘post a message’ button themselves.</a:t>
            </a:r>
            <a:endParaRPr lang="en-US" dirty="0"/>
          </a:p>
        </p:txBody>
      </p:sp>
    </p:spTree>
    <p:extLst>
      <p:ext uri="{BB962C8B-B14F-4D97-AF65-F5344CB8AC3E}">
        <p14:creationId xmlns:p14="http://schemas.microsoft.com/office/powerpoint/2010/main" val="4252396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 maybe the attacker is even more brazen …</a:t>
            </a:r>
            <a:endParaRPr lang="en-US" dirty="0"/>
          </a:p>
        </p:txBody>
      </p:sp>
      <p:sp>
        <p:nvSpPr>
          <p:cNvPr id="4" name="Rectangle 3"/>
          <p:cNvSpPr/>
          <p:nvPr/>
        </p:nvSpPr>
        <p:spPr>
          <a:xfrm>
            <a:off x="390371" y="2121932"/>
            <a:ext cx="8261023" cy="1200329"/>
          </a:xfrm>
          <a:prstGeom prst="rect">
            <a:avLst/>
          </a:prstGeom>
        </p:spPr>
        <p:txBody>
          <a:bodyPr wrap="square">
            <a:spAutoFit/>
          </a:bodyPr>
          <a:lstStyle/>
          <a:p>
            <a:r>
              <a:rPr lang="en-US" u="sng" dirty="0" smtClean="0">
                <a:hlinkClick r:id="rId3"/>
              </a:rPr>
              <a:t>https://nostalgia-forum.com/post?somecrap=look-nontechnical-users-arent-even-going-to-read-this-seriously-its-techie-computer-nerd-stuff&amp;nonsense=30ijrf3j09fij3ef09j3f0i3j2390fj30i4h4309u3409hf30f9h340&amp;text=O%20HALP%20I%20STILL%20HAS%20BIN%20PWN3D</a:t>
            </a:r>
            <a:r>
              <a:rPr lang="en-US" dirty="0" smtClean="0"/>
              <a:t> </a:t>
            </a:r>
            <a:endParaRPr lang="en-US" dirty="0"/>
          </a:p>
        </p:txBody>
      </p:sp>
      <p:sp>
        <p:nvSpPr>
          <p:cNvPr id="5" name="TextBox 4"/>
          <p:cNvSpPr txBox="1"/>
          <p:nvPr/>
        </p:nvSpPr>
        <p:spPr>
          <a:xfrm>
            <a:off x="411636" y="1752600"/>
            <a:ext cx="2090316" cy="369332"/>
          </a:xfrm>
          <a:prstGeom prst="rect">
            <a:avLst/>
          </a:prstGeom>
          <a:noFill/>
        </p:spPr>
        <p:txBody>
          <a:bodyPr wrap="none" rtlCol="0">
            <a:spAutoFit/>
          </a:bodyPr>
          <a:lstStyle/>
          <a:p>
            <a:r>
              <a:rPr lang="en-US" dirty="0" smtClean="0"/>
              <a:t>“Hey, click this link!”</a:t>
            </a:r>
            <a:endParaRPr lang="en-US" dirty="0"/>
          </a:p>
        </p:txBody>
      </p:sp>
      <p:sp>
        <p:nvSpPr>
          <p:cNvPr id="6" name="TextBox 5"/>
          <p:cNvSpPr txBox="1"/>
          <p:nvPr/>
        </p:nvSpPr>
        <p:spPr>
          <a:xfrm>
            <a:off x="424041" y="3322261"/>
            <a:ext cx="8411533" cy="369332"/>
          </a:xfrm>
          <a:prstGeom prst="rect">
            <a:avLst/>
          </a:prstGeom>
          <a:noFill/>
        </p:spPr>
        <p:txBody>
          <a:bodyPr wrap="none" rtlCol="0">
            <a:spAutoFit/>
          </a:bodyPr>
          <a:lstStyle/>
          <a:p>
            <a:r>
              <a:rPr lang="en-US" dirty="0" smtClean="0"/>
              <a:t>“Oh, I use the Nostalgia Forum all the time, of </a:t>
            </a:r>
            <a:r>
              <a:rPr lang="en-US" i="1" dirty="0" smtClean="0"/>
              <a:t>course</a:t>
            </a:r>
            <a:r>
              <a:rPr lang="en-US" dirty="0" smtClean="0"/>
              <a:t> I can trust a link to an article on it.”</a:t>
            </a:r>
            <a:endParaRPr lang="en-US" dirty="0"/>
          </a:p>
        </p:txBody>
      </p:sp>
    </p:spTree>
    <p:extLst>
      <p:ext uri="{BB962C8B-B14F-4D97-AF65-F5344CB8AC3E}">
        <p14:creationId xmlns:p14="http://schemas.microsoft.com/office/powerpoint/2010/main" val="1774772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CSRF Mitigation</a:t>
            </a:r>
            <a:endParaRPr lang="en-US" dirty="0"/>
          </a:p>
        </p:txBody>
      </p:sp>
      <p:sp>
        <p:nvSpPr>
          <p:cNvPr id="3" name="Text Placeholder 2"/>
          <p:cNvSpPr>
            <a:spLocks noGrp="1"/>
          </p:cNvSpPr>
          <p:nvPr>
            <p:ph type="body" idx="1"/>
          </p:nvPr>
        </p:nvSpPr>
        <p:spPr/>
        <p:txBody>
          <a:bodyPr/>
          <a:lstStyle/>
          <a:p>
            <a:r>
              <a:rPr lang="en-US" dirty="0" smtClean="0"/>
              <a:t>An application-wide solution to not being that guy</a:t>
            </a:r>
            <a:endParaRPr lang="en-US" dirty="0"/>
          </a:p>
        </p:txBody>
      </p:sp>
    </p:spTree>
    <p:extLst>
      <p:ext uri="{BB962C8B-B14F-4D97-AF65-F5344CB8AC3E}">
        <p14:creationId xmlns:p14="http://schemas.microsoft.com/office/powerpoint/2010/main" val="41917851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Generate a token, and add it to every form</a:t>
            </a:r>
            <a:endParaRPr lang="en-US" dirty="0"/>
          </a:p>
        </p:txBody>
      </p:sp>
      <p:sp>
        <p:nvSpPr>
          <p:cNvPr id="3" name="Content Placeholder 2"/>
          <p:cNvSpPr>
            <a:spLocks noGrp="1"/>
          </p:cNvSpPr>
          <p:nvPr>
            <p:ph idx="1"/>
          </p:nvPr>
        </p:nvSpPr>
        <p:spPr/>
        <p:txBody>
          <a:bodyPr/>
          <a:lstStyle/>
          <a:p>
            <a:r>
              <a:rPr lang="en-US" dirty="0" smtClean="0"/>
              <a:t>Require that the token be submitted with any form.</a:t>
            </a:r>
          </a:p>
          <a:p>
            <a:r>
              <a:rPr lang="en-US" dirty="0" smtClean="0"/>
              <a:t>This will ensure that a form submission to your site came </a:t>
            </a:r>
            <a:r>
              <a:rPr lang="en-US" i="1" dirty="0" smtClean="0"/>
              <a:t>from</a:t>
            </a:r>
            <a:r>
              <a:rPr lang="en-US" dirty="0" smtClean="0"/>
              <a:t> your site.</a:t>
            </a:r>
          </a:p>
          <a:p>
            <a:r>
              <a:rPr lang="en-US" dirty="0" smtClean="0"/>
              <a:t>Fortunately, the .NET Framework gives us a built-in method for this …</a:t>
            </a:r>
            <a:endParaRPr lang="en-US" dirty="0"/>
          </a:p>
        </p:txBody>
      </p:sp>
    </p:spTree>
    <p:extLst>
      <p:ext uri="{BB962C8B-B14F-4D97-AF65-F5344CB8AC3E}">
        <p14:creationId xmlns:p14="http://schemas.microsoft.com/office/powerpoint/2010/main" val="2672995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Anti-Forgery in .NET</a:t>
            </a:r>
            <a:endParaRPr lang="en-US" dirty="0"/>
          </a:p>
        </p:txBody>
      </p:sp>
      <p:sp>
        <p:nvSpPr>
          <p:cNvPr id="3" name="Content Placeholder 2"/>
          <p:cNvSpPr>
            <a:spLocks noGrp="1"/>
          </p:cNvSpPr>
          <p:nvPr>
            <p:ph idx="1"/>
          </p:nvPr>
        </p:nvSpPr>
        <p:spPr>
          <a:xfrm>
            <a:off x="457200" y="1600201"/>
            <a:ext cx="8229600" cy="533399"/>
          </a:xfrm>
        </p:spPr>
        <p:txBody>
          <a:bodyPr>
            <a:noAutofit/>
          </a:bodyPr>
          <a:lstStyle/>
          <a:p>
            <a:pPr marL="0" indent="0">
              <a:buNone/>
            </a:pPr>
            <a:r>
              <a:rPr lang="en-US" dirty="0" smtClean="0"/>
              <a:t>To add a token to the page’s markup:</a:t>
            </a:r>
          </a:p>
        </p:txBody>
      </p:sp>
      <p:sp>
        <p:nvSpPr>
          <p:cNvPr id="4" name="TextBox 3"/>
          <p:cNvSpPr txBox="1"/>
          <p:nvPr/>
        </p:nvSpPr>
        <p:spPr>
          <a:xfrm>
            <a:off x="510614" y="4495800"/>
            <a:ext cx="1652825" cy="584775"/>
          </a:xfrm>
          <a:prstGeom prst="rect">
            <a:avLst/>
          </a:prstGeom>
          <a:noFill/>
        </p:spPr>
        <p:txBody>
          <a:bodyPr wrap="none" rtlCol="0">
            <a:spAutoFit/>
          </a:bodyPr>
          <a:lstStyle/>
          <a:p>
            <a:r>
              <a:rPr lang="en-US" sz="3200" dirty="0" smtClean="0"/>
              <a:t>That’s It!</a:t>
            </a:r>
            <a:endParaRPr lang="en-US" sz="3200" dirty="0"/>
          </a:p>
        </p:txBody>
      </p:sp>
      <p:sp>
        <p:nvSpPr>
          <p:cNvPr id="5" name="TextBox 4"/>
          <p:cNvSpPr txBox="1"/>
          <p:nvPr/>
        </p:nvSpPr>
        <p:spPr>
          <a:xfrm>
            <a:off x="2849427" y="2133600"/>
            <a:ext cx="3200401" cy="369332"/>
          </a:xfrm>
          <a:prstGeom prst="rect">
            <a:avLst/>
          </a:prstGeom>
          <a:noFill/>
        </p:spPr>
        <p:txBody>
          <a:bodyPr wrap="square" rtlCol="0">
            <a:spAutoFit/>
          </a:bodyPr>
          <a:lstStyle/>
          <a:p>
            <a:r>
              <a:rPr lang="en-US" dirty="0">
                <a:solidFill>
                  <a:srgbClr val="000000"/>
                </a:solidFill>
                <a:highlight>
                  <a:srgbClr val="FFFF00"/>
                </a:highlight>
                <a:latin typeface="Consolas"/>
              </a:rPr>
              <a:t>@</a:t>
            </a:r>
            <a:r>
              <a:rPr lang="en-US" dirty="0" err="1">
                <a:solidFill>
                  <a:srgbClr val="000000"/>
                </a:solidFill>
                <a:highlight>
                  <a:srgbClr val="FFFFFF"/>
                </a:highlight>
                <a:latin typeface="Consolas"/>
              </a:rPr>
              <a:t>Html.AntiForgeryToken</a:t>
            </a:r>
            <a:r>
              <a:rPr lang="en-US" dirty="0">
                <a:solidFill>
                  <a:srgbClr val="000000"/>
                </a:solidFill>
                <a:highlight>
                  <a:srgbClr val="FFFFFF"/>
                </a:highlight>
                <a:latin typeface="Consolas"/>
              </a:rPr>
              <a:t>()</a:t>
            </a:r>
            <a:endParaRPr lang="en-US" dirty="0">
              <a:solidFill>
                <a:schemeClr val="bg1">
                  <a:lumMod val="50000"/>
                </a:schemeClr>
              </a:solidFill>
            </a:endParaRPr>
          </a:p>
        </p:txBody>
      </p:sp>
      <p:sp>
        <p:nvSpPr>
          <p:cNvPr id="7" name="TextBox 6"/>
          <p:cNvSpPr txBox="1"/>
          <p:nvPr/>
        </p:nvSpPr>
        <p:spPr>
          <a:xfrm>
            <a:off x="5638800" y="5252821"/>
            <a:ext cx="2921523" cy="369332"/>
          </a:xfrm>
          <a:prstGeom prst="rect">
            <a:avLst/>
          </a:prstGeom>
          <a:noFill/>
        </p:spPr>
        <p:txBody>
          <a:bodyPr wrap="square" rtlCol="0">
            <a:spAutoFit/>
          </a:bodyPr>
          <a:lstStyle/>
          <a:p>
            <a:r>
              <a:rPr lang="en-US" dirty="0" smtClean="0">
                <a:solidFill>
                  <a:schemeClr val="bg1">
                    <a:lumMod val="50000"/>
                  </a:schemeClr>
                </a:solidFill>
              </a:rPr>
              <a:t>Sort of.</a:t>
            </a:r>
            <a:endParaRPr lang="en-US" dirty="0">
              <a:solidFill>
                <a:schemeClr val="bg1">
                  <a:lumMod val="50000"/>
                </a:schemeClr>
              </a:solidFill>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379" y="4519374"/>
            <a:ext cx="2481421" cy="1861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2"/>
          <p:cNvSpPr txBox="1">
            <a:spLocks/>
          </p:cNvSpPr>
          <p:nvPr/>
        </p:nvSpPr>
        <p:spPr>
          <a:xfrm>
            <a:off x="447451" y="2819401"/>
            <a:ext cx="8229600" cy="5333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To check the token’s validity:</a:t>
            </a:r>
          </a:p>
        </p:txBody>
      </p:sp>
      <p:sp>
        <p:nvSpPr>
          <p:cNvPr id="11" name="TextBox 10"/>
          <p:cNvSpPr txBox="1"/>
          <p:nvPr/>
        </p:nvSpPr>
        <p:spPr>
          <a:xfrm>
            <a:off x="2849427" y="3352800"/>
            <a:ext cx="3097323" cy="369332"/>
          </a:xfrm>
          <a:prstGeom prst="rect">
            <a:avLst/>
          </a:prstGeom>
          <a:noFill/>
        </p:spPr>
        <p:txBody>
          <a:bodyPr wrap="none" rtlCol="0">
            <a:spAutoFit/>
          </a:bodyPr>
          <a:lstStyle/>
          <a:p>
            <a:r>
              <a:rPr lang="en-US" dirty="0" err="1">
                <a:solidFill>
                  <a:srgbClr val="2B91AF"/>
                </a:solidFill>
                <a:highlight>
                  <a:srgbClr val="FFFFFF"/>
                </a:highlight>
                <a:latin typeface="Consolas"/>
              </a:rPr>
              <a:t>AntiForgery</a:t>
            </a:r>
            <a:r>
              <a:rPr lang="en-US" dirty="0" err="1">
                <a:solidFill>
                  <a:srgbClr val="000000"/>
                </a:solidFill>
                <a:highlight>
                  <a:srgbClr val="FFFFFF"/>
                </a:highlight>
                <a:latin typeface="Consolas"/>
              </a:rPr>
              <a:t>.Validate</a:t>
            </a:r>
            <a:r>
              <a:rPr lang="en-US" dirty="0" smtClean="0">
                <a:solidFill>
                  <a:srgbClr val="000000"/>
                </a:solidFill>
                <a:highlight>
                  <a:srgbClr val="FFFFFF"/>
                </a:highlight>
                <a:latin typeface="Consolas"/>
              </a:rPr>
              <a:t>();</a:t>
            </a:r>
            <a:endParaRPr lang="en-US" dirty="0"/>
          </a:p>
        </p:txBody>
      </p:sp>
    </p:spTree>
    <p:extLst>
      <p:ext uri="{BB962C8B-B14F-4D97-AF65-F5344CB8AC3E}">
        <p14:creationId xmlns:p14="http://schemas.microsoft.com/office/powerpoint/2010/main" val="1932314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You’d still have to add that code to every sensitive form post …</a:t>
            </a:r>
            <a:endParaRPr lang="en-US" dirty="0"/>
          </a:p>
        </p:txBody>
      </p:sp>
      <p:sp>
        <p:nvSpPr>
          <p:cNvPr id="3" name="Content Placeholder 2"/>
          <p:cNvSpPr>
            <a:spLocks noGrp="1"/>
          </p:cNvSpPr>
          <p:nvPr>
            <p:ph idx="1"/>
          </p:nvPr>
        </p:nvSpPr>
        <p:spPr>
          <a:xfrm>
            <a:off x="457200" y="2209800"/>
            <a:ext cx="8229600" cy="4267200"/>
          </a:xfrm>
        </p:spPr>
        <p:txBody>
          <a:bodyPr>
            <a:normAutofit fontScale="85000" lnSpcReduction="10000"/>
          </a:bodyPr>
          <a:lstStyle/>
          <a:p>
            <a:r>
              <a:rPr lang="en-US" dirty="0" smtClean="0"/>
              <a:t>Add that token to our _Layout file</a:t>
            </a:r>
          </a:p>
          <a:p>
            <a:r>
              <a:rPr lang="en-US" dirty="0" smtClean="0"/>
              <a:t>Have JavaScript append to it every form post</a:t>
            </a:r>
          </a:p>
          <a:p>
            <a:r>
              <a:rPr lang="en-US" dirty="0" smtClean="0"/>
              <a:t>Have an </a:t>
            </a:r>
            <a:r>
              <a:rPr lang="en-US" dirty="0" err="1" smtClean="0"/>
              <a:t>HttpModule</a:t>
            </a:r>
            <a:r>
              <a:rPr lang="en-US" dirty="0" smtClean="0"/>
              <a:t> that runs on every request</a:t>
            </a:r>
            <a:endParaRPr lang="en-US" dirty="0"/>
          </a:p>
          <a:p>
            <a:pPr lvl="1"/>
            <a:r>
              <a:rPr lang="en-US" dirty="0" smtClean="0"/>
              <a:t>If the request is a POST and is from a logged-in user, look for a token</a:t>
            </a:r>
          </a:p>
          <a:p>
            <a:pPr lvl="1"/>
            <a:r>
              <a:rPr lang="en-US" dirty="0" smtClean="0"/>
              <a:t>If the token is missing, throw an error, otherwise validate it</a:t>
            </a:r>
          </a:p>
          <a:p>
            <a:r>
              <a:rPr lang="en-US" dirty="0" smtClean="0"/>
              <a:t>Add </a:t>
            </a:r>
            <a:r>
              <a:rPr lang="en-US" dirty="0">
                <a:solidFill>
                  <a:srgbClr val="000000"/>
                </a:solidFill>
                <a:highlight>
                  <a:srgbClr val="FFFFFF"/>
                </a:highlight>
                <a:latin typeface="Consolas"/>
              </a:rPr>
              <a:t>[</a:t>
            </a:r>
            <a:r>
              <a:rPr lang="en-US" dirty="0" err="1" smtClean="0">
                <a:solidFill>
                  <a:srgbClr val="2B91AF"/>
                </a:solidFill>
                <a:highlight>
                  <a:srgbClr val="FFFFFF"/>
                </a:highlight>
                <a:latin typeface="Consolas"/>
              </a:rPr>
              <a:t>HttpPost</a:t>
            </a:r>
            <a:r>
              <a:rPr lang="en-US" dirty="0" smtClean="0">
                <a:solidFill>
                  <a:srgbClr val="000000"/>
                </a:solidFill>
                <a:highlight>
                  <a:srgbClr val="FFFFFF"/>
                </a:highlight>
                <a:latin typeface="Consolas"/>
              </a:rPr>
              <a:t>]</a:t>
            </a:r>
            <a:r>
              <a:rPr lang="en-US" dirty="0" smtClean="0"/>
              <a:t> </a:t>
            </a:r>
            <a:r>
              <a:rPr lang="en-US" dirty="0"/>
              <a:t>attributes </a:t>
            </a:r>
            <a:r>
              <a:rPr lang="en-US" dirty="0" smtClean="0"/>
              <a:t>to those sensitive form posts to make sure an attacker can’t hit them with a GET request (which would bypass the above)</a:t>
            </a:r>
          </a:p>
        </p:txBody>
      </p:sp>
      <p:sp>
        <p:nvSpPr>
          <p:cNvPr id="4" name="TextBox 3"/>
          <p:cNvSpPr txBox="1"/>
          <p:nvPr/>
        </p:nvSpPr>
        <p:spPr>
          <a:xfrm>
            <a:off x="494907" y="1524000"/>
            <a:ext cx="8000999" cy="646331"/>
          </a:xfrm>
          <a:prstGeom prst="rect">
            <a:avLst/>
          </a:prstGeom>
          <a:noFill/>
        </p:spPr>
        <p:txBody>
          <a:bodyPr wrap="square" rtlCol="0">
            <a:spAutoFit/>
          </a:bodyPr>
          <a:lstStyle/>
          <a:p>
            <a:r>
              <a:rPr lang="en-US" dirty="0" smtClean="0">
                <a:solidFill>
                  <a:schemeClr val="bg1">
                    <a:lumMod val="50000"/>
                  </a:schemeClr>
                </a:solidFill>
              </a:rPr>
              <a:t>That’s a pain.</a:t>
            </a:r>
          </a:p>
          <a:p>
            <a:r>
              <a:rPr lang="en-US" dirty="0" smtClean="0">
                <a:solidFill>
                  <a:schemeClr val="bg1">
                    <a:lumMod val="50000"/>
                  </a:schemeClr>
                </a:solidFill>
              </a:rPr>
              <a:t>Let’s not do that.</a:t>
            </a:r>
            <a:endParaRPr lang="en-US" dirty="0">
              <a:solidFill>
                <a:schemeClr val="bg1">
                  <a:lumMod val="50000"/>
                </a:schemeClr>
              </a:solidFill>
            </a:endParaRPr>
          </a:p>
        </p:txBody>
      </p:sp>
    </p:spTree>
    <p:extLst>
      <p:ext uri="{BB962C8B-B14F-4D97-AF65-F5344CB8AC3E}">
        <p14:creationId xmlns:p14="http://schemas.microsoft.com/office/powerpoint/2010/main" val="1074644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We’re Done!</a:t>
            </a:r>
            <a:endParaRPr lang="en-US" dirty="0"/>
          </a:p>
        </p:txBody>
      </p:sp>
      <p:sp>
        <p:nvSpPr>
          <p:cNvPr id="4" name="TextBox 3"/>
          <p:cNvSpPr txBox="1"/>
          <p:nvPr/>
        </p:nvSpPr>
        <p:spPr>
          <a:xfrm>
            <a:off x="3472021" y="1835942"/>
            <a:ext cx="5445256" cy="646331"/>
          </a:xfrm>
          <a:prstGeom prst="rect">
            <a:avLst/>
          </a:prstGeom>
          <a:noFill/>
        </p:spPr>
        <p:txBody>
          <a:bodyPr wrap="square" rtlCol="0">
            <a:spAutoFit/>
          </a:bodyPr>
          <a:lstStyle/>
          <a:p>
            <a:r>
              <a:rPr lang="en-US" dirty="0" smtClean="0">
                <a:solidFill>
                  <a:schemeClr val="bg1">
                    <a:lumMod val="50000"/>
                  </a:schemeClr>
                </a:solidFill>
              </a:rPr>
              <a:t>Hold up.</a:t>
            </a:r>
          </a:p>
          <a:p>
            <a:r>
              <a:rPr lang="en-US" dirty="0" smtClean="0">
                <a:solidFill>
                  <a:schemeClr val="bg1">
                    <a:lumMod val="50000"/>
                  </a:schemeClr>
                </a:solidFill>
              </a:rPr>
              <a:t>Do you have any idea how fast you were going, son?</a:t>
            </a:r>
            <a:endParaRPr lang="en-US" dirty="0">
              <a:solidFill>
                <a:schemeClr val="bg1">
                  <a:lumMod val="50000"/>
                </a:schemeClr>
              </a:solidFill>
            </a:endParaRPr>
          </a:p>
        </p:txBody>
      </p:sp>
      <p:sp>
        <p:nvSpPr>
          <p:cNvPr id="3" name="TextBox 2"/>
          <p:cNvSpPr txBox="1"/>
          <p:nvPr/>
        </p:nvSpPr>
        <p:spPr>
          <a:xfrm>
            <a:off x="228600" y="3450442"/>
            <a:ext cx="9068589" cy="2308324"/>
          </a:xfrm>
          <a:prstGeom prst="rect">
            <a:avLst/>
          </a:prstGeom>
          <a:noFill/>
        </p:spPr>
        <p:txBody>
          <a:bodyPr wrap="square" rtlCol="0">
            <a:spAutoFit/>
          </a:bodyPr>
          <a:lstStyle/>
          <a:p>
            <a:r>
              <a:rPr lang="en-US" dirty="0" smtClean="0">
                <a:solidFill>
                  <a:srgbClr val="0000FF"/>
                </a:solidFill>
                <a:highlight>
                  <a:srgbClr val="FFFFFF"/>
                </a:highlight>
                <a:latin typeface="Consolas"/>
              </a:rPr>
              <a:t>public</a:t>
            </a:r>
            <a:r>
              <a:rPr lang="en-US" dirty="0" smtClean="0">
                <a:solidFill>
                  <a:srgbClr val="000000"/>
                </a:solidFill>
                <a:highlight>
                  <a:srgbClr val="FFFFFF"/>
                </a:highlight>
                <a:latin typeface="Consolas"/>
              </a:rPr>
              <a:t> </a:t>
            </a:r>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err="1" smtClean="0">
                <a:solidFill>
                  <a:srgbClr val="2B91AF"/>
                </a:solidFill>
                <a:highlight>
                  <a:srgbClr val="FFFFFF"/>
                </a:highlight>
                <a:latin typeface="Consolas"/>
              </a:rPr>
              <a:t>DerpDerpImNewAtWebDevelopmentController</a:t>
            </a:r>
            <a:r>
              <a:rPr lang="en-US" dirty="0" smtClean="0">
                <a:solidFill>
                  <a:srgbClr val="000000"/>
                </a:solidFill>
                <a:highlight>
                  <a:srgbClr val="FFFFFF"/>
                </a:highlight>
                <a:latin typeface="Consolas"/>
              </a:rPr>
              <a:t> </a:t>
            </a:r>
            <a:r>
              <a:rPr lang="en-US" dirty="0">
                <a:solidFill>
                  <a:srgbClr val="000000"/>
                </a:solidFill>
                <a:highlight>
                  <a:srgbClr val="FFFFFF"/>
                </a:highlight>
                <a:latin typeface="Consolas"/>
              </a:rPr>
              <a:t>: </a:t>
            </a:r>
            <a:r>
              <a:rPr lang="en-US" dirty="0">
                <a:solidFill>
                  <a:srgbClr val="2B91AF"/>
                </a:solidFill>
                <a:highlight>
                  <a:srgbClr val="FFFFFF"/>
                </a:highlight>
                <a:latin typeface="Consolas"/>
              </a:rPr>
              <a:t>Controller</a:t>
            </a:r>
            <a:endParaRPr lang="en-US" dirty="0">
              <a:solidFill>
                <a:srgbClr val="000000"/>
              </a:solidFill>
              <a:highlight>
                <a:srgbClr val="FFFFFF"/>
              </a:highlight>
              <a:latin typeface="Consolas"/>
            </a:endParaRPr>
          </a:p>
          <a:p>
            <a:r>
              <a:rPr lang="en-US" dirty="0" smtClean="0">
                <a:solidFill>
                  <a:srgbClr val="000000"/>
                </a:solidFill>
                <a:highlight>
                  <a:srgbClr val="FFFFFF"/>
                </a:highlight>
                <a:latin typeface="Consolas"/>
              </a:rPr>
              <a:t>{</a:t>
            </a:r>
            <a:endParaRPr lang="en-US" dirty="0">
              <a:solidFill>
                <a:srgbClr val="000000"/>
              </a:solidFill>
              <a:highlight>
                <a:srgbClr val="FFFFFF"/>
              </a:highlight>
              <a:latin typeface="Consolas"/>
            </a:endParaRPr>
          </a:p>
          <a:p>
            <a:r>
              <a:rPr lang="en-US" dirty="0" smtClean="0">
                <a:solidFill>
                  <a:srgbClr val="000000"/>
                </a:solidFill>
                <a:highlight>
                  <a:srgbClr val="FFFFFF"/>
                </a:highlight>
                <a:latin typeface="Consolas"/>
              </a:rPr>
              <a:t>   [</a:t>
            </a:r>
            <a:r>
              <a:rPr lang="en-US" dirty="0" err="1">
                <a:solidFill>
                  <a:srgbClr val="2B91AF"/>
                </a:solidFill>
                <a:highlight>
                  <a:srgbClr val="FFFFFF"/>
                </a:highlight>
                <a:latin typeface="Consolas"/>
              </a:rPr>
              <a:t>HttpGet</a:t>
            </a:r>
            <a:r>
              <a:rPr lang="en-US" dirty="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public</a:t>
            </a:r>
            <a:r>
              <a:rPr lang="en-US" dirty="0" smtClean="0">
                <a:solidFill>
                  <a:srgbClr val="000000"/>
                </a:solidFill>
                <a:highlight>
                  <a:srgbClr val="FFFFFF"/>
                </a:highlight>
                <a:latin typeface="Consolas"/>
              </a:rPr>
              <a:t> </a:t>
            </a:r>
            <a:r>
              <a:rPr lang="en-US" dirty="0" err="1">
                <a:solidFill>
                  <a:srgbClr val="2B91AF"/>
                </a:solidFill>
                <a:highlight>
                  <a:srgbClr val="FFFFFF"/>
                </a:highlight>
                <a:latin typeface="Consolas"/>
              </a:rPr>
              <a:t>ActionResult</a:t>
            </a:r>
            <a:r>
              <a:rPr lang="en-US" dirty="0">
                <a:solidFill>
                  <a:srgbClr val="000000"/>
                </a:solidFill>
                <a:highlight>
                  <a:srgbClr val="FFFFFF"/>
                </a:highlight>
                <a:latin typeface="Consolas"/>
              </a:rPr>
              <a:t> </a:t>
            </a:r>
            <a:r>
              <a:rPr lang="en-US" dirty="0" err="1" smtClean="0">
                <a:solidFill>
                  <a:srgbClr val="000000"/>
                </a:solidFill>
                <a:highlight>
                  <a:srgbClr val="FFFFFF"/>
                </a:highlight>
                <a:latin typeface="Consolas"/>
              </a:rPr>
              <a:t>TransferAllOfMyMonies</a:t>
            </a:r>
            <a:r>
              <a:rPr lang="en-US" dirty="0" smtClean="0">
                <a:solidFill>
                  <a:srgbClr val="000000"/>
                </a:solidFill>
                <a:highlight>
                  <a:srgbClr val="FFFFFF"/>
                </a:highlight>
                <a:latin typeface="Consolas"/>
              </a:rPr>
              <a:t>(</a:t>
            </a:r>
            <a:r>
              <a:rPr lang="en-US" dirty="0" err="1" smtClean="0">
                <a:solidFill>
                  <a:srgbClr val="0000FF"/>
                </a:solidFill>
                <a:highlight>
                  <a:srgbClr val="FFFFFF"/>
                </a:highlight>
                <a:latin typeface="Consolas"/>
              </a:rPr>
              <a:t>int</a:t>
            </a:r>
            <a:r>
              <a:rPr lang="en-US" dirty="0" smtClean="0">
                <a:solidFill>
                  <a:srgbClr val="0000FF"/>
                </a:solidFill>
                <a:highlight>
                  <a:srgbClr val="FFFFFF"/>
                </a:highlight>
                <a:latin typeface="Consolas"/>
              </a:rPr>
              <a:t> </a:t>
            </a:r>
            <a:r>
              <a:rPr lang="en-US" dirty="0" err="1" smtClean="0">
                <a:solidFill>
                  <a:srgbClr val="000000"/>
                </a:solidFill>
                <a:highlight>
                  <a:srgbClr val="FFFFFF"/>
                </a:highlight>
                <a:latin typeface="Consolas"/>
              </a:rPr>
              <a:t>destinationAccount</a:t>
            </a:r>
            <a:r>
              <a:rPr lang="en-US" dirty="0" smtClean="0">
                <a:solidFill>
                  <a:srgbClr val="000000"/>
                </a:solidFill>
                <a:highlight>
                  <a:srgbClr val="FFFFFF"/>
                </a:highlight>
                <a:latin typeface="Consolas"/>
              </a:rPr>
              <a:t>)</a:t>
            </a:r>
            <a:endParaRPr lang="en-US" dirty="0">
              <a:solidFill>
                <a:srgbClr val="000000"/>
              </a:solidFill>
              <a:highlight>
                <a:srgbClr val="FFFFFF"/>
              </a:highlight>
              <a:latin typeface="Consolas"/>
            </a:endParaRPr>
          </a:p>
          <a:p>
            <a:r>
              <a:rPr lang="en-US" dirty="0" smtClean="0">
                <a:solidFill>
                  <a:srgbClr val="000000"/>
                </a:solidFill>
                <a:highlight>
                  <a:srgbClr val="FFFFFF"/>
                </a:highlight>
                <a:latin typeface="Consolas"/>
              </a:rPr>
              <a:t>   {</a:t>
            </a:r>
            <a:endParaRPr lang="en-US" dirty="0">
              <a:solidFill>
                <a:srgbClr val="000000"/>
              </a:solidFill>
              <a:highlight>
                <a:srgbClr val="FFFFFF"/>
              </a:highlight>
              <a:latin typeface="Consolas"/>
            </a:endParaRPr>
          </a:p>
          <a:p>
            <a:r>
              <a:rPr lang="en-US" dirty="0" smtClean="0">
                <a:solidFill>
                  <a:srgbClr val="000000"/>
                </a:solidFill>
                <a:highlight>
                  <a:srgbClr val="FFFFFF"/>
                </a:highlight>
                <a:latin typeface="Consolas"/>
              </a:rPr>
              <a:t>      </a:t>
            </a:r>
            <a:r>
              <a:rPr lang="en-US" dirty="0" smtClean="0">
                <a:solidFill>
                  <a:srgbClr val="008000"/>
                </a:solidFill>
                <a:highlight>
                  <a:srgbClr val="FFFFFF"/>
                </a:highlight>
                <a:latin typeface="Consolas"/>
              </a:rPr>
              <a:t>//</a:t>
            </a:r>
            <a:r>
              <a:rPr lang="en-US" dirty="0">
                <a:solidFill>
                  <a:srgbClr val="008000"/>
                </a:solidFill>
                <a:highlight>
                  <a:srgbClr val="FFFFFF"/>
                </a:highlight>
                <a:latin typeface="Consolas"/>
              </a:rPr>
              <a:t>didn't plan for </a:t>
            </a:r>
            <a:r>
              <a:rPr lang="en-US" dirty="0" smtClean="0">
                <a:solidFill>
                  <a:srgbClr val="008000"/>
                </a:solidFill>
                <a:highlight>
                  <a:srgbClr val="FFFFFF"/>
                </a:highlight>
                <a:latin typeface="Consolas"/>
              </a:rPr>
              <a:t>me, </a:t>
            </a:r>
            <a:r>
              <a:rPr lang="en-US" dirty="0" err="1">
                <a:solidFill>
                  <a:srgbClr val="008000"/>
                </a:solidFill>
                <a:highlight>
                  <a:srgbClr val="FFFFFF"/>
                </a:highlight>
                <a:latin typeface="Consolas"/>
              </a:rPr>
              <a:t>didja</a:t>
            </a:r>
            <a:r>
              <a:rPr lang="en-US" dirty="0">
                <a:solidFill>
                  <a:srgbClr val="008000"/>
                </a:solidFill>
                <a:highlight>
                  <a:srgbClr val="FFFFFF"/>
                </a:highlight>
                <a:latin typeface="Consolas"/>
              </a:rPr>
              <a:t>, punk</a:t>
            </a:r>
            <a:r>
              <a:rPr lang="en-US" dirty="0" smtClean="0">
                <a:solidFill>
                  <a:srgbClr val="008000"/>
                </a:solidFill>
                <a:highlight>
                  <a:srgbClr val="FFFFFF"/>
                </a:highlight>
                <a:latin typeface="Consolas"/>
              </a:rPr>
              <a:t>?</a:t>
            </a:r>
          </a:p>
          <a:p>
            <a:r>
              <a:rPr lang="en-US" dirty="0" smtClean="0">
                <a:solidFill>
                  <a:srgbClr val="000000"/>
                </a:solidFill>
                <a:highlight>
                  <a:srgbClr val="FFFFFF"/>
                </a:highlight>
                <a:latin typeface="Consolas"/>
              </a:rPr>
              <a:t>   }</a:t>
            </a:r>
          </a:p>
          <a:p>
            <a:r>
              <a:rPr lang="en-US" dirty="0" smtClean="0">
                <a:solidFill>
                  <a:srgbClr val="000000"/>
                </a:solidFill>
                <a:highlight>
                  <a:srgbClr val="FFFFFF"/>
                </a:highlight>
                <a:latin typeface="Consolas"/>
              </a:rPr>
              <a:t>}</a:t>
            </a:r>
            <a:endParaRPr lang="en-US" dirty="0">
              <a:solidFill>
                <a:srgbClr val="000000"/>
              </a:solidFill>
              <a:highlight>
                <a:srgbClr val="FFFFFF"/>
              </a:highlight>
              <a:latin typeface="Consolas"/>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228576"/>
            <a:ext cx="2481421" cy="1861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5310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57787"/>
            <a:ext cx="7772400" cy="1362075"/>
          </a:xfrm>
        </p:spPr>
        <p:txBody>
          <a:bodyPr/>
          <a:lstStyle/>
          <a:p>
            <a:r>
              <a:rPr lang="en-US" dirty="0" smtClean="0"/>
              <a:t>how code analysis fits in</a:t>
            </a:r>
            <a:endParaRPr lang="en-US" dirty="0"/>
          </a:p>
        </p:txBody>
      </p:sp>
      <p:sp>
        <p:nvSpPr>
          <p:cNvPr id="3" name="Text Placeholder 2"/>
          <p:cNvSpPr>
            <a:spLocks noGrp="1"/>
          </p:cNvSpPr>
          <p:nvPr>
            <p:ph type="body" idx="1"/>
          </p:nvPr>
        </p:nvSpPr>
        <p:spPr>
          <a:xfrm>
            <a:off x="685800" y="3657600"/>
            <a:ext cx="7772400" cy="1500187"/>
          </a:xfrm>
        </p:spPr>
        <p:txBody>
          <a:bodyPr/>
          <a:lstStyle/>
          <a:p>
            <a:r>
              <a:rPr lang="en-US" dirty="0" err="1" smtClean="0"/>
              <a:t>FxCop</a:t>
            </a:r>
            <a:r>
              <a:rPr lang="en-US" dirty="0" smtClean="0"/>
              <a:t> to the rescue!</a:t>
            </a:r>
            <a:endParaRPr lang="en-US" dirty="0"/>
          </a:p>
        </p:txBody>
      </p:sp>
      <p:pic>
        <p:nvPicPr>
          <p:cNvPr id="17410" name="Picture 2" descr="http://wallpoper.com/images/00/14/32/80/the-rescuers-down-under_0014328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72140"/>
            <a:ext cx="5562600" cy="417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9744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Rule</a:t>
            </a:r>
            <a:endParaRPr lang="en-US" dirty="0"/>
          </a:p>
        </p:txBody>
      </p:sp>
      <p:sp>
        <p:nvSpPr>
          <p:cNvPr id="3" name="Content Placeholder 2"/>
          <p:cNvSpPr>
            <a:spLocks noGrp="1"/>
          </p:cNvSpPr>
          <p:nvPr>
            <p:ph idx="1"/>
          </p:nvPr>
        </p:nvSpPr>
        <p:spPr>
          <a:xfrm>
            <a:off x="457200" y="1447800"/>
            <a:ext cx="8229600" cy="5181600"/>
          </a:xfrm>
        </p:spPr>
        <p:txBody>
          <a:bodyPr>
            <a:normAutofit/>
          </a:bodyPr>
          <a:lstStyle/>
          <a:p>
            <a:r>
              <a:rPr lang="en-US" dirty="0" smtClean="0"/>
              <a:t>First rule of CSRF: </a:t>
            </a:r>
            <a:r>
              <a:rPr lang="en-US" strike="sngStrike" dirty="0" smtClean="0"/>
              <a:t>Don’t</a:t>
            </a:r>
            <a:r>
              <a:rPr lang="en-US" dirty="0" smtClean="0"/>
              <a:t> talk about CSRF</a:t>
            </a:r>
          </a:p>
          <a:p>
            <a:pPr marL="0" indent="0">
              <a:buNone/>
            </a:pPr>
            <a:endParaRPr lang="en-US" dirty="0" smtClean="0"/>
          </a:p>
          <a:p>
            <a:r>
              <a:rPr lang="en-US" dirty="0" smtClean="0"/>
              <a:t>Looks for any Action without </a:t>
            </a:r>
            <a:r>
              <a:rPr lang="en-US" dirty="0">
                <a:solidFill>
                  <a:srgbClr val="000000"/>
                </a:solidFill>
                <a:highlight>
                  <a:srgbClr val="FFFFFF"/>
                </a:highlight>
                <a:latin typeface="Consolas"/>
              </a:rPr>
              <a:t>[</a:t>
            </a:r>
            <a:r>
              <a:rPr lang="en-US" dirty="0" err="1" smtClean="0">
                <a:solidFill>
                  <a:srgbClr val="2B91AF"/>
                </a:solidFill>
                <a:highlight>
                  <a:srgbClr val="FFFFFF"/>
                </a:highlight>
                <a:latin typeface="Consolas"/>
              </a:rPr>
              <a:t>HttpPost</a:t>
            </a:r>
            <a:r>
              <a:rPr lang="en-US" dirty="0" smtClean="0">
                <a:solidFill>
                  <a:srgbClr val="000000"/>
                </a:solidFill>
                <a:highlight>
                  <a:srgbClr val="FFFFFF"/>
                </a:highlight>
                <a:latin typeface="Consolas"/>
              </a:rPr>
              <a:t>]</a:t>
            </a:r>
            <a:endParaRPr lang="en-US" dirty="0">
              <a:solidFill>
                <a:srgbClr val="000000"/>
              </a:solidFill>
              <a:highlight>
                <a:srgbClr val="FFFFFF"/>
              </a:highlight>
              <a:latin typeface="Consolas"/>
            </a:endParaRPr>
          </a:p>
          <a:p>
            <a:r>
              <a:rPr lang="en-US" dirty="0" smtClean="0"/>
              <a:t>If the name of the Action contains any words that indicate editing of data…</a:t>
            </a:r>
          </a:p>
          <a:p>
            <a:pPr lvl="1"/>
            <a:r>
              <a:rPr lang="en-US" dirty="0" smtClean="0"/>
              <a:t>Such as … Save</a:t>
            </a:r>
            <a:r>
              <a:rPr lang="en-US" dirty="0" smtClean="0"/>
              <a:t>, Update, Edit, Delete, etc.</a:t>
            </a:r>
          </a:p>
          <a:p>
            <a:r>
              <a:rPr lang="en-US" dirty="0" smtClean="0"/>
              <a:t>Or </a:t>
            </a:r>
            <a:r>
              <a:rPr lang="en-US" dirty="0" smtClean="0"/>
              <a:t>if it </a:t>
            </a:r>
            <a:r>
              <a:rPr lang="en-US" i="1" dirty="0" smtClean="0"/>
              <a:t>calls</a:t>
            </a:r>
            <a:r>
              <a:rPr lang="en-US" dirty="0" smtClean="0"/>
              <a:t> any functions named like that</a:t>
            </a:r>
          </a:p>
          <a:p>
            <a:r>
              <a:rPr lang="en-US" dirty="0" smtClean="0"/>
              <a:t>Flag it as a violation</a:t>
            </a:r>
          </a:p>
        </p:txBody>
      </p:sp>
    </p:spTree>
    <p:extLst>
      <p:ext uri="{BB962C8B-B14F-4D97-AF65-F5344CB8AC3E}">
        <p14:creationId xmlns:p14="http://schemas.microsoft.com/office/powerpoint/2010/main" val="1893038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Rule</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smtClean="0"/>
              <a:t>We flag anything that’s missing an </a:t>
            </a:r>
            <a:r>
              <a:rPr lang="en-US" dirty="0">
                <a:solidFill>
                  <a:srgbClr val="000000"/>
                </a:solidFill>
                <a:highlight>
                  <a:srgbClr val="FFFFFF"/>
                </a:highlight>
                <a:latin typeface="Consolas"/>
              </a:rPr>
              <a:t>[</a:t>
            </a:r>
            <a:r>
              <a:rPr lang="en-US" dirty="0" err="1">
                <a:solidFill>
                  <a:srgbClr val="2B91AF"/>
                </a:solidFill>
                <a:highlight>
                  <a:srgbClr val="FFFFFF"/>
                </a:highlight>
                <a:latin typeface="Consolas"/>
              </a:rPr>
              <a:t>HttpGet</a:t>
            </a:r>
            <a:r>
              <a:rPr lang="en-US" dirty="0">
                <a:solidFill>
                  <a:srgbClr val="000000"/>
                </a:solidFill>
                <a:highlight>
                  <a:srgbClr val="FFFFFF"/>
                </a:highlight>
                <a:latin typeface="Consolas"/>
              </a:rPr>
              <a:t>]</a:t>
            </a:r>
            <a:r>
              <a:rPr lang="en-US" dirty="0" smtClean="0"/>
              <a:t> or </a:t>
            </a:r>
            <a:r>
              <a:rPr lang="en-US" dirty="0">
                <a:solidFill>
                  <a:srgbClr val="000000"/>
                </a:solidFill>
                <a:highlight>
                  <a:srgbClr val="FFFFFF"/>
                </a:highlight>
                <a:latin typeface="Consolas"/>
              </a:rPr>
              <a:t>[</a:t>
            </a:r>
            <a:r>
              <a:rPr lang="en-US" dirty="0" err="1" smtClean="0">
                <a:solidFill>
                  <a:srgbClr val="2B91AF"/>
                </a:solidFill>
                <a:highlight>
                  <a:srgbClr val="FFFFFF"/>
                </a:highlight>
                <a:latin typeface="Consolas"/>
              </a:rPr>
              <a:t>HttpPost</a:t>
            </a:r>
            <a:r>
              <a:rPr lang="en-US" dirty="0" smtClean="0">
                <a:solidFill>
                  <a:srgbClr val="000000"/>
                </a:solidFill>
                <a:highlight>
                  <a:srgbClr val="FFFFFF"/>
                </a:highlight>
                <a:latin typeface="Consolas"/>
              </a:rPr>
              <a:t>]</a:t>
            </a:r>
            <a:r>
              <a:rPr lang="en-US" dirty="0" smtClean="0"/>
              <a:t> tag.</a:t>
            </a:r>
          </a:p>
          <a:p>
            <a:pPr lvl="1"/>
            <a:r>
              <a:rPr lang="en-US" dirty="0" err="1" smtClean="0"/>
              <a:t>FxCop</a:t>
            </a:r>
            <a:r>
              <a:rPr lang="en-US" dirty="0" smtClean="0"/>
              <a:t> allows us to differentiate between “warnings” and “errors”, so we can treat these as a lower priority.</a:t>
            </a:r>
          </a:p>
          <a:p>
            <a:r>
              <a:rPr lang="en-US" dirty="0" smtClean="0"/>
              <a:t>To catch cases </a:t>
            </a:r>
            <a:r>
              <a:rPr lang="en-US" dirty="0" smtClean="0"/>
              <a:t>in which </a:t>
            </a:r>
            <a:r>
              <a:rPr lang="en-US" dirty="0" smtClean="0"/>
              <a:t>a </a:t>
            </a:r>
            <a:r>
              <a:rPr lang="en-US" dirty="0"/>
              <a:t>data-altering function </a:t>
            </a:r>
            <a:r>
              <a:rPr lang="en-US" dirty="0" smtClean="0"/>
              <a:t>doesn’t contain one </a:t>
            </a:r>
            <a:r>
              <a:rPr lang="en-US" dirty="0"/>
              <a:t>of those keywords</a:t>
            </a:r>
          </a:p>
          <a:p>
            <a:pPr lvl="1"/>
            <a:r>
              <a:rPr lang="en-US" dirty="0"/>
              <a:t>Maybe we didn’t think of a keyword we should have</a:t>
            </a:r>
          </a:p>
          <a:p>
            <a:pPr lvl="1"/>
            <a:r>
              <a:rPr lang="en-US" dirty="0"/>
              <a:t>Maybe someone made a </a:t>
            </a:r>
            <a:r>
              <a:rPr lang="en-US" dirty="0" smtClean="0"/>
              <a:t>typo</a:t>
            </a:r>
          </a:p>
          <a:p>
            <a:pPr marL="342900" lvl="1" indent="-342900">
              <a:buFont typeface="Arial" pitchFamily="34" charset="0"/>
              <a:buChar char="•"/>
            </a:pPr>
            <a:r>
              <a:rPr lang="en-US" dirty="0"/>
              <a:t>Basically, this ends up being a way of making sure new code that adds to our attack surface is tracked and code reviewed</a:t>
            </a:r>
            <a:r>
              <a:rPr lang="en-US" dirty="0" smtClean="0"/>
              <a:t>.</a:t>
            </a:r>
            <a:endParaRPr lang="en-US" dirty="0"/>
          </a:p>
        </p:txBody>
      </p:sp>
    </p:spTree>
    <p:extLst>
      <p:ext uri="{BB962C8B-B14F-4D97-AF65-F5344CB8AC3E}">
        <p14:creationId xmlns:p14="http://schemas.microsoft.com/office/powerpoint/2010/main" val="1442323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be addressing…</a:t>
            </a:r>
            <a:endParaRPr lang="en-US" dirty="0"/>
          </a:p>
        </p:txBody>
      </p:sp>
      <p:sp>
        <p:nvSpPr>
          <p:cNvPr id="3" name="Content Placeholder 2"/>
          <p:cNvSpPr>
            <a:spLocks noGrp="1"/>
          </p:cNvSpPr>
          <p:nvPr>
            <p:ph idx="1"/>
          </p:nvPr>
        </p:nvSpPr>
        <p:spPr/>
        <p:txBody>
          <a:bodyPr>
            <a:normAutofit/>
          </a:bodyPr>
          <a:lstStyle/>
          <a:p>
            <a:r>
              <a:rPr lang="en-US" dirty="0" smtClean="0"/>
              <a:t>Cross-Site Request Forgery</a:t>
            </a:r>
          </a:p>
          <a:p>
            <a:r>
              <a:rPr lang="en-US" dirty="0" smtClean="0"/>
              <a:t>Cross-Site Scripting</a:t>
            </a:r>
          </a:p>
          <a:p>
            <a:r>
              <a:rPr lang="en-US" dirty="0" smtClean="0"/>
              <a:t>JSON Request Hijacking</a:t>
            </a:r>
          </a:p>
          <a:p>
            <a:r>
              <a:rPr lang="en-US" dirty="0" smtClean="0"/>
              <a:t>SQL Injection</a:t>
            </a:r>
          </a:p>
          <a:p>
            <a:r>
              <a:rPr lang="en-US" dirty="0" smtClean="0"/>
              <a:t>Management and inventory of application’s attack surface</a:t>
            </a:r>
          </a:p>
          <a:p>
            <a:r>
              <a:rPr lang="en-US" dirty="0" smtClean="0"/>
              <a:t>Enforcing organization-specific best practices</a:t>
            </a:r>
          </a:p>
        </p:txBody>
      </p:sp>
    </p:spTree>
    <p:extLst>
      <p:ext uri="{BB962C8B-B14F-4D97-AF65-F5344CB8AC3E}">
        <p14:creationId xmlns:p14="http://schemas.microsoft.com/office/powerpoint/2010/main" val="2805247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0"/>
            <a:ext cx="7772400" cy="1362075"/>
          </a:xfrm>
        </p:spPr>
        <p:txBody>
          <a:bodyPr/>
          <a:lstStyle/>
          <a:p>
            <a:r>
              <a:rPr lang="en-US" dirty="0" smtClean="0"/>
              <a:t>JSON Hijacking</a:t>
            </a:r>
            <a:endParaRPr lang="en-US" dirty="0"/>
          </a:p>
        </p:txBody>
      </p:sp>
      <p:sp>
        <p:nvSpPr>
          <p:cNvPr id="3" name="Text Placeholder 2"/>
          <p:cNvSpPr>
            <a:spLocks noGrp="1"/>
          </p:cNvSpPr>
          <p:nvPr>
            <p:ph type="body" idx="1"/>
          </p:nvPr>
        </p:nvSpPr>
        <p:spPr>
          <a:xfrm>
            <a:off x="685800" y="3833813"/>
            <a:ext cx="7772400" cy="1500187"/>
          </a:xfrm>
        </p:spPr>
        <p:txBody>
          <a:bodyPr/>
          <a:lstStyle/>
          <a:p>
            <a:r>
              <a:rPr lang="en-US" dirty="0" smtClean="0"/>
              <a:t>If you have to support crappy browsers…</a:t>
            </a:r>
            <a:endParaRPr lang="en-US" dirty="0"/>
          </a:p>
        </p:txBody>
      </p:sp>
      <p:pic>
        <p:nvPicPr>
          <p:cNvPr id="15362" name="Picture 2" descr="http://fc06.deviantart.net/fs32/f/2008/202/6/b/GET_OFF_MY_PLANE_by_ThunderBrea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41005"/>
            <a:ext cx="53340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2126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Hijacking</a:t>
            </a:r>
            <a:endParaRPr lang="en-US" dirty="0"/>
          </a:p>
        </p:txBody>
      </p:sp>
      <p:sp>
        <p:nvSpPr>
          <p:cNvPr id="3" name="Content Placeholder 2"/>
          <p:cNvSpPr>
            <a:spLocks noGrp="1"/>
          </p:cNvSpPr>
          <p:nvPr>
            <p:ph idx="1"/>
          </p:nvPr>
        </p:nvSpPr>
        <p:spPr/>
        <p:txBody>
          <a:bodyPr>
            <a:normAutofit lnSpcReduction="10000"/>
          </a:bodyPr>
          <a:lstStyle/>
          <a:p>
            <a:r>
              <a:rPr lang="en-US" dirty="0" smtClean="0"/>
              <a:t>It’s similar to CSRF, except it uses JSON GETs to eavesdrop on the contents of those requests or even convince your browser to forward your session cookie to the attacker.</a:t>
            </a:r>
          </a:p>
          <a:p>
            <a:r>
              <a:rPr lang="en-US" dirty="0" smtClean="0"/>
              <a:t>Details: </a:t>
            </a:r>
            <a:r>
              <a:rPr lang="en-US" dirty="0">
                <a:hlinkClick r:id="rId3"/>
              </a:rPr>
              <a:t>http://</a:t>
            </a:r>
            <a:r>
              <a:rPr lang="en-US" dirty="0" smtClean="0">
                <a:hlinkClick r:id="rId3"/>
              </a:rPr>
              <a:t>haacked.com/archive/2009/06/25/json-hijacking.aspx</a:t>
            </a:r>
            <a:endParaRPr lang="en-US" dirty="0" smtClean="0"/>
          </a:p>
          <a:p>
            <a:r>
              <a:rPr lang="en-US" dirty="0" smtClean="0"/>
              <a:t>Fixed in most modern browsers.</a:t>
            </a:r>
          </a:p>
          <a:p>
            <a:r>
              <a:rPr lang="en-US" dirty="0" smtClean="0"/>
              <a:t>But, it’s a great example.</a:t>
            </a:r>
          </a:p>
        </p:txBody>
      </p:sp>
    </p:spTree>
    <p:extLst>
      <p:ext uri="{BB962C8B-B14F-4D97-AF65-F5344CB8AC3E}">
        <p14:creationId xmlns:p14="http://schemas.microsoft.com/office/powerpoint/2010/main" val="14634270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0">
              <a:buNone/>
            </a:pPr>
            <a:r>
              <a:rPr lang="en-US" sz="1200" dirty="0" smtClean="0">
                <a:solidFill>
                  <a:srgbClr val="0000FF"/>
                </a:solidFill>
                <a:highlight>
                  <a:srgbClr val="FFFFFF"/>
                </a:highlight>
                <a:latin typeface="Consolas"/>
              </a:rPr>
              <a:t>public</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JSONAllowGetRule</a:t>
            </a:r>
            <a:r>
              <a:rPr lang="en-US" sz="1200" dirty="0">
                <a:solidFill>
                  <a:srgbClr val="000000"/>
                </a:solidFill>
                <a:highlight>
                  <a:srgbClr val="FFFFFF"/>
                </a:highlight>
                <a:latin typeface="Consolas"/>
              </a:rPr>
              <a:t> : </a:t>
            </a:r>
            <a:r>
              <a:rPr lang="en-US" sz="1200" dirty="0" err="1">
                <a:solidFill>
                  <a:srgbClr val="2B91AF"/>
                </a:solidFill>
                <a:highlight>
                  <a:srgbClr val="FFFFFF"/>
                </a:highlight>
                <a:latin typeface="Consolas"/>
              </a:rPr>
              <a:t>BaseIntrospectionRule</a:t>
            </a:r>
            <a:endParaRPr lang="en-US" sz="1200" dirty="0">
              <a:solidFill>
                <a:srgbClr val="000000"/>
              </a:solidFill>
              <a:highlight>
                <a:srgbClr val="FFFFFF"/>
              </a:highlight>
              <a:latin typeface="Consolas"/>
            </a:endParaRPr>
          </a:p>
          <a:p>
            <a:pPr marL="0" indent="0">
              <a:buNone/>
            </a:pPr>
            <a:r>
              <a:rPr lang="en-US" sz="1200" dirty="0" smtClean="0">
                <a:solidFill>
                  <a:srgbClr val="000000"/>
                </a:solidFill>
                <a:highlight>
                  <a:srgbClr val="FFFFFF"/>
                </a:highlight>
                <a:latin typeface="Consolas"/>
              </a:rPr>
              <a:t>{</a:t>
            </a:r>
            <a:endParaRPr lang="en-US" sz="1200" dirty="0">
              <a:solidFill>
                <a:srgbClr val="000000"/>
              </a:solidFill>
              <a:highlight>
                <a:srgbClr val="FFFFFF"/>
              </a:highlight>
              <a:latin typeface="Consolas"/>
            </a:endParaRPr>
          </a:p>
          <a:p>
            <a:pPr marL="0" indent="0">
              <a:buNone/>
            </a:pPr>
            <a:r>
              <a:rPr lang="en-US" sz="1200" dirty="0">
                <a:solidFill>
                  <a:srgbClr val="000000"/>
                </a:solidFill>
                <a:highlight>
                  <a:srgbClr val="FFFFFF"/>
                </a:highlight>
                <a:latin typeface="Consolas"/>
              </a:rPr>
              <a:t> </a:t>
            </a:r>
            <a:r>
              <a:rPr lang="en-US" sz="1200" dirty="0" smtClean="0">
                <a:solidFill>
                  <a:srgbClr val="000000"/>
                </a:solidFill>
                <a:highlight>
                  <a:srgbClr val="FFFFFF"/>
                </a:highlight>
                <a:latin typeface="Consolas"/>
              </a:rPr>
              <a:t>  </a:t>
            </a:r>
            <a:r>
              <a:rPr lang="en-US" sz="1200" dirty="0" smtClean="0">
                <a:solidFill>
                  <a:srgbClr val="0000FF"/>
                </a:solidFill>
                <a:highlight>
                  <a:srgbClr val="FFFFFF"/>
                </a:highlight>
                <a:latin typeface="Consolas"/>
              </a:rPr>
              <a:t>public</a:t>
            </a:r>
            <a:r>
              <a:rPr lang="en-US" sz="1200" dirty="0" smtClean="0">
                <a:solidFill>
                  <a:srgbClr val="000000"/>
                </a:solidFill>
                <a:highlight>
                  <a:srgbClr val="FFFFFF"/>
                </a:highlight>
                <a:latin typeface="Consolas"/>
              </a:rPr>
              <a:t> </a:t>
            </a:r>
            <a:r>
              <a:rPr lang="en-US" sz="1200" dirty="0" err="1">
                <a:solidFill>
                  <a:srgbClr val="000000"/>
                </a:solidFill>
                <a:highlight>
                  <a:srgbClr val="FFFFFF"/>
                </a:highlight>
                <a:latin typeface="Consolas"/>
              </a:rPr>
              <a:t>JSONAllowGetRule</a:t>
            </a:r>
            <a:r>
              <a:rPr lang="en-US" sz="1200" dirty="0" smtClean="0">
                <a:solidFill>
                  <a:srgbClr val="000000"/>
                </a:solidFill>
                <a:highlight>
                  <a:srgbClr val="FFFFFF"/>
                </a:highlight>
                <a:latin typeface="Consolas"/>
              </a:rPr>
              <a:t>()</a:t>
            </a:r>
          </a:p>
          <a:p>
            <a:pPr marL="0" indent="0">
              <a:buNone/>
            </a:pPr>
            <a:r>
              <a:rPr lang="en-US" sz="1200" dirty="0" smtClean="0">
                <a:solidFill>
                  <a:srgbClr val="000000"/>
                </a:solidFill>
                <a:highlight>
                  <a:srgbClr val="FFFFFF"/>
                </a:highlight>
                <a:latin typeface="Consolas"/>
              </a:rPr>
              <a:t>     : </a:t>
            </a:r>
            <a:r>
              <a:rPr lang="en-US" sz="1200" dirty="0">
                <a:solidFill>
                  <a:srgbClr val="0000FF"/>
                </a:solidFill>
                <a:highlight>
                  <a:srgbClr val="FFFFFF"/>
                </a:highlight>
                <a:latin typeface="Consolas"/>
              </a:rPr>
              <a:t>base</a:t>
            </a:r>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a:t>
            </a:r>
            <a:r>
              <a:rPr lang="en-US" sz="1200" dirty="0" err="1">
                <a:solidFill>
                  <a:srgbClr val="A31515"/>
                </a:solidFill>
                <a:highlight>
                  <a:srgbClr val="FFFFFF"/>
                </a:highlight>
                <a:latin typeface="Consolas"/>
              </a:rPr>
              <a:t>JSONAllowGetRule</a:t>
            </a:r>
            <a:r>
              <a:rPr lang="en-US" sz="1200" dirty="0">
                <a:solidFill>
                  <a:srgbClr val="A31515"/>
                </a:solidFill>
                <a:highlight>
                  <a:srgbClr val="FFFFFF"/>
                </a:highlight>
                <a:latin typeface="Consolas"/>
              </a:rPr>
              <a:t>"</a:t>
            </a:r>
            <a:r>
              <a:rPr lang="en-US" sz="1200" dirty="0">
                <a:solidFill>
                  <a:srgbClr val="000000"/>
                </a:solidFill>
                <a:highlight>
                  <a:srgbClr val="FFFFFF"/>
                </a:highlight>
                <a:latin typeface="Consolas"/>
              </a:rPr>
              <a:t>, </a:t>
            </a:r>
            <a:r>
              <a:rPr lang="en-US" sz="1200" dirty="0">
                <a:solidFill>
                  <a:srgbClr val="A31515"/>
                </a:solidFill>
                <a:highlight>
                  <a:srgbClr val="FFFFFF"/>
                </a:highlight>
                <a:latin typeface="Consolas"/>
              </a:rPr>
              <a:t>"</a:t>
            </a:r>
            <a:r>
              <a:rPr lang="en-US" sz="1200" dirty="0" err="1">
                <a:solidFill>
                  <a:srgbClr val="A31515"/>
                </a:solidFill>
                <a:highlight>
                  <a:srgbClr val="FFFFFF"/>
                </a:highlight>
                <a:latin typeface="Consolas"/>
              </a:rPr>
              <a:t>RelSciCustomRules.RelSciCustomRules</a:t>
            </a:r>
            <a:r>
              <a:rPr lang="en-US" sz="1200" dirty="0">
                <a:solidFill>
                  <a:srgbClr val="A31515"/>
                </a:solidFill>
                <a:highlight>
                  <a:srgbClr val="FFFFFF"/>
                </a:highlight>
                <a:latin typeface="Consolas"/>
              </a:rPr>
              <a:t>"</a:t>
            </a:r>
            <a:r>
              <a:rPr lang="en-US" sz="1200" dirty="0">
                <a:solidFill>
                  <a:srgbClr val="000000"/>
                </a:solidFill>
                <a:highlight>
                  <a:srgbClr val="FFFFFF"/>
                </a:highlight>
                <a:latin typeface="Consolas"/>
              </a:rPr>
              <a:t>, </a:t>
            </a:r>
            <a:r>
              <a:rPr lang="en-US" sz="1200" dirty="0" err="1">
                <a:solidFill>
                  <a:srgbClr val="0000FF"/>
                </a:solidFill>
                <a:highlight>
                  <a:srgbClr val="FFFFFF"/>
                </a:highlight>
                <a:latin typeface="Consolas"/>
              </a:rPr>
              <a:t>typeof</a:t>
            </a:r>
            <a:r>
              <a:rPr lang="en-US" sz="1200" dirty="0">
                <a:solidFill>
                  <a:srgbClr val="000000"/>
                </a:solidFill>
                <a:highlight>
                  <a:srgbClr val="FFFFFF"/>
                </a:highlight>
                <a:latin typeface="Consolas"/>
              </a:rPr>
              <a:t>(</a:t>
            </a:r>
            <a:r>
              <a:rPr lang="en-US" sz="1200" dirty="0" err="1">
                <a:solidFill>
                  <a:srgbClr val="2B91AF"/>
                </a:solidFill>
                <a:highlight>
                  <a:srgbClr val="FFFFFF"/>
                </a:highlight>
                <a:latin typeface="Consolas"/>
              </a:rPr>
              <a:t>RelSciBaseRule</a:t>
            </a:r>
            <a:r>
              <a:rPr lang="en-US" sz="1200" dirty="0">
                <a:solidFill>
                  <a:srgbClr val="000000"/>
                </a:solidFill>
                <a:highlight>
                  <a:srgbClr val="FFFFFF"/>
                </a:highlight>
                <a:latin typeface="Consolas"/>
              </a:rPr>
              <a:t>).Assembly) </a:t>
            </a:r>
            <a:r>
              <a:rPr lang="en-US" sz="1200" dirty="0" smtClean="0">
                <a:solidFill>
                  <a:srgbClr val="000000"/>
                </a:solidFill>
                <a:highlight>
                  <a:srgbClr val="FFFFFF"/>
                </a:highlight>
                <a:latin typeface="Consolas"/>
              </a:rPr>
              <a:t>{}</a:t>
            </a:r>
            <a:endParaRPr lang="en-US" sz="1200" dirty="0">
              <a:solidFill>
                <a:srgbClr val="000000"/>
              </a:solidFill>
              <a:highlight>
                <a:srgbClr val="FFFFFF"/>
              </a:highlight>
              <a:latin typeface="Consolas"/>
            </a:endParaRPr>
          </a:p>
          <a:p>
            <a:pPr marL="0" indent="0">
              <a:buNone/>
            </a:pPr>
            <a:endParaRPr lang="en-US" sz="1200" dirty="0">
              <a:solidFill>
                <a:srgbClr val="000000"/>
              </a:solidFill>
              <a:highlight>
                <a:srgbClr val="FFFFFF"/>
              </a:highlight>
              <a:latin typeface="Consolas"/>
            </a:endParaRPr>
          </a:p>
          <a:p>
            <a:pPr marL="0" indent="0">
              <a:buNone/>
            </a:pPr>
            <a:r>
              <a:rPr lang="en-US" sz="1200" dirty="0" smtClean="0">
                <a:solidFill>
                  <a:srgbClr val="000000"/>
                </a:solidFill>
                <a:highlight>
                  <a:srgbClr val="FFFFFF"/>
                </a:highlight>
                <a:latin typeface="Consolas"/>
              </a:rPr>
              <a:t>   </a:t>
            </a:r>
            <a:r>
              <a:rPr lang="en-US" sz="1200" dirty="0" smtClean="0">
                <a:solidFill>
                  <a:srgbClr val="0000FF"/>
                </a:solidFill>
                <a:highlight>
                  <a:srgbClr val="FFFFFF"/>
                </a:highlight>
                <a:latin typeface="Consolas"/>
              </a:rPr>
              <a:t>public</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override</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TargetVisibilities</a:t>
            </a:r>
            <a:r>
              <a:rPr lang="en-US" sz="1200" dirty="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TargetVisibility</a:t>
            </a:r>
            <a:r>
              <a:rPr lang="en-US" sz="1200" dirty="0" smtClean="0">
                <a:solidFill>
                  <a:srgbClr val="000000"/>
                </a:solidFill>
                <a:highlight>
                  <a:srgbClr val="FFFFFF"/>
                </a:highlight>
                <a:latin typeface="Consolas"/>
              </a:rPr>
              <a:t> { </a:t>
            </a:r>
            <a:r>
              <a:rPr lang="en-US" sz="1200" dirty="0" smtClean="0">
                <a:solidFill>
                  <a:srgbClr val="0000FF"/>
                </a:solidFill>
                <a:highlight>
                  <a:srgbClr val="FFFFFF"/>
                </a:highlight>
                <a:latin typeface="Consolas"/>
              </a:rPr>
              <a:t>get</a:t>
            </a:r>
            <a:r>
              <a:rPr lang="en-US" sz="1200" dirty="0" smtClean="0">
                <a:solidFill>
                  <a:srgbClr val="000000"/>
                </a:solidFill>
                <a:highlight>
                  <a:srgbClr val="FFFFFF"/>
                </a:highlight>
                <a:latin typeface="Consolas"/>
              </a:rPr>
              <a:t> { </a:t>
            </a:r>
            <a:r>
              <a:rPr lang="en-US" sz="1200" dirty="0" smtClean="0">
                <a:solidFill>
                  <a:srgbClr val="0000FF"/>
                </a:solidFill>
                <a:highlight>
                  <a:srgbClr val="FFFFFF"/>
                </a:highlight>
                <a:latin typeface="Consolas"/>
              </a:rPr>
              <a:t>return</a:t>
            </a:r>
            <a:r>
              <a:rPr lang="en-US" sz="1200" dirty="0" smtClean="0">
                <a:solidFill>
                  <a:srgbClr val="000000"/>
                </a:solidFill>
                <a:highlight>
                  <a:srgbClr val="FFFFFF"/>
                </a:highlight>
                <a:latin typeface="Consolas"/>
              </a:rPr>
              <a:t> </a:t>
            </a:r>
            <a:r>
              <a:rPr lang="en-US" sz="1200" dirty="0" err="1" smtClean="0">
                <a:solidFill>
                  <a:srgbClr val="2B91AF"/>
                </a:solidFill>
                <a:highlight>
                  <a:srgbClr val="FFFFFF"/>
                </a:highlight>
                <a:latin typeface="Consolas"/>
              </a:rPr>
              <a:t>TargetVisibilities</a:t>
            </a:r>
            <a:r>
              <a:rPr lang="en-US" sz="1200" dirty="0" err="1" smtClean="0">
                <a:solidFill>
                  <a:srgbClr val="000000"/>
                </a:solidFill>
                <a:highlight>
                  <a:srgbClr val="FFFFFF"/>
                </a:highlight>
                <a:latin typeface="Consolas"/>
              </a:rPr>
              <a:t>.All</a:t>
            </a:r>
            <a:r>
              <a:rPr lang="en-US" sz="1200" dirty="0" smtClean="0">
                <a:solidFill>
                  <a:srgbClr val="000000"/>
                </a:solidFill>
                <a:highlight>
                  <a:srgbClr val="FFFFFF"/>
                </a:highlight>
                <a:latin typeface="Consolas"/>
              </a:rPr>
              <a:t>; } }</a:t>
            </a:r>
            <a:endParaRPr lang="en-US" sz="1200" dirty="0">
              <a:solidFill>
                <a:srgbClr val="000000"/>
              </a:solidFill>
              <a:highlight>
                <a:srgbClr val="FFFFFF"/>
              </a:highlight>
              <a:latin typeface="Consolas"/>
            </a:endParaRPr>
          </a:p>
          <a:p>
            <a:pPr marL="0" indent="0">
              <a:buNone/>
            </a:pPr>
            <a:endParaRPr lang="en-US" sz="1200" dirty="0">
              <a:solidFill>
                <a:srgbClr val="000000"/>
              </a:solidFill>
              <a:highlight>
                <a:srgbClr val="FFFFFF"/>
              </a:highlight>
              <a:latin typeface="Consolas"/>
            </a:endParaRPr>
          </a:p>
          <a:p>
            <a:pPr marL="0" indent="0">
              <a:buNone/>
            </a:pPr>
            <a:r>
              <a:rPr lang="en-US" sz="1200" dirty="0" smtClean="0">
                <a:solidFill>
                  <a:srgbClr val="000000"/>
                </a:solidFill>
                <a:highlight>
                  <a:srgbClr val="FFFFFF"/>
                </a:highlight>
                <a:latin typeface="Consolas"/>
              </a:rPr>
              <a:t>   </a:t>
            </a:r>
            <a:r>
              <a:rPr lang="en-US" sz="1200" dirty="0" smtClean="0">
                <a:solidFill>
                  <a:srgbClr val="0000FF"/>
                </a:solidFill>
                <a:highlight>
                  <a:srgbClr val="FFFFFF"/>
                </a:highlight>
                <a:latin typeface="Consolas"/>
              </a:rPr>
              <a:t>public</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override</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ProblemCollection</a:t>
            </a:r>
            <a:r>
              <a:rPr lang="en-US" sz="1200" dirty="0">
                <a:solidFill>
                  <a:srgbClr val="000000"/>
                </a:solidFill>
                <a:highlight>
                  <a:srgbClr val="FFFFFF"/>
                </a:highlight>
                <a:latin typeface="Consolas"/>
              </a:rPr>
              <a:t> Check(</a:t>
            </a:r>
            <a:r>
              <a:rPr lang="en-US" sz="1200" dirty="0">
                <a:solidFill>
                  <a:srgbClr val="2B91AF"/>
                </a:solidFill>
                <a:highlight>
                  <a:srgbClr val="FFFFFF"/>
                </a:highlight>
                <a:latin typeface="Consolas"/>
              </a:rPr>
              <a:t>Member</a:t>
            </a:r>
            <a:r>
              <a:rPr lang="en-US" sz="1200" dirty="0">
                <a:solidFill>
                  <a:srgbClr val="000000"/>
                </a:solidFill>
                <a:highlight>
                  <a:srgbClr val="FFFFFF"/>
                </a:highlight>
                <a:latin typeface="Consolas"/>
              </a:rPr>
              <a:t> member)</a:t>
            </a:r>
          </a:p>
          <a:p>
            <a:pPr marL="0" indent="0">
              <a:buNone/>
            </a:pPr>
            <a:r>
              <a:rPr lang="en-US" sz="1200" dirty="0">
                <a:solidFill>
                  <a:srgbClr val="000000"/>
                </a:solidFill>
                <a:highlight>
                  <a:srgbClr val="FFFFFF"/>
                </a:highlight>
                <a:latin typeface="Consolas"/>
              </a:rPr>
              <a:t> </a:t>
            </a:r>
            <a:r>
              <a:rPr lang="en-US" sz="1200" dirty="0" smtClean="0">
                <a:solidFill>
                  <a:srgbClr val="000000"/>
                </a:solidFill>
                <a:highlight>
                  <a:srgbClr val="FFFFFF"/>
                </a:highlight>
                <a:latin typeface="Consolas"/>
              </a:rPr>
              <a:t>  {</a:t>
            </a:r>
            <a:endParaRPr lang="en-US" sz="1200" dirty="0">
              <a:solidFill>
                <a:srgbClr val="000000"/>
              </a:solidFill>
              <a:highlight>
                <a:srgbClr val="FFFFFF"/>
              </a:highlight>
              <a:latin typeface="Consolas"/>
            </a:endParaRPr>
          </a:p>
          <a:p>
            <a:pPr marL="0" indent="0">
              <a:buNone/>
            </a:pPr>
            <a:r>
              <a:rPr lang="en-US" sz="1200" dirty="0" smtClean="0">
                <a:solidFill>
                  <a:srgbClr val="000000"/>
                </a:solidFill>
                <a:highlight>
                  <a:srgbClr val="FFFFFF"/>
                </a:highlight>
                <a:latin typeface="Consolas"/>
              </a:rPr>
              <a:t>      </a:t>
            </a:r>
            <a:r>
              <a:rPr lang="en-US" sz="1200" dirty="0" err="1" smtClean="0">
                <a:solidFill>
                  <a:srgbClr val="0000FF"/>
                </a:solidFill>
                <a:highlight>
                  <a:srgbClr val="FFFFFF"/>
                </a:highlight>
                <a:latin typeface="Consolas"/>
              </a:rPr>
              <a:t>var</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m = member </a:t>
            </a:r>
            <a:r>
              <a:rPr lang="en-US" sz="1200" dirty="0">
                <a:solidFill>
                  <a:srgbClr val="0000FF"/>
                </a:solidFill>
                <a:highlight>
                  <a:srgbClr val="FFFFFF"/>
                </a:highlight>
                <a:latin typeface="Consolas"/>
              </a:rPr>
              <a:t>as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Method</a:t>
            </a:r>
            <a:r>
              <a:rPr lang="en-US" sz="1200" dirty="0">
                <a:solidFill>
                  <a:srgbClr val="000000"/>
                </a:solidFill>
                <a:highlight>
                  <a:srgbClr val="FFFFFF"/>
                </a:highlight>
                <a:latin typeface="Consolas"/>
              </a:rPr>
              <a:t>;</a:t>
            </a:r>
          </a:p>
          <a:p>
            <a:pPr marL="0" indent="0">
              <a:buNone/>
            </a:pPr>
            <a:r>
              <a:rPr lang="en-US" sz="1200" dirty="0" smtClean="0">
                <a:solidFill>
                  <a:srgbClr val="000000"/>
                </a:solidFill>
                <a:highlight>
                  <a:srgbClr val="FFFFFF"/>
                </a:highlight>
                <a:latin typeface="Consolas"/>
              </a:rPr>
              <a:t>      </a:t>
            </a:r>
            <a:r>
              <a:rPr lang="en-US" sz="1200" dirty="0" smtClean="0">
                <a:solidFill>
                  <a:srgbClr val="0000FF"/>
                </a:solidFill>
                <a:highlight>
                  <a:srgbClr val="FFFFFF"/>
                </a:highlight>
                <a:latin typeface="Consolas"/>
              </a:rPr>
              <a:t>if</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(m != </a:t>
            </a:r>
            <a:r>
              <a:rPr lang="en-US" sz="1200" dirty="0">
                <a:solidFill>
                  <a:srgbClr val="0000FF"/>
                </a:solidFill>
                <a:highlight>
                  <a:srgbClr val="FFFFFF"/>
                </a:highlight>
                <a:latin typeface="Consolas"/>
              </a:rPr>
              <a:t>null</a:t>
            </a:r>
            <a:r>
              <a:rPr lang="en-US" sz="1200" dirty="0">
                <a:solidFill>
                  <a:srgbClr val="000000"/>
                </a:solidFill>
                <a:highlight>
                  <a:srgbClr val="FFFFFF"/>
                </a:highlight>
                <a:latin typeface="Consolas"/>
              </a:rPr>
              <a:t>)</a:t>
            </a:r>
          </a:p>
          <a:p>
            <a:pPr marL="0" indent="0">
              <a:buNone/>
            </a:pPr>
            <a:r>
              <a:rPr lang="en-US" sz="1200" dirty="0">
                <a:solidFill>
                  <a:srgbClr val="000000"/>
                </a:solidFill>
                <a:highlight>
                  <a:srgbClr val="FFFFFF"/>
                </a:highlight>
                <a:latin typeface="Consolas"/>
              </a:rPr>
              <a:t> </a:t>
            </a:r>
            <a:r>
              <a:rPr lang="en-US" sz="1200" dirty="0" smtClean="0">
                <a:solidFill>
                  <a:srgbClr val="000000"/>
                </a:solidFill>
                <a:highlight>
                  <a:srgbClr val="FFFFFF"/>
                </a:highlight>
                <a:latin typeface="Consolas"/>
              </a:rPr>
              <a:t>     {</a:t>
            </a:r>
            <a:endParaRPr lang="en-US" sz="1200" dirty="0">
              <a:solidFill>
                <a:srgbClr val="000000"/>
              </a:solidFill>
              <a:highlight>
                <a:srgbClr val="FFFFFF"/>
              </a:highlight>
              <a:latin typeface="Consolas"/>
            </a:endParaRPr>
          </a:p>
          <a:p>
            <a:pPr marL="0" indent="0">
              <a:buNone/>
            </a:pPr>
            <a:r>
              <a:rPr lang="en-US" sz="1200" dirty="0">
                <a:solidFill>
                  <a:srgbClr val="000000"/>
                </a:solidFill>
                <a:highlight>
                  <a:srgbClr val="FFFFFF"/>
                </a:highlight>
                <a:latin typeface="Consolas"/>
              </a:rPr>
              <a:t>      </a:t>
            </a:r>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VisitStatements</a:t>
            </a:r>
            <a:r>
              <a:rPr lang="en-US" sz="1200" dirty="0" smtClean="0">
                <a:solidFill>
                  <a:srgbClr val="000000"/>
                </a:solidFill>
                <a:highlight>
                  <a:srgbClr val="FFFFFF"/>
                </a:highlight>
                <a:latin typeface="Consolas"/>
              </a:rPr>
              <a:t>(</a:t>
            </a:r>
            <a:r>
              <a:rPr lang="en-US" sz="1200" dirty="0" err="1" smtClean="0">
                <a:solidFill>
                  <a:srgbClr val="000000"/>
                </a:solidFill>
                <a:highlight>
                  <a:srgbClr val="FFFFFF"/>
                </a:highlight>
                <a:latin typeface="Consolas"/>
              </a:rPr>
              <a:t>m.Body.Statements</a:t>
            </a:r>
            <a:r>
              <a:rPr lang="en-US" sz="1200" dirty="0">
                <a:solidFill>
                  <a:srgbClr val="000000"/>
                </a:solidFill>
                <a:highlight>
                  <a:srgbClr val="FFFFFF"/>
                </a:highlight>
                <a:latin typeface="Consolas"/>
              </a:rPr>
              <a:t>);</a:t>
            </a:r>
          </a:p>
          <a:p>
            <a:pPr marL="0" indent="0">
              <a:buNone/>
            </a:pPr>
            <a:r>
              <a:rPr lang="en-US" sz="1200" dirty="0" smtClean="0">
                <a:solidFill>
                  <a:srgbClr val="000000"/>
                </a:solidFill>
                <a:highlight>
                  <a:srgbClr val="FFFFFF"/>
                </a:highlight>
                <a:latin typeface="Consolas"/>
              </a:rPr>
              <a:t>      }</a:t>
            </a:r>
            <a:endParaRPr lang="en-US" sz="1200" dirty="0">
              <a:solidFill>
                <a:srgbClr val="000000"/>
              </a:solidFill>
              <a:highlight>
                <a:srgbClr val="FFFFFF"/>
              </a:highlight>
              <a:latin typeface="Consolas"/>
            </a:endParaRPr>
          </a:p>
          <a:p>
            <a:pPr marL="0" indent="0">
              <a:buNone/>
            </a:pPr>
            <a:r>
              <a:rPr lang="en-US" sz="1200" dirty="0" smtClean="0">
                <a:solidFill>
                  <a:srgbClr val="000000"/>
                </a:solidFill>
                <a:highlight>
                  <a:srgbClr val="FFFFFF"/>
                </a:highlight>
                <a:latin typeface="Consolas"/>
              </a:rPr>
              <a:t>      </a:t>
            </a:r>
            <a:r>
              <a:rPr lang="en-US" sz="1200" dirty="0" smtClean="0">
                <a:solidFill>
                  <a:srgbClr val="0000FF"/>
                </a:solidFill>
                <a:highlight>
                  <a:srgbClr val="FFFFFF"/>
                </a:highlight>
                <a:latin typeface="Consolas"/>
              </a:rPr>
              <a:t>return</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Problems;</a:t>
            </a:r>
          </a:p>
          <a:p>
            <a:pPr marL="0" indent="0">
              <a:buNone/>
            </a:pPr>
            <a:r>
              <a:rPr lang="en-US" sz="1200" dirty="0">
                <a:solidFill>
                  <a:srgbClr val="000000"/>
                </a:solidFill>
                <a:highlight>
                  <a:srgbClr val="FFFFFF"/>
                </a:highlight>
                <a:latin typeface="Consolas"/>
              </a:rPr>
              <a:t> </a:t>
            </a:r>
            <a:r>
              <a:rPr lang="en-US" sz="1200" dirty="0" smtClean="0">
                <a:solidFill>
                  <a:srgbClr val="000000"/>
                </a:solidFill>
                <a:highlight>
                  <a:srgbClr val="FFFFFF"/>
                </a:highlight>
                <a:latin typeface="Consolas"/>
              </a:rPr>
              <a:t>  }</a:t>
            </a:r>
            <a:endParaRPr lang="en-US" sz="1200" dirty="0">
              <a:solidFill>
                <a:srgbClr val="000000"/>
              </a:solidFill>
              <a:highlight>
                <a:srgbClr val="FFFFFF"/>
              </a:highlight>
              <a:latin typeface="Consolas"/>
            </a:endParaRPr>
          </a:p>
          <a:p>
            <a:pPr marL="0" indent="0">
              <a:buNone/>
            </a:pPr>
            <a:endParaRPr lang="en-US" sz="1200" dirty="0">
              <a:solidFill>
                <a:srgbClr val="000000"/>
              </a:solidFill>
              <a:highlight>
                <a:srgbClr val="FFFFFF"/>
              </a:highlight>
              <a:latin typeface="Consolas"/>
            </a:endParaRPr>
          </a:p>
          <a:p>
            <a:pPr marL="0" indent="0">
              <a:buNone/>
            </a:pPr>
            <a:r>
              <a:rPr lang="en-US" sz="1200" dirty="0" smtClean="0">
                <a:solidFill>
                  <a:srgbClr val="000000"/>
                </a:solidFill>
                <a:highlight>
                  <a:srgbClr val="FFFFFF"/>
                </a:highlight>
                <a:latin typeface="Consolas"/>
              </a:rPr>
              <a:t>   </a:t>
            </a:r>
            <a:r>
              <a:rPr lang="en-US" sz="1200" dirty="0" smtClean="0">
                <a:solidFill>
                  <a:srgbClr val="0000FF"/>
                </a:solidFill>
                <a:highlight>
                  <a:srgbClr val="FFFFFF"/>
                </a:highlight>
                <a:latin typeface="Consolas"/>
              </a:rPr>
              <a:t>public</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override</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VisitMethodCall</a:t>
            </a:r>
            <a:r>
              <a:rPr lang="en-US" sz="1200" dirty="0">
                <a:solidFill>
                  <a:srgbClr val="000000"/>
                </a:solidFill>
                <a:highlight>
                  <a:srgbClr val="FFFFFF"/>
                </a:highlight>
                <a:latin typeface="Consolas"/>
              </a:rPr>
              <a:t>(</a:t>
            </a:r>
            <a:r>
              <a:rPr lang="en-US" sz="1200" dirty="0" err="1">
                <a:solidFill>
                  <a:srgbClr val="2B91AF"/>
                </a:solidFill>
                <a:highlight>
                  <a:srgbClr val="FFFFFF"/>
                </a:highlight>
                <a:latin typeface="Consolas"/>
              </a:rPr>
              <a:t>MethodCall</a:t>
            </a:r>
            <a:r>
              <a:rPr lang="en-US" sz="1200" dirty="0">
                <a:solidFill>
                  <a:srgbClr val="000000"/>
                </a:solidFill>
                <a:highlight>
                  <a:srgbClr val="FFFFFF"/>
                </a:highlight>
                <a:latin typeface="Consolas"/>
              </a:rPr>
              <a:t> call)</a:t>
            </a:r>
          </a:p>
          <a:p>
            <a:pPr marL="0" indent="0">
              <a:buNone/>
            </a:pPr>
            <a:r>
              <a:rPr lang="en-US" sz="1200" dirty="0" smtClean="0">
                <a:solidFill>
                  <a:srgbClr val="000000"/>
                </a:solidFill>
                <a:highlight>
                  <a:srgbClr val="FFFFFF"/>
                </a:highlight>
                <a:latin typeface="Consolas"/>
              </a:rPr>
              <a:t>   {</a:t>
            </a:r>
            <a:endParaRPr lang="en-US" sz="1200" dirty="0">
              <a:solidFill>
                <a:srgbClr val="000000"/>
              </a:solidFill>
              <a:highlight>
                <a:srgbClr val="FFFFFF"/>
              </a:highlight>
              <a:latin typeface="Consolas"/>
            </a:endParaRPr>
          </a:p>
          <a:p>
            <a:pPr marL="0" indent="0">
              <a:buNone/>
            </a:pPr>
            <a:r>
              <a:rPr lang="en-US" sz="1200" dirty="0" smtClean="0">
                <a:solidFill>
                  <a:srgbClr val="000000"/>
                </a:solidFill>
                <a:highlight>
                  <a:srgbClr val="FFFFFF"/>
                </a:highlight>
                <a:latin typeface="Consolas"/>
              </a:rPr>
              <a:t>      </a:t>
            </a:r>
            <a:r>
              <a:rPr lang="en-US" sz="1200" dirty="0" smtClean="0">
                <a:solidFill>
                  <a:srgbClr val="0000FF"/>
                </a:solidFill>
                <a:highlight>
                  <a:srgbClr val="FFFFFF"/>
                </a:highlight>
                <a:latin typeface="Consolas"/>
              </a:rPr>
              <a:t>if</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a:t>
            </a:r>
            <a:r>
              <a:rPr lang="en-US" sz="1200" dirty="0" err="1">
                <a:solidFill>
                  <a:srgbClr val="000000"/>
                </a:solidFill>
                <a:highlight>
                  <a:srgbClr val="FFFFFF"/>
                </a:highlight>
                <a:latin typeface="Consolas"/>
              </a:rPr>
              <a:t>call.Method</a:t>
            </a:r>
            <a:r>
              <a:rPr lang="en-US" sz="1200" dirty="0">
                <a:solidFill>
                  <a:srgbClr val="000000"/>
                </a:solidFill>
                <a:highlight>
                  <a:srgbClr val="FFFFFF"/>
                </a:highlight>
                <a:latin typeface="Consolas"/>
              </a:rPr>
              <a:t>() != </a:t>
            </a:r>
            <a:r>
              <a:rPr lang="en-US" sz="1200" dirty="0">
                <a:solidFill>
                  <a:srgbClr val="0000FF"/>
                </a:solidFill>
                <a:highlight>
                  <a:srgbClr val="FFFFFF"/>
                </a:highlight>
                <a:latin typeface="Consolas"/>
              </a:rPr>
              <a:t>null</a:t>
            </a:r>
            <a:r>
              <a:rPr lang="en-US" sz="1200" dirty="0">
                <a:solidFill>
                  <a:srgbClr val="000000"/>
                </a:solidFill>
                <a:highlight>
                  <a:srgbClr val="FFFFFF"/>
                </a:highlight>
                <a:latin typeface="Consolas"/>
              </a:rPr>
              <a:t>)</a:t>
            </a:r>
          </a:p>
          <a:p>
            <a:pPr marL="0" indent="0">
              <a:buNone/>
            </a:pPr>
            <a:r>
              <a:rPr lang="en-US" sz="1200" dirty="0" smtClean="0">
                <a:solidFill>
                  <a:srgbClr val="000000"/>
                </a:solidFill>
                <a:highlight>
                  <a:srgbClr val="FFFFFF"/>
                </a:highlight>
                <a:latin typeface="Consolas"/>
              </a:rPr>
              <a:t>      {</a:t>
            </a:r>
            <a:endParaRPr lang="en-US" sz="1200" dirty="0">
              <a:solidFill>
                <a:srgbClr val="000000"/>
              </a:solidFill>
              <a:highlight>
                <a:srgbClr val="FFFFFF"/>
              </a:highlight>
              <a:latin typeface="Consolas"/>
            </a:endParaRPr>
          </a:p>
          <a:p>
            <a:pPr marL="0" indent="0">
              <a:buNone/>
            </a:pPr>
            <a:r>
              <a:rPr lang="en-US" sz="1200" dirty="0" smtClean="0">
                <a:solidFill>
                  <a:srgbClr val="000000"/>
                </a:solidFill>
                <a:highlight>
                  <a:srgbClr val="FFFFFF"/>
                </a:highlight>
                <a:latin typeface="Consolas"/>
              </a:rPr>
              <a:t>         </a:t>
            </a:r>
            <a:r>
              <a:rPr lang="en-US" sz="1200" dirty="0" smtClean="0">
                <a:solidFill>
                  <a:srgbClr val="0000FF"/>
                </a:solidFill>
                <a:highlight>
                  <a:srgbClr val="FFFFFF"/>
                </a:highlight>
                <a:latin typeface="Consolas"/>
              </a:rPr>
              <a:t>if</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a:t>
            </a:r>
            <a:r>
              <a:rPr lang="en-US" sz="1200" dirty="0" err="1">
                <a:solidFill>
                  <a:srgbClr val="000000"/>
                </a:solidFill>
                <a:highlight>
                  <a:srgbClr val="FFFFFF"/>
                </a:highlight>
                <a:latin typeface="Consolas"/>
              </a:rPr>
              <a:t>call.Method</a:t>
            </a:r>
            <a:r>
              <a:rPr lang="en-US" sz="1200" dirty="0">
                <a:solidFill>
                  <a:srgbClr val="000000"/>
                </a:solidFill>
                <a:highlight>
                  <a:srgbClr val="FFFFFF"/>
                </a:highlight>
                <a:latin typeface="Consolas"/>
              </a:rPr>
              <a:t>().</a:t>
            </a:r>
            <a:r>
              <a:rPr lang="en-US" sz="1200" dirty="0" err="1">
                <a:solidFill>
                  <a:srgbClr val="000000"/>
                </a:solidFill>
                <a:highlight>
                  <a:srgbClr val="FFFFFF"/>
                </a:highlight>
                <a:latin typeface="Consolas"/>
              </a:rPr>
              <a:t>Parameters.Any</a:t>
            </a:r>
            <a:r>
              <a:rPr lang="en-US" sz="1200" dirty="0">
                <a:solidFill>
                  <a:srgbClr val="000000"/>
                </a:solidFill>
                <a:highlight>
                  <a:srgbClr val="FFFFFF"/>
                </a:highlight>
                <a:latin typeface="Consolas"/>
              </a:rPr>
              <a:t>(a =&gt; </a:t>
            </a:r>
            <a:r>
              <a:rPr lang="en-US" sz="1200" dirty="0" err="1">
                <a:solidFill>
                  <a:srgbClr val="000000"/>
                </a:solidFill>
                <a:highlight>
                  <a:srgbClr val="FFFFFF"/>
                </a:highlight>
                <a:latin typeface="Consolas"/>
              </a:rPr>
              <a:t>a.Type.FullName</a:t>
            </a:r>
            <a:r>
              <a:rPr lang="en-US" sz="1200" dirty="0">
                <a:solidFill>
                  <a:srgbClr val="000000"/>
                </a:solidFill>
                <a:highlight>
                  <a:srgbClr val="FFFFFF"/>
                </a:highlight>
                <a:latin typeface="Consolas"/>
              </a:rPr>
              <a:t> == </a:t>
            </a:r>
            <a:r>
              <a:rPr lang="en-US" sz="1200" dirty="0">
                <a:solidFill>
                  <a:srgbClr val="A31515"/>
                </a:solidFill>
                <a:highlight>
                  <a:srgbClr val="FFFFFF"/>
                </a:highlight>
                <a:latin typeface="Consolas"/>
              </a:rPr>
              <a:t>"</a:t>
            </a:r>
            <a:r>
              <a:rPr lang="en-US" sz="1200" dirty="0" err="1">
                <a:solidFill>
                  <a:srgbClr val="A31515"/>
                </a:solidFill>
                <a:highlight>
                  <a:srgbClr val="FFFFFF"/>
                </a:highlight>
                <a:latin typeface="Consolas"/>
              </a:rPr>
              <a:t>System.Web.Mvc.JsonRequestBehavior</a:t>
            </a:r>
            <a:r>
              <a:rPr lang="en-US" sz="1200" dirty="0">
                <a:solidFill>
                  <a:srgbClr val="A31515"/>
                </a:solidFill>
                <a:highlight>
                  <a:srgbClr val="FFFFFF"/>
                </a:highlight>
                <a:latin typeface="Consolas"/>
              </a:rPr>
              <a:t>"</a:t>
            </a:r>
            <a:r>
              <a:rPr lang="en-US" sz="1200" dirty="0">
                <a:solidFill>
                  <a:srgbClr val="000000"/>
                </a:solidFill>
                <a:highlight>
                  <a:srgbClr val="FFFFFF"/>
                </a:highlight>
                <a:latin typeface="Consolas"/>
              </a:rPr>
              <a:t>))</a:t>
            </a:r>
          </a:p>
          <a:p>
            <a:pPr marL="0" indent="0">
              <a:buNone/>
            </a:pPr>
            <a:r>
              <a:rPr lang="en-US" sz="1200" dirty="0">
                <a:solidFill>
                  <a:srgbClr val="000000"/>
                </a:solidFill>
                <a:highlight>
                  <a:srgbClr val="FFFFFF"/>
                </a:highlight>
                <a:latin typeface="Consolas"/>
              </a:rPr>
              <a:t>         </a:t>
            </a:r>
            <a:r>
              <a:rPr lang="en-US" sz="1200" dirty="0" smtClean="0">
                <a:solidFill>
                  <a:srgbClr val="000000"/>
                </a:solidFill>
                <a:highlight>
                  <a:srgbClr val="FFFFFF"/>
                </a:highlight>
                <a:latin typeface="Consolas"/>
              </a:rPr>
              <a:t>{</a:t>
            </a:r>
            <a:endParaRPr lang="en-US" sz="1200" dirty="0">
              <a:solidFill>
                <a:srgbClr val="000000"/>
              </a:solidFill>
              <a:highlight>
                <a:srgbClr val="FFFFFF"/>
              </a:highlight>
              <a:latin typeface="Consolas"/>
            </a:endParaRPr>
          </a:p>
          <a:p>
            <a:pPr marL="0" indent="0">
              <a:buNone/>
            </a:pPr>
            <a:r>
              <a:rPr lang="en-US" sz="1200" dirty="0">
                <a:solidFill>
                  <a:srgbClr val="000000"/>
                </a:solidFill>
                <a:highlight>
                  <a:srgbClr val="FFFFFF"/>
                </a:highlight>
                <a:latin typeface="Consolas"/>
              </a:rPr>
              <a:t>         </a:t>
            </a:r>
            <a:r>
              <a:rPr lang="en-US" sz="1200" dirty="0" smtClean="0">
                <a:solidFill>
                  <a:srgbClr val="000000"/>
                </a:solidFill>
                <a:highlight>
                  <a:srgbClr val="FFFFFF"/>
                </a:highlight>
                <a:latin typeface="Consolas"/>
              </a:rPr>
              <a:t>   </a:t>
            </a:r>
            <a:r>
              <a:rPr lang="en-US" sz="1200" dirty="0" err="1" smtClean="0">
                <a:solidFill>
                  <a:srgbClr val="0000FF"/>
                </a:solidFill>
                <a:highlight>
                  <a:srgbClr val="FFFFFF"/>
                </a:highlight>
                <a:latin typeface="Consolas"/>
              </a:rPr>
              <a:t>this</a:t>
            </a:r>
            <a:r>
              <a:rPr lang="en-US" sz="1200" dirty="0" err="1" smtClean="0">
                <a:solidFill>
                  <a:srgbClr val="000000"/>
                </a:solidFill>
                <a:highlight>
                  <a:srgbClr val="FFFFFF"/>
                </a:highlight>
                <a:latin typeface="Consolas"/>
              </a:rPr>
              <a:t>.Problems.Add</a:t>
            </a:r>
            <a:r>
              <a:rPr lang="en-US" sz="1200" dirty="0" smtClean="0">
                <a:solidFill>
                  <a:srgbClr val="000000"/>
                </a:solidFill>
                <a:highlight>
                  <a:srgbClr val="FFFFFF"/>
                </a:highlight>
                <a:latin typeface="Consolas"/>
              </a:rPr>
              <a:t>(</a:t>
            </a:r>
            <a:r>
              <a:rPr lang="en-US" sz="1200" dirty="0" smtClean="0">
                <a:solidFill>
                  <a:srgbClr val="0000FF"/>
                </a:solidFill>
                <a:highlight>
                  <a:srgbClr val="FFFFFF"/>
                </a:highlight>
                <a:latin typeface="Consolas"/>
              </a:rPr>
              <a:t>new</a:t>
            </a:r>
            <a:r>
              <a:rPr lang="en-US" sz="1200" dirty="0" smtClean="0">
                <a:solidFill>
                  <a:srgbClr val="000000"/>
                </a:solidFill>
                <a:highlight>
                  <a:srgbClr val="FFFFFF"/>
                </a:highlight>
                <a:latin typeface="Consolas"/>
              </a:rPr>
              <a:t> </a:t>
            </a:r>
            <a:r>
              <a:rPr lang="en-US" sz="1200" dirty="0">
                <a:solidFill>
                  <a:srgbClr val="2B91AF"/>
                </a:solidFill>
                <a:highlight>
                  <a:srgbClr val="FFFFFF"/>
                </a:highlight>
                <a:latin typeface="Consolas"/>
              </a:rPr>
              <a:t>Problem</a:t>
            </a:r>
            <a:r>
              <a:rPr lang="en-US" sz="1200" dirty="0">
                <a:solidFill>
                  <a:srgbClr val="000000"/>
                </a:solidFill>
                <a:highlight>
                  <a:srgbClr val="FFFFFF"/>
                </a:highlight>
                <a:latin typeface="Consolas"/>
              </a:rPr>
              <a:t>(</a:t>
            </a:r>
            <a:r>
              <a:rPr lang="en-US" sz="1200" dirty="0" err="1">
                <a:solidFill>
                  <a:srgbClr val="0000FF"/>
                </a:solidFill>
                <a:highlight>
                  <a:srgbClr val="FFFFFF"/>
                </a:highlight>
                <a:latin typeface="Consolas"/>
              </a:rPr>
              <a:t>this</a:t>
            </a:r>
            <a:r>
              <a:rPr lang="en-US" sz="1200" dirty="0" err="1">
                <a:solidFill>
                  <a:srgbClr val="000000"/>
                </a:solidFill>
                <a:highlight>
                  <a:srgbClr val="FFFFFF"/>
                </a:highlight>
                <a:latin typeface="Consolas"/>
              </a:rPr>
              <a:t>.GetResolution</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Node</a:t>
            </a:r>
            <a:r>
              <a:rPr lang="en-US" sz="1200" dirty="0">
                <a:solidFill>
                  <a:srgbClr val="000000"/>
                </a:solidFill>
                <a:highlight>
                  <a:srgbClr val="FFFFFF"/>
                </a:highlight>
                <a:latin typeface="Consolas"/>
              </a:rPr>
              <a:t>)call));</a:t>
            </a:r>
          </a:p>
          <a:p>
            <a:pPr marL="0" indent="0">
              <a:buNone/>
            </a:pPr>
            <a:r>
              <a:rPr lang="en-US" sz="1200" dirty="0">
                <a:solidFill>
                  <a:srgbClr val="000000"/>
                </a:solidFill>
                <a:highlight>
                  <a:srgbClr val="FFFFFF"/>
                </a:highlight>
                <a:latin typeface="Consolas"/>
              </a:rPr>
              <a:t>         </a:t>
            </a:r>
            <a:r>
              <a:rPr lang="en-US" sz="1200" dirty="0" smtClean="0">
                <a:solidFill>
                  <a:srgbClr val="000000"/>
                </a:solidFill>
                <a:highlight>
                  <a:srgbClr val="FFFFFF"/>
                </a:highlight>
                <a:latin typeface="Consolas"/>
              </a:rPr>
              <a:t>}</a:t>
            </a:r>
            <a:endParaRPr lang="en-US" sz="1200" dirty="0">
              <a:solidFill>
                <a:srgbClr val="000000"/>
              </a:solidFill>
              <a:highlight>
                <a:srgbClr val="FFFFFF"/>
              </a:highlight>
              <a:latin typeface="Consolas"/>
            </a:endParaRPr>
          </a:p>
          <a:p>
            <a:pPr marL="0" indent="0">
              <a:buNone/>
            </a:pPr>
            <a:r>
              <a:rPr lang="en-US" sz="1200" dirty="0" smtClean="0">
                <a:solidFill>
                  <a:srgbClr val="000000"/>
                </a:solidFill>
                <a:highlight>
                  <a:srgbClr val="FFFFFF"/>
                </a:highlight>
                <a:latin typeface="Consolas"/>
              </a:rPr>
              <a:t>      }</a:t>
            </a:r>
            <a:endParaRPr lang="en-US" sz="1200" dirty="0">
              <a:solidFill>
                <a:srgbClr val="000000"/>
              </a:solidFill>
              <a:highlight>
                <a:srgbClr val="FFFFFF"/>
              </a:highlight>
              <a:latin typeface="Consolas"/>
            </a:endParaRPr>
          </a:p>
          <a:p>
            <a:pPr marL="0" indent="0">
              <a:buNone/>
            </a:pPr>
            <a:endParaRPr lang="en-US" sz="1200" dirty="0">
              <a:solidFill>
                <a:srgbClr val="000000"/>
              </a:solidFill>
              <a:highlight>
                <a:srgbClr val="FFFFFF"/>
              </a:highlight>
              <a:latin typeface="Consolas"/>
            </a:endParaRPr>
          </a:p>
          <a:p>
            <a:pPr marL="0" indent="0">
              <a:buNone/>
            </a:pPr>
            <a:r>
              <a:rPr lang="en-US" sz="1200" dirty="0" smtClean="0">
                <a:solidFill>
                  <a:srgbClr val="000000"/>
                </a:solidFill>
                <a:highlight>
                  <a:srgbClr val="FFFFFF"/>
                </a:highlight>
                <a:latin typeface="Consolas"/>
              </a:rPr>
              <a:t>      </a:t>
            </a:r>
            <a:r>
              <a:rPr lang="en-US" sz="1200" dirty="0" err="1" smtClean="0">
                <a:solidFill>
                  <a:srgbClr val="0000FF"/>
                </a:solidFill>
                <a:highlight>
                  <a:srgbClr val="FFFFFF"/>
                </a:highlight>
                <a:latin typeface="Consolas"/>
              </a:rPr>
              <a:t>base</a:t>
            </a:r>
            <a:r>
              <a:rPr lang="en-US" sz="1200" dirty="0" err="1" smtClean="0">
                <a:solidFill>
                  <a:srgbClr val="000000"/>
                </a:solidFill>
                <a:highlight>
                  <a:srgbClr val="FFFFFF"/>
                </a:highlight>
                <a:latin typeface="Consolas"/>
              </a:rPr>
              <a:t>.VisitMethodCall</a:t>
            </a:r>
            <a:r>
              <a:rPr lang="en-US" sz="1200" dirty="0" smtClean="0">
                <a:solidFill>
                  <a:srgbClr val="000000"/>
                </a:solidFill>
                <a:highlight>
                  <a:srgbClr val="FFFFFF"/>
                </a:highlight>
                <a:latin typeface="Consolas"/>
              </a:rPr>
              <a:t>(call</a:t>
            </a:r>
            <a:r>
              <a:rPr lang="en-US" sz="1200" dirty="0">
                <a:solidFill>
                  <a:srgbClr val="000000"/>
                </a:solidFill>
                <a:highlight>
                  <a:srgbClr val="FFFFFF"/>
                </a:highlight>
                <a:latin typeface="Consolas"/>
              </a:rPr>
              <a:t>);</a:t>
            </a:r>
          </a:p>
          <a:p>
            <a:pPr marL="0" indent="0">
              <a:buNone/>
            </a:pPr>
            <a:r>
              <a:rPr lang="en-US" sz="1200" dirty="0" smtClean="0">
                <a:solidFill>
                  <a:srgbClr val="000000"/>
                </a:solidFill>
                <a:highlight>
                  <a:srgbClr val="FFFFFF"/>
                </a:highlight>
                <a:latin typeface="Consolas"/>
              </a:rPr>
              <a:t>   }</a:t>
            </a:r>
            <a:endParaRPr lang="en-US" sz="1200" dirty="0">
              <a:solidFill>
                <a:srgbClr val="000000"/>
              </a:solidFill>
              <a:highlight>
                <a:srgbClr val="FFFFFF"/>
              </a:highlight>
              <a:latin typeface="Consolas"/>
            </a:endParaRPr>
          </a:p>
          <a:p>
            <a:pPr marL="0" indent="0">
              <a:buNone/>
            </a:pPr>
            <a:r>
              <a:rPr lang="en-US" sz="1200" dirty="0" smtClean="0">
                <a:solidFill>
                  <a:srgbClr val="000000"/>
                </a:solidFill>
                <a:highlight>
                  <a:srgbClr val="FFFFFF"/>
                </a:highlight>
                <a:latin typeface="Consolas"/>
              </a:rPr>
              <a:t>}</a:t>
            </a:r>
            <a:endParaRPr lang="en-US" sz="1200" dirty="0"/>
          </a:p>
        </p:txBody>
      </p:sp>
    </p:spTree>
    <p:extLst>
      <p:ext uri="{BB962C8B-B14F-4D97-AF65-F5344CB8AC3E}">
        <p14:creationId xmlns:p14="http://schemas.microsoft.com/office/powerpoint/2010/main" val="2502697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1676400"/>
          </a:xfrm>
        </p:spPr>
        <p:txBody>
          <a:bodyPr/>
          <a:lstStyle/>
          <a:p>
            <a:pPr marL="0" indent="0">
              <a:buNone/>
            </a:pPr>
            <a:r>
              <a:rPr lang="en-US" dirty="0" smtClean="0"/>
              <a:t>The point of the next few rules is to identify high-risk code to make sure it’s first in line to be code reviewed.</a:t>
            </a:r>
            <a:endParaRPr lang="en-US" dirty="0"/>
          </a:p>
        </p:txBody>
      </p:sp>
      <p:pic>
        <p:nvPicPr>
          <p:cNvPr id="7170" name="Picture 2" descr="http://www.guinnessworldrecords.com/media/853940/11147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62200"/>
            <a:ext cx="5972175" cy="382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6283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and Authorization</a:t>
            </a:r>
            <a:endParaRPr lang="en-US" dirty="0"/>
          </a:p>
        </p:txBody>
      </p:sp>
      <p:sp>
        <p:nvSpPr>
          <p:cNvPr id="3" name="Text Placeholder 2"/>
          <p:cNvSpPr>
            <a:spLocks noGrp="1"/>
          </p:cNvSpPr>
          <p:nvPr>
            <p:ph type="body" idx="1"/>
          </p:nvPr>
        </p:nvSpPr>
        <p:spPr/>
        <p:txBody>
          <a:bodyPr/>
          <a:lstStyle/>
          <a:p>
            <a:r>
              <a:rPr lang="en-US" dirty="0" smtClean="0"/>
              <a:t>Policing to ensure the proper checks are in place.</a:t>
            </a:r>
            <a:endParaRPr lang="en-US" dirty="0"/>
          </a:p>
        </p:txBody>
      </p:sp>
      <p:pic>
        <p:nvPicPr>
          <p:cNvPr id="21506" name="Picture 2" descr="http://m4.sourcingmap.com/photo_new/20120922/g/ux_a12092200ux0135_ux_g0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276447"/>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8127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a:t>
            </a:r>
            <a:endParaRPr lang="en-US" dirty="0"/>
          </a:p>
        </p:txBody>
      </p:sp>
      <p:sp>
        <p:nvSpPr>
          <p:cNvPr id="3" name="Content Placeholder 2"/>
          <p:cNvSpPr>
            <a:spLocks noGrp="1"/>
          </p:cNvSpPr>
          <p:nvPr>
            <p:ph idx="1"/>
          </p:nvPr>
        </p:nvSpPr>
        <p:spPr/>
        <p:txBody>
          <a:bodyPr/>
          <a:lstStyle/>
          <a:p>
            <a:r>
              <a:rPr lang="en-US" dirty="0" smtClean="0"/>
              <a:t>Our setup: Any request is required to be authenticated by default; any action that a developer wants to be accessed by an un-authenticated user has to be marked with a </a:t>
            </a:r>
            <a:r>
              <a:rPr lang="en-US" dirty="0" smtClean="0">
                <a:solidFill>
                  <a:srgbClr val="000000"/>
                </a:solidFill>
                <a:highlight>
                  <a:srgbClr val="FFFFFF"/>
                </a:highlight>
                <a:latin typeface="Consolas"/>
              </a:rPr>
              <a:t>[</a:t>
            </a:r>
            <a:r>
              <a:rPr lang="en-US" dirty="0" err="1" smtClean="0">
                <a:solidFill>
                  <a:srgbClr val="2B91AF"/>
                </a:solidFill>
                <a:highlight>
                  <a:srgbClr val="FFFFFF"/>
                </a:highlight>
                <a:latin typeface="Consolas"/>
              </a:rPr>
              <a:t>SkipAuthorize</a:t>
            </a:r>
            <a:r>
              <a:rPr lang="en-US" dirty="0" smtClean="0">
                <a:solidFill>
                  <a:srgbClr val="000000"/>
                </a:solidFill>
                <a:highlight>
                  <a:srgbClr val="FFFFFF"/>
                </a:highlight>
                <a:latin typeface="Consolas"/>
              </a:rPr>
              <a:t>]</a:t>
            </a:r>
            <a:r>
              <a:rPr lang="en-US" dirty="0" smtClean="0"/>
              <a:t> attribute</a:t>
            </a:r>
          </a:p>
          <a:p>
            <a:r>
              <a:rPr lang="en-US" dirty="0" smtClean="0"/>
              <a:t>To ensure it’s being used correctly, we have </a:t>
            </a:r>
            <a:r>
              <a:rPr lang="en-US" dirty="0" err="1" smtClean="0"/>
              <a:t>FxCop</a:t>
            </a:r>
            <a:r>
              <a:rPr lang="en-US" dirty="0" smtClean="0"/>
              <a:t> generate a warning for any new </a:t>
            </a:r>
            <a:r>
              <a:rPr lang="en-US" dirty="0" smtClean="0">
                <a:solidFill>
                  <a:srgbClr val="000000"/>
                </a:solidFill>
                <a:highlight>
                  <a:srgbClr val="FFFFFF"/>
                </a:highlight>
                <a:latin typeface="Consolas"/>
              </a:rPr>
              <a:t>[</a:t>
            </a:r>
            <a:r>
              <a:rPr lang="en-US" dirty="0" err="1" smtClean="0">
                <a:solidFill>
                  <a:srgbClr val="2B91AF"/>
                </a:solidFill>
                <a:highlight>
                  <a:srgbClr val="FFFFFF"/>
                </a:highlight>
                <a:latin typeface="Consolas"/>
              </a:rPr>
              <a:t>SkipAuthorize</a:t>
            </a:r>
            <a:r>
              <a:rPr lang="en-US" dirty="0" smtClean="0">
                <a:solidFill>
                  <a:srgbClr val="000000"/>
                </a:solidFill>
                <a:highlight>
                  <a:srgbClr val="FFFFFF"/>
                </a:highlight>
                <a:latin typeface="Consolas"/>
              </a:rPr>
              <a:t>]</a:t>
            </a:r>
            <a:r>
              <a:rPr lang="en-US" dirty="0" smtClean="0"/>
              <a:t> to be code reviewed.</a:t>
            </a:r>
            <a:endParaRPr lang="en-US" dirty="0"/>
          </a:p>
        </p:txBody>
      </p:sp>
    </p:spTree>
    <p:extLst>
      <p:ext uri="{BB962C8B-B14F-4D97-AF65-F5344CB8AC3E}">
        <p14:creationId xmlns:p14="http://schemas.microsoft.com/office/powerpoint/2010/main" val="14065767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Authorization</a:t>
            </a:r>
            <a:endParaRPr lang="en-US" dirty="0"/>
          </a:p>
        </p:txBody>
      </p:sp>
      <p:sp>
        <p:nvSpPr>
          <p:cNvPr id="3" name="Content Placeholder 2"/>
          <p:cNvSpPr>
            <a:spLocks noGrp="1"/>
          </p:cNvSpPr>
          <p:nvPr>
            <p:ph idx="1"/>
          </p:nvPr>
        </p:nvSpPr>
        <p:spPr/>
        <p:txBody>
          <a:bodyPr/>
          <a:lstStyle/>
          <a:p>
            <a:r>
              <a:rPr lang="en-US" dirty="0" smtClean="0"/>
              <a:t>.NET provides attributes:</a:t>
            </a:r>
          </a:p>
          <a:p>
            <a:pPr marL="0" indent="0">
              <a:buNone/>
            </a:pPr>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a:t>
            </a:r>
            <a:r>
              <a:rPr lang="en-US" dirty="0" smtClean="0">
                <a:solidFill>
                  <a:srgbClr val="2B91AF"/>
                </a:solidFill>
                <a:highlight>
                  <a:srgbClr val="FFFFFF"/>
                </a:highlight>
                <a:latin typeface="Consolas"/>
              </a:rPr>
              <a:t>Authorize</a:t>
            </a:r>
            <a:r>
              <a:rPr lang="en-US" dirty="0" smtClean="0">
                <a:latin typeface="Consolas" panose="020B0609020204030204" pitchFamily="49" charset="0"/>
                <a:cs typeface="Consolas" panose="020B0609020204030204" pitchFamily="49" charset="0"/>
              </a:rPr>
              <a:t>(Roles, Users, etc.)]</a:t>
            </a:r>
            <a:r>
              <a:rPr lang="en-US" dirty="0" smtClean="0"/>
              <a:t> </a:t>
            </a:r>
          </a:p>
          <a:p>
            <a:r>
              <a:rPr lang="en-US" dirty="0" smtClean="0"/>
              <a:t>We use these to control access to premium features, and also administrative functions.</a:t>
            </a:r>
          </a:p>
          <a:p>
            <a:r>
              <a:rPr lang="en-US" dirty="0" smtClean="0"/>
              <a:t>If </a:t>
            </a:r>
            <a:r>
              <a:rPr lang="en-US" dirty="0" smtClean="0"/>
              <a:t>it’s missing, any authenticated user could hit this page.</a:t>
            </a:r>
          </a:p>
          <a:p>
            <a:r>
              <a:rPr lang="en-US" dirty="0" err="1" smtClean="0"/>
              <a:t>FxCop</a:t>
            </a:r>
            <a:r>
              <a:rPr lang="en-US" dirty="0" smtClean="0"/>
              <a:t> </a:t>
            </a:r>
            <a:r>
              <a:rPr lang="en-US" dirty="0" smtClean="0"/>
              <a:t>rule: Flag </a:t>
            </a:r>
            <a:r>
              <a:rPr lang="en-US" dirty="0" smtClean="0"/>
              <a:t>any Controller that doesn’t have this attribute specified.</a:t>
            </a:r>
            <a:endParaRPr lang="en-US" dirty="0"/>
          </a:p>
        </p:txBody>
      </p:sp>
    </p:spTree>
    <p:extLst>
      <p:ext uri="{BB962C8B-B14F-4D97-AF65-F5344CB8AC3E}">
        <p14:creationId xmlns:p14="http://schemas.microsoft.com/office/powerpoint/2010/main" val="4676921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467572"/>
            <a:ext cx="7772400" cy="1362075"/>
          </a:xfrm>
        </p:spPr>
        <p:txBody>
          <a:bodyPr/>
          <a:lstStyle/>
          <a:p>
            <a:r>
              <a:rPr lang="en-US" dirty="0" smtClean="0"/>
              <a:t>Cross-Site Scripting</a:t>
            </a:r>
            <a:endParaRPr lang="en-US" dirty="0"/>
          </a:p>
        </p:txBody>
      </p:sp>
      <p:sp>
        <p:nvSpPr>
          <p:cNvPr id="3" name="Text Placeholder 2"/>
          <p:cNvSpPr>
            <a:spLocks noGrp="1"/>
          </p:cNvSpPr>
          <p:nvPr>
            <p:ph type="body" idx="1"/>
          </p:nvPr>
        </p:nvSpPr>
        <p:spPr>
          <a:xfrm>
            <a:off x="685800" y="3967385"/>
            <a:ext cx="7772400" cy="1500187"/>
          </a:xfrm>
        </p:spPr>
        <p:txBody>
          <a:bodyPr/>
          <a:lstStyle/>
          <a:p>
            <a:r>
              <a:rPr lang="en-US" dirty="0" smtClean="0"/>
              <a:t>What happens when code bypasses the framework’s protections?</a:t>
            </a:r>
            <a:endParaRPr lang="en-US" dirty="0"/>
          </a:p>
        </p:txBody>
      </p:sp>
      <p:pic>
        <p:nvPicPr>
          <p:cNvPr id="18434" name="Picture 2" descr="http://farm6.staticflickr.com/5050/5234495432_f9fbf93559_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847" y="228599"/>
            <a:ext cx="4422219" cy="4542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172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XSS</a:t>
            </a:r>
            <a:endParaRPr lang="en-US" dirty="0"/>
          </a:p>
        </p:txBody>
      </p:sp>
      <p:sp>
        <p:nvSpPr>
          <p:cNvPr id="3" name="Content Placeholder 2"/>
          <p:cNvSpPr>
            <a:spLocks noGrp="1"/>
          </p:cNvSpPr>
          <p:nvPr>
            <p:ph idx="1"/>
          </p:nvPr>
        </p:nvSpPr>
        <p:spPr/>
        <p:txBody>
          <a:bodyPr/>
          <a:lstStyle/>
          <a:p>
            <a:r>
              <a:rPr lang="en-US" dirty="0"/>
              <a:t>Flags functions that return an </a:t>
            </a:r>
            <a:r>
              <a:rPr lang="en-US" dirty="0" err="1" smtClean="0">
                <a:solidFill>
                  <a:srgbClr val="2B91AF"/>
                </a:solidFill>
                <a:highlight>
                  <a:srgbClr val="FFFFFF"/>
                </a:highlight>
                <a:latin typeface="Consolas"/>
              </a:rPr>
              <a:t>IHtmlString</a:t>
            </a:r>
            <a:r>
              <a:rPr lang="en-US" dirty="0" smtClean="0"/>
              <a:t> for </a:t>
            </a:r>
            <a:r>
              <a:rPr lang="en-US" dirty="0"/>
              <a:t>code review</a:t>
            </a:r>
            <a:r>
              <a:rPr lang="en-US" dirty="0" smtClean="0"/>
              <a:t>.</a:t>
            </a:r>
            <a:endParaRPr lang="en-US" sz="1800" dirty="0" smtClean="0"/>
          </a:p>
          <a:p>
            <a:endParaRPr lang="en-US" dirty="0" smtClean="0"/>
          </a:p>
          <a:p>
            <a:r>
              <a:rPr lang="en-US" dirty="0" smtClean="0"/>
              <a:t>We haven’t tried it, yet, but an approach similar to the next one (SQL injection) might work, here.</a:t>
            </a:r>
            <a:endParaRPr lang="en-US" dirty="0"/>
          </a:p>
        </p:txBody>
      </p:sp>
    </p:spTree>
    <p:extLst>
      <p:ext uri="{BB962C8B-B14F-4D97-AF65-F5344CB8AC3E}">
        <p14:creationId xmlns:p14="http://schemas.microsoft.com/office/powerpoint/2010/main" val="12776655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XSS (side note)</a:t>
            </a:r>
            <a:endParaRPr lang="en-US" dirty="0"/>
          </a:p>
        </p:txBody>
      </p:sp>
      <p:sp>
        <p:nvSpPr>
          <p:cNvPr id="3" name="Content Placeholder 2"/>
          <p:cNvSpPr>
            <a:spLocks noGrp="1"/>
          </p:cNvSpPr>
          <p:nvPr>
            <p:ph idx="1"/>
          </p:nvPr>
        </p:nvSpPr>
        <p:spPr>
          <a:xfrm>
            <a:off x="457200" y="1600201"/>
            <a:ext cx="8229600" cy="380999"/>
          </a:xfrm>
        </p:spPr>
        <p:txBody>
          <a:bodyPr>
            <a:normAutofit/>
          </a:bodyPr>
          <a:lstStyle/>
          <a:p>
            <a:pPr marL="0" indent="0">
              <a:buNone/>
            </a:pPr>
            <a:r>
              <a:rPr lang="en-US" sz="1800" dirty="0" smtClean="0"/>
              <a:t>Replace this:</a:t>
            </a:r>
          </a:p>
        </p:txBody>
      </p:sp>
      <p:sp>
        <p:nvSpPr>
          <p:cNvPr id="4" name="TextBox 3"/>
          <p:cNvSpPr txBox="1"/>
          <p:nvPr/>
        </p:nvSpPr>
        <p:spPr>
          <a:xfrm>
            <a:off x="762000" y="2030819"/>
            <a:ext cx="7467600" cy="1200329"/>
          </a:xfrm>
          <a:prstGeom prst="rect">
            <a:avLst/>
          </a:prstGeom>
          <a:noFill/>
        </p:spPr>
        <p:txBody>
          <a:bodyPr wrap="square" rtlCol="0">
            <a:spAutoFit/>
          </a:bodyPr>
          <a:lstStyle/>
          <a:p>
            <a:r>
              <a:rPr lang="en-US" sz="1200" dirty="0" smtClean="0">
                <a:solidFill>
                  <a:srgbClr val="0000FF"/>
                </a:solidFill>
                <a:highlight>
                  <a:srgbClr val="FFFFFF"/>
                </a:highlight>
                <a:latin typeface="Consolas"/>
              </a:rPr>
              <a:t>public</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AViewModel</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en-US" sz="1200" dirty="0" smtClean="0">
                <a:solidFill>
                  <a:srgbClr val="0000FF"/>
                </a:solidFill>
                <a:highlight>
                  <a:srgbClr val="FFFFFF"/>
                </a:highlight>
                <a:latin typeface="Consolas"/>
              </a:rPr>
              <a:t>public</a:t>
            </a:r>
            <a:r>
              <a:rPr lang="en-US" sz="1200" dirty="0" smtClean="0">
                <a:solidFill>
                  <a:srgbClr val="000000"/>
                </a:solidFill>
                <a:highlight>
                  <a:srgbClr val="FFFFFF"/>
                </a:highlight>
                <a:latin typeface="Consolas"/>
              </a:rPr>
              <a:t> </a:t>
            </a:r>
            <a:r>
              <a:rPr lang="en-US" sz="1200" dirty="0" err="1">
                <a:solidFill>
                  <a:srgbClr val="2B91AF"/>
                </a:solidFill>
                <a:highlight>
                  <a:srgbClr val="FFFFFF"/>
                </a:highlight>
                <a:latin typeface="Consolas"/>
              </a:rPr>
              <a:t>IHtmlString</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AHyperlink</a:t>
            </a:r>
            <a:r>
              <a:rPr lang="en-US" sz="1200" dirty="0">
                <a:solidFill>
                  <a:srgbClr val="000000"/>
                </a:solidFill>
                <a:highlight>
                  <a:srgbClr val="FFFFFF"/>
                </a:highlight>
                <a:latin typeface="Consolas"/>
              </a:rPr>
              <a:t> { </a:t>
            </a:r>
            <a:r>
              <a:rPr lang="en-US" sz="1200" dirty="0">
                <a:solidFill>
                  <a:srgbClr val="0000FF"/>
                </a:solidFill>
                <a:highlight>
                  <a:srgbClr val="FFFFFF"/>
                </a:highlight>
                <a:latin typeface="Consolas"/>
              </a:rPr>
              <a:t>get</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set</a:t>
            </a:r>
            <a:r>
              <a:rPr lang="en-US" sz="1200" dirty="0">
                <a:solidFill>
                  <a:srgbClr val="000000"/>
                </a:solidFill>
                <a:highlight>
                  <a:srgbClr val="FFFFFF"/>
                </a:highlight>
                <a:latin typeface="Consolas"/>
              </a:rPr>
              <a:t>; }</a:t>
            </a:r>
          </a:p>
          <a:p>
            <a:endParaRPr lang="en-US" sz="1200" dirty="0">
              <a:solidFill>
                <a:srgbClr val="000000"/>
              </a:solidFill>
              <a:highlight>
                <a:srgbClr val="FFFFFF"/>
              </a:highlight>
              <a:latin typeface="Consolas"/>
            </a:endParaRPr>
          </a:p>
          <a:p>
            <a:r>
              <a:rPr lang="en-US" sz="1200" dirty="0" smtClean="0">
                <a:solidFill>
                  <a:srgbClr val="008000"/>
                </a:solidFill>
                <a:highlight>
                  <a:srgbClr val="FFFFFF"/>
                </a:highlight>
                <a:latin typeface="Consolas"/>
              </a:rPr>
              <a:t>// </a:t>
            </a:r>
            <a:r>
              <a:rPr lang="en-US" sz="1200" dirty="0">
                <a:solidFill>
                  <a:srgbClr val="008000"/>
                </a:solidFill>
                <a:highlight>
                  <a:srgbClr val="FFFFFF"/>
                </a:highlight>
                <a:latin typeface="Consolas"/>
              </a:rPr>
              <a:t>... elsewhere</a:t>
            </a:r>
            <a:endParaRPr lang="en-US" sz="1200" dirty="0">
              <a:solidFill>
                <a:srgbClr val="000000"/>
              </a:solidFill>
              <a:highlight>
                <a:srgbClr val="FFFFFF"/>
              </a:highlight>
              <a:latin typeface="Consolas"/>
            </a:endParaRPr>
          </a:p>
          <a:p>
            <a:r>
              <a:rPr lang="en-US" sz="1200" dirty="0" err="1" smtClean="0">
                <a:solidFill>
                  <a:srgbClr val="000000"/>
                </a:solidFill>
                <a:highlight>
                  <a:srgbClr val="FFFFFF"/>
                </a:highlight>
                <a:latin typeface="Consolas"/>
              </a:rPr>
              <a:t>AHyperlink</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new</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HtmlString</a:t>
            </a:r>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"&lt;a </a:t>
            </a:r>
            <a:r>
              <a:rPr lang="en-US" sz="1200" dirty="0" err="1">
                <a:solidFill>
                  <a:srgbClr val="A31515"/>
                </a:solidFill>
                <a:highlight>
                  <a:srgbClr val="FFFFFF"/>
                </a:highlight>
                <a:latin typeface="Consolas"/>
              </a:rPr>
              <a:t>href</a:t>
            </a:r>
            <a:r>
              <a:rPr lang="en-US" sz="1200" dirty="0">
                <a:solidFill>
                  <a:srgbClr val="A31515"/>
                </a:solidFill>
                <a:highlight>
                  <a:srgbClr val="FFFFFF"/>
                </a:highlight>
                <a:latin typeface="Consolas"/>
              </a:rPr>
              <a:t>='"</a:t>
            </a:r>
            <a:r>
              <a:rPr lang="en-US" sz="1200" dirty="0">
                <a:solidFill>
                  <a:srgbClr val="000000"/>
                </a:solidFill>
                <a:highlight>
                  <a:srgbClr val="FFFFFF"/>
                </a:highlight>
                <a:latin typeface="Consolas"/>
              </a:rPr>
              <a:t> + </a:t>
            </a:r>
            <a:r>
              <a:rPr lang="en-US" sz="1200" dirty="0" err="1">
                <a:solidFill>
                  <a:srgbClr val="000000"/>
                </a:solidFill>
                <a:highlight>
                  <a:srgbClr val="FFFFFF"/>
                </a:highlight>
                <a:latin typeface="Consolas"/>
              </a:rPr>
              <a:t>Url.Action</a:t>
            </a:r>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a:t>
            </a:r>
            <a:r>
              <a:rPr lang="en-US" sz="1200" dirty="0" err="1">
                <a:solidFill>
                  <a:srgbClr val="A31515"/>
                </a:solidFill>
                <a:highlight>
                  <a:srgbClr val="FFFFFF"/>
                </a:highlight>
                <a:latin typeface="Consolas"/>
              </a:rPr>
              <a:t>doinit</a:t>
            </a:r>
            <a:r>
              <a:rPr lang="en-US" sz="1200" dirty="0">
                <a:solidFill>
                  <a:srgbClr val="A31515"/>
                </a:solidFill>
                <a:highlight>
                  <a:srgbClr val="FFFFFF"/>
                </a:highlight>
                <a:latin typeface="Consolas"/>
              </a:rPr>
              <a:t>"</a:t>
            </a:r>
            <a:r>
              <a:rPr lang="en-US" sz="1200" dirty="0">
                <a:solidFill>
                  <a:srgbClr val="000000"/>
                </a:solidFill>
                <a:highlight>
                  <a:srgbClr val="FFFFFF"/>
                </a:highlight>
                <a:latin typeface="Consolas"/>
              </a:rPr>
              <a:t>) + </a:t>
            </a:r>
            <a:r>
              <a:rPr lang="en-US" sz="1200" dirty="0">
                <a:solidFill>
                  <a:srgbClr val="A31515"/>
                </a:solidFill>
                <a:highlight>
                  <a:srgbClr val="FFFFFF"/>
                </a:highlight>
                <a:latin typeface="Consolas"/>
              </a:rPr>
              <a:t>"'&gt;</a:t>
            </a:r>
            <a:r>
              <a:rPr lang="en-US" sz="1200" dirty="0" err="1">
                <a:solidFill>
                  <a:srgbClr val="A31515"/>
                </a:solidFill>
                <a:highlight>
                  <a:srgbClr val="FFFFFF"/>
                </a:highlight>
                <a:latin typeface="Consolas"/>
              </a:rPr>
              <a:t>clicky</a:t>
            </a:r>
            <a:r>
              <a:rPr lang="en-US" sz="1200" dirty="0">
                <a:solidFill>
                  <a:srgbClr val="A31515"/>
                </a:solidFill>
                <a:highlight>
                  <a:srgbClr val="FFFFFF"/>
                </a:highlight>
                <a:latin typeface="Consolas"/>
              </a:rPr>
              <a:t>&lt;/a</a:t>
            </a:r>
            <a:r>
              <a:rPr lang="en-US" sz="1200" dirty="0" smtClean="0">
                <a:solidFill>
                  <a:srgbClr val="A31515"/>
                </a:solidFill>
                <a:highlight>
                  <a:srgbClr val="FFFFFF"/>
                </a:highlight>
                <a:latin typeface="Consolas"/>
              </a:rPr>
              <a:t>&gt;"</a:t>
            </a:r>
            <a:r>
              <a:rPr lang="en-US" sz="1200" dirty="0" smtClean="0">
                <a:solidFill>
                  <a:srgbClr val="000000"/>
                </a:solidFill>
                <a:highlight>
                  <a:srgbClr val="FFFFFF"/>
                </a:highlight>
                <a:latin typeface="Consolas"/>
              </a:rPr>
              <a:t>);</a:t>
            </a:r>
            <a:endParaRPr lang="en-US" sz="1200" dirty="0">
              <a:solidFill>
                <a:srgbClr val="000000"/>
              </a:solidFill>
              <a:highlight>
                <a:srgbClr val="FFFFFF"/>
              </a:highlight>
              <a:latin typeface="Consolas"/>
            </a:endParaRPr>
          </a:p>
        </p:txBody>
      </p:sp>
      <p:sp>
        <p:nvSpPr>
          <p:cNvPr id="5" name="TextBox 4"/>
          <p:cNvSpPr txBox="1"/>
          <p:nvPr/>
        </p:nvSpPr>
        <p:spPr>
          <a:xfrm>
            <a:off x="533400" y="3451670"/>
            <a:ext cx="1098378" cy="369332"/>
          </a:xfrm>
          <a:prstGeom prst="rect">
            <a:avLst/>
          </a:prstGeom>
          <a:noFill/>
        </p:spPr>
        <p:txBody>
          <a:bodyPr wrap="none" rtlCol="0">
            <a:spAutoFit/>
          </a:bodyPr>
          <a:lstStyle/>
          <a:p>
            <a:r>
              <a:rPr lang="en-US" dirty="0" smtClean="0"/>
              <a:t>With this:</a:t>
            </a:r>
            <a:endParaRPr lang="en-US" dirty="0"/>
          </a:p>
        </p:txBody>
      </p:sp>
      <p:sp>
        <p:nvSpPr>
          <p:cNvPr id="7" name="Rectangle 6"/>
          <p:cNvSpPr/>
          <p:nvPr/>
        </p:nvSpPr>
        <p:spPr>
          <a:xfrm>
            <a:off x="762000" y="3835549"/>
            <a:ext cx="7543800" cy="1200329"/>
          </a:xfrm>
          <a:prstGeom prst="rect">
            <a:avLst/>
          </a:prstGeom>
        </p:spPr>
        <p:txBody>
          <a:bodyPr wrap="square">
            <a:spAutoFit/>
          </a:bodyPr>
          <a:lstStyle/>
          <a:p>
            <a:r>
              <a:rPr lang="en-US" sz="1200" dirty="0" smtClean="0">
                <a:solidFill>
                  <a:srgbClr val="0000FF"/>
                </a:solidFill>
                <a:highlight>
                  <a:srgbClr val="FFFFFF"/>
                </a:highlight>
                <a:latin typeface="Consolas"/>
              </a:rPr>
              <a:t>public</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err="1" smtClean="0">
                <a:solidFill>
                  <a:srgbClr val="2B91AF"/>
                </a:solidFill>
                <a:highlight>
                  <a:srgbClr val="FFFFFF"/>
                </a:highlight>
                <a:latin typeface="Consolas"/>
              </a:rPr>
              <a:t>AViewModel</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en-US" sz="1200" dirty="0" smtClean="0">
                <a:solidFill>
                  <a:srgbClr val="0000FF"/>
                </a:solidFill>
                <a:highlight>
                  <a:srgbClr val="FFFFFF"/>
                </a:highlight>
                <a:latin typeface="Consolas"/>
              </a:rPr>
              <a:t>public</a:t>
            </a:r>
            <a:r>
              <a:rPr lang="en-US" sz="1200" dirty="0" smtClean="0">
                <a:solidFill>
                  <a:srgbClr val="000000"/>
                </a:solidFill>
                <a:highlight>
                  <a:srgbClr val="FFFFFF"/>
                </a:highlight>
                <a:latin typeface="Consolas"/>
              </a:rPr>
              <a:t> </a:t>
            </a:r>
            <a:r>
              <a:rPr lang="en-US" sz="1200" dirty="0" err="1">
                <a:solidFill>
                  <a:srgbClr val="2B91AF"/>
                </a:solidFill>
                <a:highlight>
                  <a:srgbClr val="FFFFFF"/>
                </a:highlight>
                <a:latin typeface="Consolas"/>
              </a:rPr>
              <a:t>UrlHelper</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Url</a:t>
            </a:r>
            <a:r>
              <a:rPr lang="en-US" sz="1200" dirty="0">
                <a:solidFill>
                  <a:srgbClr val="000000"/>
                </a:solidFill>
                <a:highlight>
                  <a:srgbClr val="FFFFFF"/>
                </a:highlight>
                <a:latin typeface="Consolas"/>
              </a:rPr>
              <a:t> { </a:t>
            </a:r>
            <a:r>
              <a:rPr lang="en-US" sz="1200" dirty="0">
                <a:solidFill>
                  <a:srgbClr val="0000FF"/>
                </a:solidFill>
                <a:highlight>
                  <a:srgbClr val="FFFFFF"/>
                </a:highlight>
                <a:latin typeface="Consolas"/>
              </a:rPr>
              <a:t>get</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set</a:t>
            </a:r>
            <a:r>
              <a:rPr lang="en-US" sz="1200" dirty="0">
                <a:solidFill>
                  <a:srgbClr val="000000"/>
                </a:solidFill>
                <a:highlight>
                  <a:srgbClr val="FFFFFF"/>
                </a:highlight>
                <a:latin typeface="Consolas"/>
              </a:rPr>
              <a:t>; }</a:t>
            </a:r>
          </a:p>
          <a:p>
            <a:r>
              <a:rPr lang="en-US" sz="1200" dirty="0" smtClean="0">
                <a:solidFill>
                  <a:srgbClr val="000000"/>
                </a:solidFill>
                <a:highlight>
                  <a:srgbClr val="FFFFFF"/>
                </a:highlight>
                <a:latin typeface="Consolas"/>
              </a:rPr>
              <a:t>   </a:t>
            </a:r>
            <a:r>
              <a:rPr lang="en-US" sz="1200" dirty="0" smtClean="0">
                <a:solidFill>
                  <a:srgbClr val="0000FF"/>
                </a:solidFill>
                <a:highlight>
                  <a:srgbClr val="FFFFFF"/>
                </a:highlight>
                <a:latin typeface="Consolas"/>
              </a:rPr>
              <a:t>public</a:t>
            </a:r>
            <a:r>
              <a:rPr lang="en-US" sz="1200" dirty="0" smtClean="0">
                <a:solidFill>
                  <a:srgbClr val="000000"/>
                </a:solidFill>
                <a:highlight>
                  <a:srgbClr val="FFFFFF"/>
                </a:highlight>
                <a:latin typeface="Consolas"/>
              </a:rPr>
              <a:t> </a:t>
            </a:r>
            <a:r>
              <a:rPr lang="en-US" sz="1200" dirty="0" err="1">
                <a:solidFill>
                  <a:srgbClr val="2B91AF"/>
                </a:solidFill>
                <a:highlight>
                  <a:srgbClr val="FFFFFF"/>
                </a:highlight>
                <a:latin typeface="Consolas"/>
              </a:rPr>
              <a:t>IHtmlString</a:t>
            </a:r>
            <a:r>
              <a:rPr lang="en-US" sz="1200" dirty="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Ahyperlink</a:t>
            </a:r>
            <a:r>
              <a:rPr lang="en-US" sz="1200" dirty="0" smtClean="0">
                <a:solidFill>
                  <a:srgbClr val="000000"/>
                </a:solidFill>
                <a:highlight>
                  <a:srgbClr val="FFFFFF"/>
                </a:highlight>
                <a:latin typeface="Consolas"/>
              </a:rPr>
              <a:t> {</a:t>
            </a:r>
          </a:p>
          <a:p>
            <a:r>
              <a:rPr lang="en-US" sz="1200" dirty="0" smtClean="0">
                <a:solidFill>
                  <a:srgbClr val="000000"/>
                </a:solidFill>
                <a:highlight>
                  <a:srgbClr val="FFFFFF"/>
                </a:highlight>
                <a:latin typeface="Consolas"/>
              </a:rPr>
              <a:t>      </a:t>
            </a:r>
            <a:r>
              <a:rPr lang="en-US" sz="1200" dirty="0" smtClean="0">
                <a:solidFill>
                  <a:srgbClr val="0000FF"/>
                </a:solidFill>
                <a:highlight>
                  <a:srgbClr val="FFFFFF"/>
                </a:highlight>
                <a:latin typeface="Consolas"/>
              </a:rPr>
              <a:t>get</a:t>
            </a:r>
            <a:r>
              <a:rPr lang="en-US" sz="1200" dirty="0" smtClean="0">
                <a:solidFill>
                  <a:srgbClr val="000000"/>
                </a:solidFill>
                <a:highlight>
                  <a:srgbClr val="FFFFFF"/>
                </a:highlight>
                <a:latin typeface="Consolas"/>
              </a:rPr>
              <a:t> {</a:t>
            </a:r>
          </a:p>
          <a:p>
            <a:r>
              <a:rPr lang="en-US" sz="1200" dirty="0">
                <a:solidFill>
                  <a:srgbClr val="000000"/>
                </a:solidFill>
                <a:highlight>
                  <a:srgbClr val="FFFFFF"/>
                </a:highlight>
                <a:latin typeface="Consolas"/>
              </a:rPr>
              <a:t> </a:t>
            </a:r>
            <a:r>
              <a:rPr lang="en-US" sz="1200" dirty="0" smtClean="0">
                <a:solidFill>
                  <a:srgbClr val="000000"/>
                </a:solidFill>
                <a:highlight>
                  <a:srgbClr val="FFFFFF"/>
                </a:highlight>
                <a:latin typeface="Consolas"/>
              </a:rPr>
              <a:t>        </a:t>
            </a:r>
            <a:r>
              <a:rPr lang="en-US" sz="1200" dirty="0" smtClean="0">
                <a:solidFill>
                  <a:srgbClr val="0000FF"/>
                </a:solidFill>
                <a:highlight>
                  <a:srgbClr val="FFFFFF"/>
                </a:highlight>
                <a:latin typeface="Consolas"/>
              </a:rPr>
              <a:t>return</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new</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HtmlString</a:t>
            </a:r>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"&lt;a </a:t>
            </a:r>
            <a:r>
              <a:rPr lang="en-US" sz="1200" dirty="0" err="1">
                <a:solidFill>
                  <a:srgbClr val="A31515"/>
                </a:solidFill>
                <a:highlight>
                  <a:srgbClr val="FFFFFF"/>
                </a:highlight>
                <a:latin typeface="Consolas"/>
              </a:rPr>
              <a:t>href</a:t>
            </a:r>
            <a:r>
              <a:rPr lang="en-US" sz="1200" dirty="0">
                <a:solidFill>
                  <a:srgbClr val="A31515"/>
                </a:solidFill>
                <a:highlight>
                  <a:srgbClr val="FFFFFF"/>
                </a:highlight>
                <a:latin typeface="Consolas"/>
              </a:rPr>
              <a:t>='"</a:t>
            </a:r>
            <a:r>
              <a:rPr lang="en-US" sz="1200" dirty="0">
                <a:solidFill>
                  <a:srgbClr val="000000"/>
                </a:solidFill>
                <a:highlight>
                  <a:srgbClr val="FFFFFF"/>
                </a:highlight>
                <a:latin typeface="Consolas"/>
              </a:rPr>
              <a:t> + </a:t>
            </a:r>
            <a:r>
              <a:rPr lang="en-US" sz="1200" dirty="0" err="1">
                <a:solidFill>
                  <a:srgbClr val="000000"/>
                </a:solidFill>
                <a:highlight>
                  <a:srgbClr val="FFFFFF"/>
                </a:highlight>
                <a:latin typeface="Consolas"/>
              </a:rPr>
              <a:t>Url.Action</a:t>
            </a:r>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a:t>
            </a:r>
            <a:r>
              <a:rPr lang="en-US" sz="1200" dirty="0" err="1">
                <a:solidFill>
                  <a:srgbClr val="A31515"/>
                </a:solidFill>
                <a:highlight>
                  <a:srgbClr val="FFFFFF"/>
                </a:highlight>
                <a:latin typeface="Consolas"/>
              </a:rPr>
              <a:t>doinit</a:t>
            </a:r>
            <a:r>
              <a:rPr lang="en-US" sz="1200" dirty="0">
                <a:solidFill>
                  <a:srgbClr val="A31515"/>
                </a:solidFill>
                <a:highlight>
                  <a:srgbClr val="FFFFFF"/>
                </a:highlight>
                <a:latin typeface="Consolas"/>
              </a:rPr>
              <a:t>"</a:t>
            </a:r>
            <a:r>
              <a:rPr lang="en-US" sz="1200" dirty="0">
                <a:solidFill>
                  <a:srgbClr val="000000"/>
                </a:solidFill>
                <a:highlight>
                  <a:srgbClr val="FFFFFF"/>
                </a:highlight>
                <a:latin typeface="Consolas"/>
              </a:rPr>
              <a:t>) + </a:t>
            </a:r>
            <a:r>
              <a:rPr lang="en-US" sz="1200" dirty="0">
                <a:solidFill>
                  <a:srgbClr val="A31515"/>
                </a:solidFill>
                <a:highlight>
                  <a:srgbClr val="FFFFFF"/>
                </a:highlight>
                <a:latin typeface="Consolas"/>
              </a:rPr>
              <a:t>"'&gt;</a:t>
            </a:r>
            <a:r>
              <a:rPr lang="en-US" sz="1200" dirty="0" err="1">
                <a:solidFill>
                  <a:srgbClr val="A31515"/>
                </a:solidFill>
                <a:highlight>
                  <a:srgbClr val="FFFFFF"/>
                </a:highlight>
                <a:latin typeface="Consolas"/>
              </a:rPr>
              <a:t>clicky</a:t>
            </a:r>
            <a:r>
              <a:rPr lang="en-US" sz="1200" dirty="0">
                <a:solidFill>
                  <a:srgbClr val="A31515"/>
                </a:solidFill>
                <a:highlight>
                  <a:srgbClr val="FFFFFF"/>
                </a:highlight>
                <a:latin typeface="Consolas"/>
              </a:rPr>
              <a:t>&lt;/a</a:t>
            </a:r>
            <a:r>
              <a:rPr lang="en-US" sz="1200" dirty="0" smtClean="0">
                <a:solidFill>
                  <a:srgbClr val="A31515"/>
                </a:solidFill>
                <a:highlight>
                  <a:srgbClr val="FFFFFF"/>
                </a:highlight>
                <a:latin typeface="Consolas"/>
              </a:rPr>
              <a:t>&gt;"</a:t>
            </a:r>
            <a:r>
              <a:rPr lang="en-US" sz="1200" dirty="0" smtClean="0">
                <a:solidFill>
                  <a:srgbClr val="000000"/>
                </a:solidFill>
                <a:highlight>
                  <a:srgbClr val="FFFFFF"/>
                </a:highlight>
                <a:latin typeface="Consolas"/>
              </a:rPr>
              <a:t>);</a:t>
            </a:r>
          </a:p>
        </p:txBody>
      </p:sp>
      <p:sp>
        <p:nvSpPr>
          <p:cNvPr id="8" name="TextBox 7"/>
          <p:cNvSpPr txBox="1"/>
          <p:nvPr/>
        </p:nvSpPr>
        <p:spPr>
          <a:xfrm>
            <a:off x="2247352" y="5805008"/>
            <a:ext cx="2547594" cy="369332"/>
          </a:xfrm>
          <a:prstGeom prst="rect">
            <a:avLst/>
          </a:prstGeom>
          <a:noFill/>
        </p:spPr>
        <p:txBody>
          <a:bodyPr wrap="square" rtlCol="0">
            <a:spAutoFit/>
          </a:bodyPr>
          <a:lstStyle/>
          <a:p>
            <a:r>
              <a:rPr lang="en-US" dirty="0" smtClean="0">
                <a:solidFill>
                  <a:schemeClr val="bg1">
                    <a:lumMod val="50000"/>
                  </a:schemeClr>
                </a:solidFill>
              </a:rPr>
              <a:t>Also, use a </a:t>
            </a:r>
            <a:r>
              <a:rPr lang="en-US" dirty="0" err="1" smtClean="0">
                <a:solidFill>
                  <a:schemeClr val="bg1">
                    <a:lumMod val="50000"/>
                  </a:schemeClr>
                </a:solidFill>
              </a:rPr>
              <a:t>TagBuilder</a:t>
            </a:r>
            <a:r>
              <a:rPr lang="en-US" dirty="0" smtClean="0">
                <a:solidFill>
                  <a:schemeClr val="bg1">
                    <a:lumMod val="50000"/>
                  </a:schemeClr>
                </a:solidFill>
              </a:rPr>
              <a:t>.</a:t>
            </a:r>
            <a:endParaRPr lang="en-US" dirty="0">
              <a:solidFill>
                <a:schemeClr val="bg1">
                  <a:lumMod val="50000"/>
                </a:schemeClr>
              </a:solidFill>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202016"/>
            <a:ext cx="2100421" cy="1575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4220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005387"/>
            <a:ext cx="7772400" cy="1362075"/>
          </a:xfrm>
        </p:spPr>
        <p:txBody>
          <a:bodyPr/>
          <a:lstStyle/>
          <a:p>
            <a:r>
              <a:rPr lang="en-US" dirty="0" smtClean="0"/>
              <a:t>static code analysis</a:t>
            </a:r>
            <a:endParaRPr lang="en-US" dirty="0"/>
          </a:p>
        </p:txBody>
      </p:sp>
      <p:sp>
        <p:nvSpPr>
          <p:cNvPr id="3" name="Text Placeholder 2"/>
          <p:cNvSpPr>
            <a:spLocks noGrp="1"/>
          </p:cNvSpPr>
          <p:nvPr>
            <p:ph type="body" idx="1"/>
          </p:nvPr>
        </p:nvSpPr>
        <p:spPr>
          <a:xfrm>
            <a:off x="685800" y="3505200"/>
            <a:ext cx="7772400" cy="1500187"/>
          </a:xfrm>
        </p:spPr>
        <p:txBody>
          <a:bodyPr/>
          <a:lstStyle/>
          <a:p>
            <a:r>
              <a:rPr lang="en-US" dirty="0" smtClean="0"/>
              <a:t>Back up … What is it, anyway?</a:t>
            </a:r>
            <a:endParaRPr lang="en-US" dirty="0"/>
          </a:p>
        </p:txBody>
      </p:sp>
      <p:pic>
        <p:nvPicPr>
          <p:cNvPr id="3079" name="Picture 7" descr="C:\Users\drshaffopolis\AppData\Local\Microsoft\Windows\Temporary Internet Files\Content.IE5\C2EM31I1\MP900442409[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1964741"/>
            <a:ext cx="3422519" cy="251606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Users\drshaffopolis\AppData\Local\Microsoft\Windows\Temporary Internet Files\Content.IE5\3HIXR1VO\dglxasset[1].asp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0940" y="152400"/>
            <a:ext cx="1162202" cy="1812341"/>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C:\Users\drshaffopolis\AppData\Local\Microsoft\Windows\Temporary Internet Files\Content.IE5\C2EM31I1\MC900292596[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3799" y="685800"/>
            <a:ext cx="1089965" cy="174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613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029200"/>
            <a:ext cx="7772400" cy="1362075"/>
          </a:xfrm>
        </p:spPr>
        <p:txBody>
          <a:bodyPr/>
          <a:lstStyle/>
          <a:p>
            <a:r>
              <a:rPr lang="en-US" dirty="0" smtClean="0"/>
              <a:t>SQL injection</a:t>
            </a:r>
            <a:endParaRPr lang="en-US" dirty="0"/>
          </a:p>
        </p:txBody>
      </p:sp>
      <p:sp>
        <p:nvSpPr>
          <p:cNvPr id="3" name="Text Placeholder 2"/>
          <p:cNvSpPr>
            <a:spLocks noGrp="1"/>
          </p:cNvSpPr>
          <p:nvPr>
            <p:ph type="body" idx="1"/>
          </p:nvPr>
        </p:nvSpPr>
        <p:spPr>
          <a:xfrm>
            <a:off x="685800" y="3529013"/>
            <a:ext cx="7772400" cy="1500187"/>
          </a:xfrm>
        </p:spPr>
        <p:txBody>
          <a:bodyPr/>
          <a:lstStyle/>
          <a:p>
            <a:r>
              <a:rPr lang="en-US" dirty="0" smtClean="0"/>
              <a:t>The final frontier.</a:t>
            </a:r>
            <a:endParaRPr lang="en-US" dirty="0"/>
          </a:p>
        </p:txBody>
      </p:sp>
      <p:pic>
        <p:nvPicPr>
          <p:cNvPr id="10242" name="Picture 2" descr="http://images2.wikia.nocookie.net/__cb20101224034637/memoryalpha/en/images/b/be/USS_Enterprise_(NCC-1701),_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1088" y="367115"/>
            <a:ext cx="6245226" cy="3853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3049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 – Attempt 1</a:t>
            </a:r>
            <a:endParaRPr lang="en-US" dirty="0"/>
          </a:p>
        </p:txBody>
      </p:sp>
      <p:sp>
        <p:nvSpPr>
          <p:cNvPr id="3" name="Content Placeholder 2"/>
          <p:cNvSpPr>
            <a:spLocks noGrp="1"/>
          </p:cNvSpPr>
          <p:nvPr>
            <p:ph idx="1"/>
          </p:nvPr>
        </p:nvSpPr>
        <p:spPr>
          <a:xfrm>
            <a:off x="457200" y="1600201"/>
            <a:ext cx="8229600" cy="2286000"/>
          </a:xfrm>
        </p:spPr>
        <p:txBody>
          <a:bodyPr/>
          <a:lstStyle/>
          <a:p>
            <a:r>
              <a:rPr lang="en-US" dirty="0" smtClean="0"/>
              <a:t>Having a strictly enforced 3-layer architecture allows us to limit checks to just libraries with database access.</a:t>
            </a:r>
          </a:p>
          <a:p>
            <a:r>
              <a:rPr lang="en-US" dirty="0" smtClean="0"/>
              <a:t>Follow “string-</a:t>
            </a:r>
            <a:r>
              <a:rPr lang="en-US" dirty="0" err="1" smtClean="0"/>
              <a:t>ish</a:t>
            </a:r>
            <a:r>
              <a:rPr lang="en-US" dirty="0" smtClean="0"/>
              <a:t>” method parameters</a:t>
            </a:r>
          </a:p>
        </p:txBody>
      </p:sp>
      <p:sp>
        <p:nvSpPr>
          <p:cNvPr id="4" name="Rectangle 3"/>
          <p:cNvSpPr/>
          <p:nvPr/>
        </p:nvSpPr>
        <p:spPr>
          <a:xfrm>
            <a:off x="2127002" y="4177516"/>
            <a:ext cx="6940798" cy="646331"/>
          </a:xfrm>
          <a:prstGeom prst="rect">
            <a:avLst/>
          </a:prstGeom>
        </p:spPr>
        <p:txBody>
          <a:bodyPr wrap="square">
            <a:spAutoFit/>
          </a:bodyPr>
          <a:lstStyle/>
          <a:p>
            <a:r>
              <a:rPr lang="en-US" dirty="0">
                <a:solidFill>
                  <a:schemeClr val="bg1">
                    <a:lumMod val="65000"/>
                  </a:schemeClr>
                </a:solidFill>
              </a:rPr>
              <a:t>s</a:t>
            </a:r>
            <a:r>
              <a:rPr lang="en-US" dirty="0" smtClean="0">
                <a:solidFill>
                  <a:schemeClr val="bg1">
                    <a:lumMod val="65000"/>
                  </a:schemeClr>
                </a:solidFill>
              </a:rPr>
              <a:t>tring, </a:t>
            </a:r>
            <a:r>
              <a:rPr lang="en-US" dirty="0" err="1" smtClean="0">
                <a:solidFill>
                  <a:schemeClr val="bg1">
                    <a:lumMod val="65000"/>
                  </a:schemeClr>
                </a:solidFill>
              </a:rPr>
              <a:t>StringBuilder</a:t>
            </a:r>
            <a:r>
              <a:rPr lang="en-US" dirty="0" smtClean="0">
                <a:solidFill>
                  <a:schemeClr val="bg1">
                    <a:lumMod val="65000"/>
                  </a:schemeClr>
                </a:solidFill>
              </a:rPr>
              <a:t>, </a:t>
            </a:r>
            <a:r>
              <a:rPr lang="en-US" dirty="0" err="1" smtClean="0">
                <a:solidFill>
                  <a:schemeClr val="bg1">
                    <a:lumMod val="65000"/>
                  </a:schemeClr>
                </a:solidFill>
              </a:rPr>
              <a:t>IEnumerable</a:t>
            </a:r>
            <a:r>
              <a:rPr lang="en-US" dirty="0" smtClean="0">
                <a:solidFill>
                  <a:schemeClr val="bg1">
                    <a:lumMod val="65000"/>
                  </a:schemeClr>
                </a:solidFill>
              </a:rPr>
              <a:t>&lt;string&gt;, user-defined types with public string properties, string cheese.</a:t>
            </a:r>
            <a:endParaRPr lang="en-US" dirty="0">
              <a:solidFill>
                <a:schemeClr val="bg1">
                  <a:lumMod val="65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81" y="3713024"/>
            <a:ext cx="2100421" cy="1575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81000" y="5288340"/>
            <a:ext cx="8077200" cy="1569660"/>
          </a:xfrm>
          <a:prstGeom prst="rect">
            <a:avLst/>
          </a:prstGeom>
          <a:noFill/>
        </p:spPr>
        <p:txBody>
          <a:bodyPr wrap="square" rtlCol="0">
            <a:spAutoFit/>
          </a:bodyPr>
          <a:lstStyle/>
          <a:p>
            <a:pPr marL="285750" indent="-285750">
              <a:buFont typeface="Arial" panose="020B0604020202020204" pitchFamily="34" charset="0"/>
              <a:buChar char="•"/>
            </a:pPr>
            <a:r>
              <a:rPr lang="en-US" sz="3200" dirty="0"/>
              <a:t>Flag unsafe concatenations, appends, etc. – anything with non-numeric arguments</a:t>
            </a:r>
          </a:p>
          <a:p>
            <a:endParaRPr lang="en-US" sz="3200" dirty="0"/>
          </a:p>
        </p:txBody>
      </p:sp>
    </p:spTree>
    <p:extLst>
      <p:ext uri="{BB962C8B-B14F-4D97-AF65-F5344CB8AC3E}">
        <p14:creationId xmlns:p14="http://schemas.microsoft.com/office/powerpoint/2010/main" val="36898624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SQL Injection – Failures of Attempt 1</a:t>
            </a:r>
            <a:endParaRPr lang="en-US" dirty="0"/>
          </a:p>
        </p:txBody>
      </p:sp>
      <p:sp>
        <p:nvSpPr>
          <p:cNvPr id="3" name="Content Placeholder 2"/>
          <p:cNvSpPr>
            <a:spLocks noGrp="1"/>
          </p:cNvSpPr>
          <p:nvPr>
            <p:ph idx="1"/>
          </p:nvPr>
        </p:nvSpPr>
        <p:spPr/>
        <p:txBody>
          <a:bodyPr/>
          <a:lstStyle/>
          <a:p>
            <a:r>
              <a:rPr lang="en-US" dirty="0" smtClean="0"/>
              <a:t>False alarm: String concatenation for display logic in the data layer.</a:t>
            </a:r>
            <a:endParaRPr lang="en-US" dirty="0"/>
          </a:p>
          <a:p>
            <a:r>
              <a:rPr lang="en-US" dirty="0" smtClean="0"/>
              <a:t>This:</a:t>
            </a:r>
          </a:p>
          <a:p>
            <a:endParaRPr lang="en-US" dirty="0"/>
          </a:p>
          <a:p>
            <a:endParaRPr lang="en-US" dirty="0" smtClean="0"/>
          </a:p>
          <a:p>
            <a:endParaRPr lang="en-US" sz="1200" dirty="0" smtClean="0"/>
          </a:p>
          <a:p>
            <a:r>
              <a:rPr lang="en-US" dirty="0" smtClean="0"/>
              <a:t>And this: </a:t>
            </a:r>
            <a:endParaRPr lang="en-US" dirty="0"/>
          </a:p>
        </p:txBody>
      </p:sp>
      <p:sp>
        <p:nvSpPr>
          <p:cNvPr id="4" name="Rectangle 3"/>
          <p:cNvSpPr/>
          <p:nvPr/>
        </p:nvSpPr>
        <p:spPr>
          <a:xfrm>
            <a:off x="6185806" y="2311258"/>
            <a:ext cx="2667000" cy="646331"/>
          </a:xfrm>
          <a:prstGeom prst="rect">
            <a:avLst/>
          </a:prstGeom>
        </p:spPr>
        <p:txBody>
          <a:bodyPr wrap="square">
            <a:spAutoFit/>
          </a:bodyPr>
          <a:lstStyle/>
          <a:p>
            <a:r>
              <a:rPr lang="en-US" dirty="0" smtClean="0">
                <a:solidFill>
                  <a:schemeClr val="bg1">
                    <a:lumMod val="65000"/>
                  </a:schemeClr>
                </a:solidFill>
              </a:rPr>
              <a:t>This is bad practice, but it’s not SQL injection …</a:t>
            </a:r>
            <a:endParaRPr lang="en-US" dirty="0">
              <a:solidFill>
                <a:schemeClr val="bg1">
                  <a:lumMod val="65000"/>
                </a:schemeClr>
              </a:solidFill>
            </a:endParaRPr>
          </a:p>
        </p:txBody>
      </p:sp>
      <p:sp>
        <p:nvSpPr>
          <p:cNvPr id="5" name="TextBox 4"/>
          <p:cNvSpPr txBox="1"/>
          <p:nvPr/>
        </p:nvSpPr>
        <p:spPr>
          <a:xfrm>
            <a:off x="1653076" y="3185763"/>
            <a:ext cx="7086600" cy="584775"/>
          </a:xfrm>
          <a:prstGeom prst="rect">
            <a:avLst/>
          </a:prstGeom>
          <a:noFill/>
        </p:spPr>
        <p:txBody>
          <a:bodyPr wrap="square" rtlCol="0">
            <a:spAutoFit/>
          </a:bodyPr>
          <a:lstStyle/>
          <a:p>
            <a:r>
              <a:rPr lang="en-US" sz="1600" dirty="0" smtClean="0">
                <a:solidFill>
                  <a:srgbClr val="008000"/>
                </a:solidFill>
                <a:highlight>
                  <a:srgbClr val="FFFFFF"/>
                </a:highlight>
                <a:latin typeface="Consolas"/>
              </a:rPr>
              <a:t>//the procedure comes from a value in a drop-down</a:t>
            </a:r>
            <a:endParaRPr lang="en-US" sz="1600" dirty="0" smtClean="0">
              <a:solidFill>
                <a:srgbClr val="0000FF"/>
              </a:solidFill>
              <a:highlight>
                <a:srgbClr val="FFFFFF"/>
              </a:highlight>
              <a:latin typeface="Consolas"/>
            </a:endParaRPr>
          </a:p>
          <a:p>
            <a:r>
              <a:rPr lang="en-US" sz="1600" dirty="0" smtClean="0">
                <a:solidFill>
                  <a:srgbClr val="0000FF"/>
                </a:solidFill>
                <a:highlight>
                  <a:srgbClr val="FFFFFF"/>
                </a:highlight>
                <a:latin typeface="Consolas"/>
              </a:rPr>
              <a:t>public</a:t>
            </a:r>
            <a:r>
              <a:rPr lang="en-US" sz="1600" dirty="0" smtClean="0">
                <a:solidFill>
                  <a:srgbClr val="000000"/>
                </a:solidFill>
                <a:highlight>
                  <a:srgbClr val="FFFFFF"/>
                </a:highlight>
                <a:latin typeface="Consolas"/>
              </a:rPr>
              <a:t> </a:t>
            </a:r>
            <a:r>
              <a:rPr lang="en-US" sz="1600" dirty="0" err="1">
                <a:solidFill>
                  <a:srgbClr val="2B91AF"/>
                </a:solidFill>
                <a:highlight>
                  <a:srgbClr val="FFFFFF"/>
                </a:highlight>
                <a:latin typeface="Consolas"/>
              </a:rPr>
              <a:t>IEnumerable</a:t>
            </a:r>
            <a:r>
              <a:rPr lang="en-US" sz="1600" dirty="0">
                <a:solidFill>
                  <a:srgbClr val="000000"/>
                </a:solidFill>
                <a:highlight>
                  <a:srgbClr val="FFFFFF"/>
                </a:highlight>
                <a:latin typeface="Consolas"/>
              </a:rPr>
              <a:t>&lt;</a:t>
            </a:r>
            <a:r>
              <a:rPr lang="en-US" sz="1600" dirty="0" err="1">
                <a:solidFill>
                  <a:srgbClr val="0000FF"/>
                </a:solidFill>
                <a:highlight>
                  <a:srgbClr val="FFFFFF"/>
                </a:highlight>
                <a:latin typeface="Consolas"/>
              </a:rPr>
              <a:t>int</a:t>
            </a:r>
            <a:r>
              <a:rPr lang="en-US" sz="1600" dirty="0">
                <a:solidFill>
                  <a:srgbClr val="000000"/>
                </a:solidFill>
                <a:highlight>
                  <a:srgbClr val="FFFFFF"/>
                </a:highlight>
                <a:latin typeface="Consolas"/>
              </a:rPr>
              <a:t>&gt; </a:t>
            </a:r>
            <a:r>
              <a:rPr lang="en-US" sz="1600" dirty="0" err="1">
                <a:solidFill>
                  <a:srgbClr val="000000"/>
                </a:solidFill>
                <a:highlight>
                  <a:srgbClr val="FFFFFF"/>
                </a:highlight>
                <a:latin typeface="Consolas"/>
              </a:rPr>
              <a:t>RunSomeSelect</a:t>
            </a:r>
            <a:r>
              <a:rPr lang="en-US" sz="1600" dirty="0">
                <a:solidFill>
                  <a:srgbClr val="000000"/>
                </a:solidFill>
                <a:highlight>
                  <a:srgbClr val="FFFFFF"/>
                </a:highlight>
                <a:latin typeface="Consolas"/>
              </a:rPr>
              <a:t>(</a:t>
            </a:r>
            <a:r>
              <a:rPr lang="en-US" sz="1600" dirty="0">
                <a:solidFill>
                  <a:srgbClr val="0000FF"/>
                </a:solidFill>
                <a:highlight>
                  <a:srgbClr val="FFFFFF"/>
                </a:highlight>
                <a:latin typeface="Consolas"/>
              </a:rPr>
              <a:t>string</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procedureName</a:t>
            </a:r>
            <a:r>
              <a:rPr lang="en-US" sz="1600" dirty="0">
                <a:solidFill>
                  <a:srgbClr val="000000"/>
                </a:solidFill>
                <a:highlight>
                  <a:srgbClr val="FFFFFF"/>
                </a:highlight>
                <a:latin typeface="Consolas"/>
              </a:rPr>
              <a:t>) </a:t>
            </a:r>
            <a:r>
              <a:rPr lang="en-US" sz="1600" dirty="0" smtClean="0">
                <a:solidFill>
                  <a:srgbClr val="000000"/>
                </a:solidFill>
                <a:highlight>
                  <a:srgbClr val="FFFFFF"/>
                </a:highlight>
                <a:latin typeface="Consolas"/>
              </a:rPr>
              <a:t>{</a:t>
            </a:r>
            <a:endParaRPr lang="en-US" sz="1600" dirty="0"/>
          </a:p>
        </p:txBody>
      </p:sp>
      <p:sp>
        <p:nvSpPr>
          <p:cNvPr id="6" name="Rectangle 5"/>
          <p:cNvSpPr/>
          <p:nvPr/>
        </p:nvSpPr>
        <p:spPr>
          <a:xfrm>
            <a:off x="1645988" y="4059453"/>
            <a:ext cx="6888412" cy="369332"/>
          </a:xfrm>
          <a:prstGeom prst="rect">
            <a:avLst/>
          </a:prstGeom>
        </p:spPr>
        <p:txBody>
          <a:bodyPr wrap="square">
            <a:spAutoFit/>
          </a:bodyPr>
          <a:lstStyle/>
          <a:p>
            <a:r>
              <a:rPr lang="en-US" dirty="0" smtClean="0">
                <a:solidFill>
                  <a:schemeClr val="bg1">
                    <a:lumMod val="65000"/>
                  </a:schemeClr>
                </a:solidFill>
              </a:rPr>
              <a:t>It’s not part of a dangerous </a:t>
            </a:r>
            <a:r>
              <a:rPr lang="en-US" i="1" dirty="0" smtClean="0">
                <a:solidFill>
                  <a:schemeClr val="bg1">
                    <a:lumMod val="65000"/>
                  </a:schemeClr>
                </a:solidFill>
              </a:rPr>
              <a:t>concatenation</a:t>
            </a:r>
            <a:r>
              <a:rPr lang="en-US" dirty="0" smtClean="0">
                <a:solidFill>
                  <a:schemeClr val="bg1">
                    <a:lumMod val="65000"/>
                  </a:schemeClr>
                </a:solidFill>
              </a:rPr>
              <a:t>…</a:t>
            </a:r>
            <a:endParaRPr lang="en-US" dirty="0">
              <a:solidFill>
                <a:schemeClr val="bg1">
                  <a:lumMod val="65000"/>
                </a:schemeClr>
              </a:solidFill>
            </a:endParaRPr>
          </a:p>
        </p:txBody>
      </p:sp>
      <p:sp>
        <p:nvSpPr>
          <p:cNvPr id="7" name="TextBox 6"/>
          <p:cNvSpPr txBox="1"/>
          <p:nvPr/>
        </p:nvSpPr>
        <p:spPr>
          <a:xfrm>
            <a:off x="793012" y="5181600"/>
            <a:ext cx="8001000" cy="1323439"/>
          </a:xfrm>
          <a:prstGeom prst="rect">
            <a:avLst/>
          </a:prstGeom>
          <a:noFill/>
        </p:spPr>
        <p:txBody>
          <a:bodyPr wrap="square" rtlCol="0">
            <a:spAutoFit/>
          </a:bodyPr>
          <a:lstStyle/>
          <a:p>
            <a:r>
              <a:rPr lang="en-US" sz="1600" dirty="0" err="1" smtClean="0">
                <a:solidFill>
                  <a:srgbClr val="0000FF"/>
                </a:solidFill>
                <a:highlight>
                  <a:srgbClr val="FFFFFF"/>
                </a:highlight>
                <a:latin typeface="Consolas"/>
              </a:rPr>
              <a:t>var</a:t>
            </a:r>
            <a:r>
              <a:rPr lang="en-US" sz="1600" dirty="0" smtClean="0">
                <a:solidFill>
                  <a:srgbClr val="000000"/>
                </a:solidFill>
                <a:highlight>
                  <a:srgbClr val="FFFFFF"/>
                </a:highlight>
                <a:latin typeface="Consolas"/>
              </a:rPr>
              <a:t> </a:t>
            </a:r>
            <a:r>
              <a:rPr lang="en-US" sz="1600" dirty="0" err="1">
                <a:solidFill>
                  <a:srgbClr val="000000"/>
                </a:solidFill>
                <a:highlight>
                  <a:srgbClr val="FFFFFF"/>
                </a:highlight>
                <a:latin typeface="Consolas"/>
              </a:rPr>
              <a:t>uhOh</a:t>
            </a:r>
            <a:r>
              <a:rPr lang="en-US" sz="1600" dirty="0">
                <a:solidFill>
                  <a:srgbClr val="000000"/>
                </a:solidFill>
                <a:highlight>
                  <a:srgbClr val="FFFFFF"/>
                </a:highlight>
                <a:latin typeface="Consolas"/>
              </a:rPr>
              <a:t> = </a:t>
            </a:r>
            <a:r>
              <a:rPr lang="en-US" sz="1600" dirty="0" err="1">
                <a:solidFill>
                  <a:srgbClr val="000000"/>
                </a:solidFill>
                <a:highlight>
                  <a:srgbClr val="FFFFFF"/>
                </a:highlight>
                <a:latin typeface="Consolas"/>
              </a:rPr>
              <a:t>repo.Query</a:t>
            </a:r>
            <a:r>
              <a:rPr lang="en-US" sz="1600" dirty="0">
                <a:solidFill>
                  <a:srgbClr val="000000"/>
                </a:solidFill>
                <a:highlight>
                  <a:srgbClr val="FFFFFF"/>
                </a:highlight>
                <a:latin typeface="Consolas"/>
              </a:rPr>
              <a:t>&lt;</a:t>
            </a:r>
            <a:r>
              <a:rPr lang="en-US" sz="1600" dirty="0">
                <a:solidFill>
                  <a:srgbClr val="0000FF"/>
                </a:solidFill>
                <a:highlight>
                  <a:srgbClr val="FFFFFF"/>
                </a:highlight>
                <a:latin typeface="Consolas"/>
              </a:rPr>
              <a:t>string</a:t>
            </a:r>
            <a:r>
              <a:rPr lang="en-US" sz="1600" dirty="0" smtClean="0">
                <a:solidFill>
                  <a:srgbClr val="000000"/>
                </a:solidFill>
                <a:highlight>
                  <a:srgbClr val="FFFFFF"/>
                </a:highlight>
                <a:latin typeface="Consolas"/>
              </a:rPr>
              <a:t>&gt;(</a:t>
            </a:r>
          </a:p>
          <a:p>
            <a:r>
              <a:rPr lang="en-US" sz="1600" dirty="0">
                <a:solidFill>
                  <a:srgbClr val="000000"/>
                </a:solidFill>
                <a:highlight>
                  <a:srgbClr val="FFFFFF"/>
                </a:highlight>
                <a:latin typeface="Consolas"/>
              </a:rPr>
              <a:t> </a:t>
            </a:r>
            <a:r>
              <a:rPr lang="en-US" sz="1600" dirty="0" smtClean="0">
                <a:solidFill>
                  <a:srgbClr val="000000"/>
                </a:solidFill>
                <a:highlight>
                  <a:srgbClr val="FFFFFF"/>
                </a:highlight>
                <a:latin typeface="Consolas"/>
              </a:rPr>
              <a:t>  </a:t>
            </a:r>
            <a:r>
              <a:rPr lang="en-US" sz="1600" dirty="0" smtClean="0">
                <a:solidFill>
                  <a:srgbClr val="A31515"/>
                </a:solidFill>
                <a:highlight>
                  <a:srgbClr val="FFFFFF"/>
                </a:highlight>
                <a:latin typeface="Consolas"/>
              </a:rPr>
              <a:t>"</a:t>
            </a:r>
            <a:r>
              <a:rPr lang="en-US" sz="1600" dirty="0">
                <a:solidFill>
                  <a:srgbClr val="A31515"/>
                </a:solidFill>
                <a:highlight>
                  <a:srgbClr val="FFFFFF"/>
                </a:highlight>
                <a:latin typeface="Consolas"/>
              </a:rPr>
              <a:t>select Value from </a:t>
            </a:r>
            <a:r>
              <a:rPr lang="en-US" sz="1600" dirty="0" err="1">
                <a:solidFill>
                  <a:srgbClr val="A31515"/>
                </a:solidFill>
                <a:highlight>
                  <a:srgbClr val="FFFFFF"/>
                </a:highlight>
                <a:latin typeface="Consolas"/>
              </a:rPr>
              <a:t>SomeCrapTheUserTypedIn</a:t>
            </a:r>
            <a:r>
              <a:rPr lang="en-US" sz="1600" dirty="0">
                <a:solidFill>
                  <a:srgbClr val="A31515"/>
                </a:solidFill>
                <a:highlight>
                  <a:srgbClr val="FFFFFF"/>
                </a:highlight>
                <a:latin typeface="Consolas"/>
              </a:rPr>
              <a:t>;"</a:t>
            </a:r>
            <a:r>
              <a:rPr lang="en-US" sz="1600" dirty="0">
                <a:solidFill>
                  <a:srgbClr val="000000"/>
                </a:solidFill>
                <a:highlight>
                  <a:srgbClr val="FFFFFF"/>
                </a:highlight>
                <a:latin typeface="Consolas"/>
              </a:rPr>
              <a:t>).Single</a:t>
            </a:r>
            <a:r>
              <a:rPr lang="en-US" sz="1600" dirty="0" smtClean="0">
                <a:solidFill>
                  <a:srgbClr val="000000"/>
                </a:solidFill>
                <a:highlight>
                  <a:srgbClr val="FFFFFF"/>
                </a:highlight>
                <a:latin typeface="Consolas"/>
              </a:rPr>
              <a:t>();</a:t>
            </a:r>
          </a:p>
          <a:p>
            <a:endParaRPr lang="en-US" sz="1600" dirty="0">
              <a:solidFill>
                <a:srgbClr val="000000"/>
              </a:solidFill>
              <a:highlight>
                <a:srgbClr val="FFFFFF"/>
              </a:highlight>
              <a:latin typeface="Consolas"/>
            </a:endParaRPr>
          </a:p>
          <a:p>
            <a:r>
              <a:rPr lang="en-US" sz="1600" dirty="0" smtClean="0">
                <a:solidFill>
                  <a:srgbClr val="0000FF"/>
                </a:solidFill>
                <a:highlight>
                  <a:srgbClr val="FFFFFF"/>
                </a:highlight>
                <a:latin typeface="Consolas"/>
              </a:rPr>
              <a:t>string</a:t>
            </a:r>
            <a:r>
              <a:rPr lang="en-US" sz="1600" dirty="0" smtClean="0">
                <a:solidFill>
                  <a:srgbClr val="000000"/>
                </a:solidFill>
                <a:highlight>
                  <a:srgbClr val="FFFFFF"/>
                </a:highlight>
                <a:latin typeface="Consolas"/>
              </a:rPr>
              <a:t> </a:t>
            </a:r>
            <a:r>
              <a:rPr lang="en-US" sz="1600" dirty="0" err="1">
                <a:solidFill>
                  <a:srgbClr val="000000"/>
                </a:solidFill>
                <a:highlight>
                  <a:srgbClr val="FFFFFF"/>
                </a:highlight>
                <a:latin typeface="Consolas"/>
              </a:rPr>
              <a:t>sql</a:t>
            </a:r>
            <a:r>
              <a:rPr lang="en-US" sz="1600" dirty="0">
                <a:solidFill>
                  <a:srgbClr val="000000"/>
                </a:solidFill>
                <a:highlight>
                  <a:srgbClr val="FFFFFF"/>
                </a:highlight>
                <a:latin typeface="Consolas"/>
              </a:rPr>
              <a:t> = </a:t>
            </a:r>
            <a:r>
              <a:rPr lang="en-US" sz="1600" dirty="0" err="1">
                <a:solidFill>
                  <a:srgbClr val="0000FF"/>
                </a:solidFill>
                <a:highlight>
                  <a:srgbClr val="FFFFFF"/>
                </a:highlight>
                <a:latin typeface="Consolas"/>
              </a:rPr>
              <a:t>string</a:t>
            </a:r>
            <a:r>
              <a:rPr lang="en-US" sz="1600" dirty="0" err="1">
                <a:solidFill>
                  <a:srgbClr val="000000"/>
                </a:solidFill>
                <a:highlight>
                  <a:srgbClr val="FFFFFF"/>
                </a:highlight>
                <a:latin typeface="Consolas"/>
              </a:rPr>
              <a:t>.Format</a:t>
            </a:r>
            <a:r>
              <a:rPr lang="en-US" sz="1600" dirty="0" smtClean="0">
                <a:solidFill>
                  <a:srgbClr val="000000"/>
                </a:solidFill>
                <a:highlight>
                  <a:srgbClr val="FFFFFF"/>
                </a:highlight>
                <a:latin typeface="Consolas"/>
              </a:rPr>
              <a:t>(</a:t>
            </a:r>
          </a:p>
          <a:p>
            <a:r>
              <a:rPr lang="en-US" sz="1600" dirty="0">
                <a:solidFill>
                  <a:srgbClr val="000000"/>
                </a:solidFill>
                <a:highlight>
                  <a:srgbClr val="FFFFFF"/>
                </a:highlight>
                <a:latin typeface="Consolas"/>
              </a:rPr>
              <a:t> </a:t>
            </a:r>
            <a:r>
              <a:rPr lang="en-US" sz="1600" dirty="0" smtClean="0">
                <a:solidFill>
                  <a:srgbClr val="000000"/>
                </a:solidFill>
                <a:highlight>
                  <a:srgbClr val="FFFFFF"/>
                </a:highlight>
                <a:latin typeface="Consolas"/>
              </a:rPr>
              <a:t>  </a:t>
            </a:r>
            <a:r>
              <a:rPr lang="en-US" sz="1600" dirty="0" smtClean="0">
                <a:solidFill>
                  <a:srgbClr val="A31515"/>
                </a:solidFill>
                <a:highlight>
                  <a:srgbClr val="FFFFFF"/>
                </a:highlight>
                <a:latin typeface="Consolas"/>
              </a:rPr>
              <a:t>"</a:t>
            </a:r>
            <a:r>
              <a:rPr lang="en-US" sz="1600" dirty="0">
                <a:solidFill>
                  <a:srgbClr val="A31515"/>
                </a:solidFill>
                <a:highlight>
                  <a:srgbClr val="FFFFFF"/>
                </a:highlight>
                <a:latin typeface="Consolas"/>
              </a:rPr>
              <a:t>select * from </a:t>
            </a:r>
            <a:r>
              <a:rPr lang="en-US" sz="1600" dirty="0" err="1">
                <a:solidFill>
                  <a:srgbClr val="A31515"/>
                </a:solidFill>
                <a:highlight>
                  <a:srgbClr val="FFFFFF"/>
                </a:highlight>
                <a:latin typeface="Consolas"/>
              </a:rPr>
              <a:t>SomeTable</a:t>
            </a:r>
            <a:r>
              <a:rPr lang="en-US" sz="1600" dirty="0">
                <a:solidFill>
                  <a:srgbClr val="A31515"/>
                </a:solidFill>
                <a:highlight>
                  <a:srgbClr val="FFFFFF"/>
                </a:highlight>
                <a:latin typeface="Consolas"/>
              </a:rPr>
              <a:t> where Name = '{0}';"</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uhOh</a:t>
            </a:r>
            <a:r>
              <a:rPr lang="en-US" sz="1600" dirty="0">
                <a:solidFill>
                  <a:srgbClr val="000000"/>
                </a:solidFill>
                <a:highlight>
                  <a:srgbClr val="FFFFFF"/>
                </a:highlight>
                <a:latin typeface="Consolas"/>
              </a:rPr>
              <a:t>);</a:t>
            </a:r>
            <a:endParaRPr lang="en-US" sz="160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512" y="2112314"/>
            <a:ext cx="1392294" cy="1044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782" y="3722008"/>
            <a:ext cx="1392294" cy="1044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12037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 – Attempt 2</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Every declared or assigned variable…</a:t>
            </a:r>
          </a:p>
          <a:p>
            <a:pPr lvl="1"/>
            <a:r>
              <a:rPr lang="en-US" dirty="0" smtClean="0">
                <a:solidFill>
                  <a:srgbClr val="FF0000"/>
                </a:solidFill>
              </a:rPr>
              <a:t>Mark parameters “dirty”</a:t>
            </a:r>
          </a:p>
          <a:p>
            <a:pPr lvl="1"/>
            <a:r>
              <a:rPr lang="en-US" dirty="0" smtClean="0">
                <a:solidFill>
                  <a:srgbClr val="00B050"/>
                </a:solidFill>
              </a:rPr>
              <a:t>Mark constants and literals “clean”</a:t>
            </a:r>
          </a:p>
          <a:p>
            <a:pPr lvl="1"/>
            <a:r>
              <a:rPr lang="en-US" dirty="0" smtClean="0">
                <a:solidFill>
                  <a:srgbClr val="00B050"/>
                </a:solidFill>
              </a:rPr>
              <a:t>Mark the target “clean” </a:t>
            </a:r>
            <a:r>
              <a:rPr lang="en-US" dirty="0">
                <a:solidFill>
                  <a:srgbClr val="00B050"/>
                </a:solidFill>
              </a:rPr>
              <a:t>i</a:t>
            </a:r>
            <a:r>
              <a:rPr lang="en-US" dirty="0" smtClean="0">
                <a:solidFill>
                  <a:srgbClr val="00B050"/>
                </a:solidFill>
              </a:rPr>
              <a:t>f </a:t>
            </a:r>
            <a:r>
              <a:rPr lang="en-US" i="1" dirty="0" smtClean="0">
                <a:solidFill>
                  <a:srgbClr val="00B050"/>
                </a:solidFill>
              </a:rPr>
              <a:t>all</a:t>
            </a:r>
            <a:r>
              <a:rPr lang="en-US" dirty="0" smtClean="0">
                <a:solidFill>
                  <a:srgbClr val="00B050"/>
                </a:solidFill>
              </a:rPr>
              <a:t> of the components in a format or concatenation are “clean”</a:t>
            </a:r>
          </a:p>
          <a:p>
            <a:pPr lvl="2"/>
            <a:r>
              <a:rPr lang="en-US" dirty="0" smtClean="0">
                <a:solidFill>
                  <a:srgbClr val="FF0000"/>
                </a:solidFill>
              </a:rPr>
              <a:t>Otherwise, mark it “dirty”</a:t>
            </a:r>
          </a:p>
          <a:p>
            <a:pPr lvl="1"/>
            <a:r>
              <a:rPr lang="en-US" dirty="0" smtClean="0">
                <a:solidFill>
                  <a:srgbClr val="FF0000"/>
                </a:solidFill>
              </a:rPr>
              <a:t>If the source is unknown, it’s “dirty”</a:t>
            </a:r>
          </a:p>
          <a:p>
            <a:r>
              <a:rPr lang="en-US" dirty="0" smtClean="0"/>
              <a:t>If a SQL-executing function is called, and the SQL parameter is dirty, throw an error</a:t>
            </a:r>
          </a:p>
        </p:txBody>
      </p:sp>
    </p:spTree>
    <p:extLst>
      <p:ext uri="{BB962C8B-B14F-4D97-AF65-F5344CB8AC3E}">
        <p14:creationId xmlns:p14="http://schemas.microsoft.com/office/powerpoint/2010/main" val="19945652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 – Attempt 2</a:t>
            </a:r>
            <a:endParaRPr lang="en-US" dirty="0"/>
          </a:p>
        </p:txBody>
      </p:sp>
      <p:sp>
        <p:nvSpPr>
          <p:cNvPr id="3" name="Content Placeholder 2"/>
          <p:cNvSpPr>
            <a:spLocks noGrp="1"/>
          </p:cNvSpPr>
          <p:nvPr>
            <p:ph idx="1"/>
          </p:nvPr>
        </p:nvSpPr>
        <p:spPr/>
        <p:txBody>
          <a:bodyPr/>
          <a:lstStyle/>
          <a:p>
            <a:r>
              <a:rPr lang="en-US" dirty="0" smtClean="0"/>
              <a:t>Fixes the issues with the first one</a:t>
            </a:r>
          </a:p>
          <a:p>
            <a:r>
              <a:rPr lang="en-US" dirty="0" smtClean="0"/>
              <a:t>Still has weaknesses:</a:t>
            </a:r>
          </a:p>
          <a:p>
            <a:pPr lvl="1"/>
            <a:r>
              <a:rPr lang="en-US" dirty="0" smtClean="0"/>
              <a:t>It’s hard (false alarms)</a:t>
            </a:r>
          </a:p>
          <a:p>
            <a:pPr lvl="1"/>
            <a:r>
              <a:rPr lang="en-US" dirty="0" smtClean="0"/>
              <a:t>Functions like these give errors that aren’t particularly informative; we can mitigate that with attributes.</a:t>
            </a:r>
          </a:p>
          <a:p>
            <a:endParaRPr lang="en-US" dirty="0" smtClean="0"/>
          </a:p>
          <a:p>
            <a:endParaRPr lang="en-US" dirty="0"/>
          </a:p>
        </p:txBody>
      </p:sp>
      <p:sp>
        <p:nvSpPr>
          <p:cNvPr id="4" name="TextBox 3"/>
          <p:cNvSpPr txBox="1"/>
          <p:nvPr/>
        </p:nvSpPr>
        <p:spPr>
          <a:xfrm>
            <a:off x="382772" y="4660605"/>
            <a:ext cx="7029488" cy="830997"/>
          </a:xfrm>
          <a:prstGeom prst="rect">
            <a:avLst/>
          </a:prstGeom>
          <a:noFill/>
        </p:spPr>
        <p:txBody>
          <a:bodyPr wrap="none" rtlCol="0">
            <a:spAutoFit/>
          </a:bodyPr>
          <a:lstStyle/>
          <a:p>
            <a:r>
              <a:rPr lang="en-US" sz="1600" dirty="0" smtClean="0">
                <a:solidFill>
                  <a:srgbClr val="000000"/>
                </a:solidFill>
                <a:highlight>
                  <a:srgbClr val="FFFFFF"/>
                </a:highlight>
                <a:latin typeface="Consolas"/>
              </a:rPr>
              <a:t>[</a:t>
            </a:r>
            <a:r>
              <a:rPr lang="en-US" sz="1600" dirty="0" err="1" smtClean="0">
                <a:solidFill>
                  <a:srgbClr val="2B91AF"/>
                </a:solidFill>
                <a:highlight>
                  <a:srgbClr val="FFFFFF"/>
                </a:highlight>
                <a:latin typeface="Consolas"/>
              </a:rPr>
              <a:t>ExecutesSql</a:t>
            </a:r>
            <a:r>
              <a:rPr lang="en-US" sz="1600" dirty="0" smtClean="0">
                <a:solidFill>
                  <a:srgbClr val="000000"/>
                </a:solidFill>
                <a:highlight>
                  <a:srgbClr val="FFFFFF"/>
                </a:highlight>
                <a:latin typeface="Consolas"/>
              </a:rPr>
              <a:t>]</a:t>
            </a:r>
            <a:endParaRPr lang="en-US" sz="1600" dirty="0">
              <a:solidFill>
                <a:srgbClr val="000000"/>
              </a:solidFill>
              <a:highlight>
                <a:srgbClr val="FFFFFF"/>
              </a:highlight>
              <a:latin typeface="Consolas"/>
            </a:endParaRPr>
          </a:p>
          <a:p>
            <a:r>
              <a:rPr lang="en-US" sz="1600" dirty="0" smtClean="0">
                <a:solidFill>
                  <a:srgbClr val="0000FF"/>
                </a:solidFill>
                <a:highlight>
                  <a:srgbClr val="FFFFFF"/>
                </a:highlight>
                <a:latin typeface="Consolas"/>
              </a:rPr>
              <a:t>private</a:t>
            </a:r>
            <a:r>
              <a:rPr lang="en-US" sz="1600" dirty="0" smtClean="0">
                <a:solidFill>
                  <a:srgbClr val="000000"/>
                </a:solidFill>
                <a:highlight>
                  <a:srgbClr val="FFFFFF"/>
                </a:highlight>
                <a:latin typeface="Consolas"/>
              </a:rPr>
              <a:t> </a:t>
            </a:r>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dirty="0" err="1" smtClean="0">
                <a:solidFill>
                  <a:srgbClr val="000000"/>
                </a:solidFill>
                <a:highlight>
                  <a:srgbClr val="FFFFFF"/>
                </a:highlight>
                <a:latin typeface="Consolas"/>
              </a:rPr>
              <a:t>RunMySQLAndDoSomethingWithTheResults</a:t>
            </a:r>
            <a:r>
              <a:rPr lang="en-US" sz="1600" dirty="0" smtClean="0">
                <a:solidFill>
                  <a:srgbClr val="000000"/>
                </a:solidFill>
                <a:highlight>
                  <a:srgbClr val="FFFFFF"/>
                </a:highlight>
                <a:latin typeface="Consolas"/>
              </a:rPr>
              <a:t>(</a:t>
            </a:r>
            <a:r>
              <a:rPr lang="en-US" sz="1600" dirty="0" smtClean="0">
                <a:solidFill>
                  <a:srgbClr val="0000FF"/>
                </a:solidFill>
                <a:highlight>
                  <a:srgbClr val="FFFFFF"/>
                </a:highlight>
                <a:latin typeface="Consolas"/>
              </a:rPr>
              <a:t>string</a:t>
            </a:r>
            <a:r>
              <a:rPr lang="en-US" sz="1600" dirty="0" smtClean="0">
                <a:solidFill>
                  <a:srgbClr val="000000"/>
                </a:solidFill>
                <a:highlight>
                  <a:srgbClr val="FFFFFF"/>
                </a:highlight>
                <a:latin typeface="Consolas"/>
              </a:rPr>
              <a:t> </a:t>
            </a:r>
            <a:r>
              <a:rPr lang="en-US" sz="1600" dirty="0" err="1">
                <a:solidFill>
                  <a:srgbClr val="000000"/>
                </a:solidFill>
                <a:highlight>
                  <a:srgbClr val="FFFFFF"/>
                </a:highlight>
                <a:latin typeface="Consolas"/>
              </a:rPr>
              <a:t>sql</a:t>
            </a:r>
            <a:r>
              <a:rPr lang="en-US" sz="1600" dirty="0">
                <a:solidFill>
                  <a:srgbClr val="000000"/>
                </a:solidFill>
                <a:highlight>
                  <a:srgbClr val="FFFFFF"/>
                </a:highlight>
                <a:latin typeface="Consolas"/>
              </a:rPr>
              <a:t>)</a:t>
            </a:r>
          </a:p>
          <a:p>
            <a:r>
              <a:rPr lang="en-US" sz="1600" dirty="0" smtClean="0">
                <a:solidFill>
                  <a:srgbClr val="000000"/>
                </a:solidFill>
                <a:highlight>
                  <a:srgbClr val="FFFFFF"/>
                </a:highlight>
                <a:latin typeface="Consolas"/>
              </a:rPr>
              <a:t>{</a:t>
            </a:r>
            <a:endParaRPr lang="en-US" sz="1600" dirty="0"/>
          </a:p>
        </p:txBody>
      </p:sp>
      <p:sp>
        <p:nvSpPr>
          <p:cNvPr id="5" name="TextBox 4"/>
          <p:cNvSpPr txBox="1"/>
          <p:nvPr/>
        </p:nvSpPr>
        <p:spPr>
          <a:xfrm>
            <a:off x="345558" y="5638800"/>
            <a:ext cx="5234125" cy="1077218"/>
          </a:xfrm>
          <a:prstGeom prst="rect">
            <a:avLst/>
          </a:prstGeom>
          <a:noFill/>
        </p:spPr>
        <p:txBody>
          <a:bodyPr wrap="none" rtlCol="0">
            <a:spAutoFit/>
          </a:bodyPr>
          <a:lstStyle/>
          <a:p>
            <a:r>
              <a:rPr lang="en-US" sz="1600" dirty="0" err="1">
                <a:solidFill>
                  <a:srgbClr val="0000FF"/>
                </a:solidFill>
                <a:highlight>
                  <a:srgbClr val="FFFFFF"/>
                </a:highlight>
                <a:latin typeface="Consolas"/>
              </a:rPr>
              <a:t>var</a:t>
            </a:r>
            <a:r>
              <a:rPr lang="en-US" sz="1600" dirty="0">
                <a:solidFill>
                  <a:srgbClr val="000000"/>
                </a:solidFill>
                <a:highlight>
                  <a:srgbClr val="FFFFFF"/>
                </a:highlight>
                <a:latin typeface="Consolas"/>
              </a:rPr>
              <a:t> data = Query&lt;</a:t>
            </a:r>
            <a:r>
              <a:rPr lang="en-US" sz="1600" dirty="0" err="1">
                <a:solidFill>
                  <a:srgbClr val="0000FF"/>
                </a:solidFill>
                <a:highlight>
                  <a:srgbClr val="FFFFFF"/>
                </a:highlight>
                <a:latin typeface="Consolas"/>
              </a:rPr>
              <a:t>int</a:t>
            </a:r>
            <a:r>
              <a:rPr lang="en-US" sz="1600" dirty="0">
                <a:solidFill>
                  <a:srgbClr val="000000"/>
                </a:solidFill>
                <a:highlight>
                  <a:srgbClr val="FFFFFF"/>
                </a:highlight>
                <a:latin typeface="Consolas"/>
              </a:rPr>
              <a:t>&gt;(</a:t>
            </a:r>
            <a:r>
              <a:rPr lang="en-US" sz="1600" dirty="0" err="1">
                <a:solidFill>
                  <a:srgbClr val="000000"/>
                </a:solidFill>
                <a:highlight>
                  <a:srgbClr val="FFFFFF"/>
                </a:highlight>
                <a:latin typeface="Consolas"/>
              </a:rPr>
              <a:t>BuildCrazySearchSQL</a:t>
            </a:r>
            <a:r>
              <a:rPr lang="en-US" sz="1600" dirty="0">
                <a:solidFill>
                  <a:srgbClr val="000000"/>
                </a:solidFill>
                <a:highlight>
                  <a:srgbClr val="FFFFFF"/>
                </a:highlight>
                <a:latin typeface="Consolas"/>
              </a:rPr>
              <a:t>());</a:t>
            </a:r>
          </a:p>
          <a:p>
            <a:r>
              <a:rPr lang="en-US" sz="1600" dirty="0" smtClean="0">
                <a:solidFill>
                  <a:srgbClr val="008000"/>
                </a:solidFill>
                <a:highlight>
                  <a:srgbClr val="FFFFFF"/>
                </a:highlight>
                <a:latin typeface="Consolas"/>
              </a:rPr>
              <a:t>//... elsewhere </a:t>
            </a:r>
          </a:p>
          <a:p>
            <a:r>
              <a:rPr lang="en-US" sz="1600" dirty="0" smtClean="0">
                <a:solidFill>
                  <a:srgbClr val="000000"/>
                </a:solidFill>
                <a:highlight>
                  <a:srgbClr val="FFFFFF"/>
                </a:highlight>
                <a:latin typeface="Consolas"/>
              </a:rPr>
              <a:t>[</a:t>
            </a:r>
            <a:r>
              <a:rPr lang="en-US" sz="1600" dirty="0" err="1">
                <a:solidFill>
                  <a:srgbClr val="2B91AF"/>
                </a:solidFill>
                <a:highlight>
                  <a:srgbClr val="FFFFFF"/>
                </a:highlight>
                <a:latin typeface="Consolas"/>
              </a:rPr>
              <a:t>BuildsDynamicSql</a:t>
            </a:r>
            <a:r>
              <a:rPr lang="en-US" sz="1600" dirty="0" smtClean="0">
                <a:solidFill>
                  <a:srgbClr val="000000"/>
                </a:solidFill>
                <a:highlight>
                  <a:srgbClr val="FFFFFF"/>
                </a:highlight>
                <a:latin typeface="Consolas"/>
              </a:rPr>
              <a:t>]</a:t>
            </a:r>
          </a:p>
          <a:p>
            <a:r>
              <a:rPr lang="en-US" sz="1600" dirty="0" smtClean="0">
                <a:solidFill>
                  <a:srgbClr val="0000FF"/>
                </a:solidFill>
                <a:highlight>
                  <a:srgbClr val="FFFFFF"/>
                </a:highlight>
                <a:latin typeface="Consolas"/>
              </a:rPr>
              <a:t>private</a:t>
            </a:r>
            <a:r>
              <a:rPr lang="en-US" sz="1600" dirty="0" smtClean="0">
                <a:solidFill>
                  <a:srgbClr val="000000"/>
                </a:solidFill>
                <a:highlight>
                  <a:srgbClr val="FFFFFF"/>
                </a:highlight>
                <a:latin typeface="Consolas"/>
              </a:rPr>
              <a:t> </a:t>
            </a:r>
            <a:r>
              <a:rPr lang="en-US" sz="1600" dirty="0">
                <a:solidFill>
                  <a:srgbClr val="0000FF"/>
                </a:solidFill>
                <a:highlight>
                  <a:srgbClr val="FFFFFF"/>
                </a:highlight>
                <a:latin typeface="Consolas"/>
              </a:rPr>
              <a:t>string</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BuildCrazySearchSQL</a:t>
            </a:r>
            <a:r>
              <a:rPr lang="en-US" sz="1600" dirty="0">
                <a:solidFill>
                  <a:srgbClr val="000000"/>
                </a:solidFill>
                <a:highlight>
                  <a:srgbClr val="FFFFFF"/>
                </a:highlight>
                <a:latin typeface="Consolas"/>
              </a:rPr>
              <a:t>()</a:t>
            </a:r>
            <a:endParaRPr lang="en-US" sz="1600" dirty="0"/>
          </a:p>
        </p:txBody>
      </p:sp>
      <p:cxnSp>
        <p:nvCxnSpPr>
          <p:cNvPr id="7" name="Straight Connector 6"/>
          <p:cNvCxnSpPr/>
          <p:nvPr/>
        </p:nvCxnSpPr>
        <p:spPr>
          <a:xfrm>
            <a:off x="228600" y="5606902"/>
            <a:ext cx="8763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9800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 – Other Ideas</a:t>
            </a:r>
            <a:endParaRPr lang="en-US" dirty="0"/>
          </a:p>
        </p:txBody>
      </p:sp>
      <p:sp>
        <p:nvSpPr>
          <p:cNvPr id="3" name="Content Placeholder 2"/>
          <p:cNvSpPr>
            <a:spLocks noGrp="1"/>
          </p:cNvSpPr>
          <p:nvPr>
            <p:ph idx="1"/>
          </p:nvPr>
        </p:nvSpPr>
        <p:spPr/>
        <p:txBody>
          <a:bodyPr/>
          <a:lstStyle/>
          <a:p>
            <a:r>
              <a:rPr lang="en-US" dirty="0" err="1" smtClean="0"/>
              <a:t>SafeSQLBuilder</a:t>
            </a:r>
            <a:r>
              <a:rPr lang="en-US" dirty="0" smtClean="0"/>
              <a:t> class – prevent string inputs, flag any SQL call that doesn’t use it</a:t>
            </a:r>
          </a:p>
          <a:p>
            <a:r>
              <a:rPr lang="en-US" dirty="0" smtClean="0"/>
              <a:t>The obvious …</a:t>
            </a:r>
          </a:p>
          <a:p>
            <a:pPr lvl="1"/>
            <a:r>
              <a:rPr lang="en-US" dirty="0" smtClean="0"/>
              <a:t>Use procedures</a:t>
            </a:r>
          </a:p>
          <a:p>
            <a:pPr lvl="1"/>
            <a:r>
              <a:rPr lang="en-US" dirty="0" smtClean="0"/>
              <a:t>Use parameters</a:t>
            </a:r>
          </a:p>
          <a:p>
            <a:pPr lvl="1"/>
            <a:r>
              <a:rPr lang="en-US" dirty="0" smtClean="0"/>
              <a:t>Use </a:t>
            </a:r>
            <a:r>
              <a:rPr lang="en-US" dirty="0" err="1" smtClean="0"/>
              <a:t>enums</a:t>
            </a:r>
            <a:r>
              <a:rPr lang="en-US" dirty="0" smtClean="0"/>
              <a:t> when databases, tables</a:t>
            </a:r>
            <a:r>
              <a:rPr lang="en-US" dirty="0" smtClean="0"/>
              <a:t>, and/or </a:t>
            </a:r>
            <a:r>
              <a:rPr lang="en-US" dirty="0" smtClean="0"/>
              <a:t>structural pieces of queries are determined by parameters</a:t>
            </a:r>
          </a:p>
          <a:p>
            <a:endParaRPr lang="en-US" dirty="0"/>
          </a:p>
        </p:txBody>
      </p:sp>
    </p:spTree>
    <p:extLst>
      <p:ext uri="{BB962C8B-B14F-4D97-AF65-F5344CB8AC3E}">
        <p14:creationId xmlns:p14="http://schemas.microsoft.com/office/powerpoint/2010/main" val="4649556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538787"/>
            <a:ext cx="7772400" cy="1362075"/>
          </a:xfrm>
        </p:spPr>
        <p:txBody>
          <a:bodyPr/>
          <a:lstStyle/>
          <a:p>
            <a:r>
              <a:rPr lang="en-US" dirty="0" smtClean="0"/>
              <a:t>Enforcing best practices</a:t>
            </a:r>
            <a:endParaRPr lang="en-US" dirty="0"/>
          </a:p>
        </p:txBody>
      </p:sp>
      <p:sp>
        <p:nvSpPr>
          <p:cNvPr id="3" name="Text Placeholder 2"/>
          <p:cNvSpPr>
            <a:spLocks noGrp="1"/>
          </p:cNvSpPr>
          <p:nvPr>
            <p:ph type="body" idx="1"/>
          </p:nvPr>
        </p:nvSpPr>
        <p:spPr>
          <a:xfrm>
            <a:off x="685800" y="4038600"/>
            <a:ext cx="7772400" cy="1500187"/>
          </a:xfrm>
        </p:spPr>
        <p:txBody>
          <a:bodyPr/>
          <a:lstStyle/>
          <a:p>
            <a:r>
              <a:rPr lang="en-US" dirty="0" smtClean="0"/>
              <a:t>Insert witty subtitle here.</a:t>
            </a:r>
            <a:endParaRPr lang="en-US" dirty="0"/>
          </a:p>
        </p:txBody>
      </p:sp>
      <p:pic>
        <p:nvPicPr>
          <p:cNvPr id="22530" name="Picture 2" descr="http://makemelaugh.com/pics/Standards..-What-Could-Possibly-Go-Wro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621" y="152400"/>
            <a:ext cx="5472777" cy="4770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6860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a:t>
            </a:r>
            <a:r>
              <a:rPr lang="en-US" dirty="0" smtClean="0"/>
              <a:t>to Enforce Best </a:t>
            </a:r>
            <a:r>
              <a:rPr lang="en-US" dirty="0" smtClean="0"/>
              <a:t>Practices</a:t>
            </a:r>
            <a:endParaRPr lang="en-US" dirty="0"/>
          </a:p>
        </p:txBody>
      </p:sp>
      <p:sp>
        <p:nvSpPr>
          <p:cNvPr id="3" name="Content Placeholder 2"/>
          <p:cNvSpPr>
            <a:spLocks noGrp="1"/>
          </p:cNvSpPr>
          <p:nvPr>
            <p:ph idx="1"/>
          </p:nvPr>
        </p:nvSpPr>
        <p:spPr/>
        <p:txBody>
          <a:bodyPr/>
          <a:lstStyle/>
          <a:p>
            <a:r>
              <a:rPr lang="en-US" dirty="0" smtClean="0"/>
              <a:t>Declaring a static </a:t>
            </a:r>
            <a:r>
              <a:rPr lang="en-US" dirty="0" err="1" smtClean="0"/>
              <a:t>IDisposable</a:t>
            </a:r>
            <a:endParaRPr lang="en-US" dirty="0" smtClean="0"/>
          </a:p>
          <a:p>
            <a:r>
              <a:rPr lang="en-US" dirty="0" smtClean="0"/>
              <a:t>Emails sent directly through </a:t>
            </a:r>
            <a:r>
              <a:rPr lang="en-US" dirty="0" smtClean="0"/>
              <a:t>the system </a:t>
            </a:r>
            <a:r>
              <a:rPr lang="en-US" dirty="0" smtClean="0"/>
              <a:t>library rather than our company’s library</a:t>
            </a:r>
          </a:p>
          <a:p>
            <a:r>
              <a:rPr lang="en-US" dirty="0" smtClean="0"/>
              <a:t>Using a .Context property on the data </a:t>
            </a:r>
            <a:r>
              <a:rPr lang="en-US" dirty="0" smtClean="0"/>
              <a:t>layer</a:t>
            </a:r>
          </a:p>
          <a:p>
            <a:endParaRPr lang="en-US" dirty="0" smtClean="0"/>
          </a:p>
          <a:p>
            <a:r>
              <a:rPr lang="en-US" dirty="0" smtClean="0"/>
              <a:t>Lots of possibilities for more rules</a:t>
            </a:r>
            <a:endParaRPr lang="en-US" dirty="0"/>
          </a:p>
        </p:txBody>
      </p:sp>
    </p:spTree>
    <p:extLst>
      <p:ext uri="{BB962C8B-B14F-4D97-AF65-F5344CB8AC3E}">
        <p14:creationId xmlns:p14="http://schemas.microsoft.com/office/powerpoint/2010/main" val="28589231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515418"/>
            <a:ext cx="7772400" cy="1362075"/>
          </a:xfrm>
        </p:spPr>
        <p:txBody>
          <a:bodyPr/>
          <a:lstStyle/>
          <a:p>
            <a:r>
              <a:rPr lang="en-US" dirty="0" smtClean="0"/>
              <a:t>Putting it all together</a:t>
            </a:r>
            <a:endParaRPr lang="en-US" dirty="0"/>
          </a:p>
        </p:txBody>
      </p:sp>
      <p:sp>
        <p:nvSpPr>
          <p:cNvPr id="3" name="Text Placeholder 2"/>
          <p:cNvSpPr>
            <a:spLocks noGrp="1"/>
          </p:cNvSpPr>
          <p:nvPr>
            <p:ph type="body" idx="1"/>
          </p:nvPr>
        </p:nvSpPr>
        <p:spPr>
          <a:xfrm>
            <a:off x="685800" y="4015231"/>
            <a:ext cx="7772400" cy="1500187"/>
          </a:xfrm>
        </p:spPr>
        <p:txBody>
          <a:bodyPr/>
          <a:lstStyle/>
          <a:p>
            <a:r>
              <a:rPr lang="en-US" dirty="0" smtClean="0"/>
              <a:t>Integrating it into our build process.</a:t>
            </a:r>
            <a:endParaRPr lang="en-US" dirty="0"/>
          </a:p>
        </p:txBody>
      </p:sp>
      <p:pic>
        <p:nvPicPr>
          <p:cNvPr id="19458" name="Picture 2" descr="http://www.bricksandbloks.com/wp-content/uploads/2013/05/75025-LEGO-Star-Wars-Jedi-Defender-Class-Cruiser-with-The-Old-Republic-Minifigures-e136815118976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317205"/>
            <a:ext cx="7400149"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3473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Into a Build Process</a:t>
            </a:r>
            <a:endParaRPr lang="en-US" dirty="0"/>
          </a:p>
        </p:txBody>
      </p:sp>
      <p:sp>
        <p:nvSpPr>
          <p:cNvPr id="3" name="Content Placeholder 2"/>
          <p:cNvSpPr>
            <a:spLocks noGrp="1"/>
          </p:cNvSpPr>
          <p:nvPr>
            <p:ph idx="1"/>
          </p:nvPr>
        </p:nvSpPr>
        <p:spPr>
          <a:xfrm>
            <a:off x="457200" y="1600200"/>
            <a:ext cx="8229600" cy="4941332"/>
          </a:xfrm>
        </p:spPr>
        <p:txBody>
          <a:bodyPr>
            <a:normAutofit/>
          </a:bodyPr>
          <a:lstStyle/>
          <a:p>
            <a:r>
              <a:rPr lang="en-US" dirty="0" err="1" smtClean="0"/>
              <a:t>TeamCity</a:t>
            </a:r>
            <a:r>
              <a:rPr lang="en-US" dirty="0" smtClean="0"/>
              <a:t>: Fail if the number of warnings </a:t>
            </a:r>
            <a:r>
              <a:rPr lang="en-US" dirty="0" smtClean="0"/>
              <a:t>and/or </a:t>
            </a:r>
            <a:r>
              <a:rPr lang="en-US" dirty="0" smtClean="0"/>
              <a:t>errors reaches a certain threshold.</a:t>
            </a:r>
          </a:p>
          <a:p>
            <a:r>
              <a:rPr lang="en-US" dirty="0" err="1" smtClean="0"/>
              <a:t>FxCop</a:t>
            </a:r>
            <a:r>
              <a:rPr lang="en-US" dirty="0" smtClean="0"/>
              <a:t> projects live in a repository that everyone has </a:t>
            </a:r>
            <a:r>
              <a:rPr lang="en-US" i="1" dirty="0" smtClean="0"/>
              <a:t>read</a:t>
            </a:r>
            <a:r>
              <a:rPr lang="en-US" dirty="0" smtClean="0"/>
              <a:t> access to, but only a few people have </a:t>
            </a:r>
            <a:r>
              <a:rPr lang="en-US" i="1" dirty="0" smtClean="0"/>
              <a:t>write</a:t>
            </a:r>
            <a:r>
              <a:rPr lang="en-US" dirty="0" smtClean="0"/>
              <a:t> access to.</a:t>
            </a:r>
          </a:p>
          <a:p>
            <a:endParaRPr lang="en-US" sz="1400" dirty="0" smtClean="0"/>
          </a:p>
          <a:p>
            <a:endParaRPr lang="en-US" dirty="0" smtClean="0"/>
          </a:p>
          <a:p>
            <a:r>
              <a:rPr lang="en-US" dirty="0" smtClean="0"/>
              <a:t>Command-line utility: Add every DLL in a</a:t>
            </a:r>
            <a:r>
              <a:rPr lang="en-US" dirty="0" smtClean="0">
                <a:solidFill>
                  <a:schemeClr val="bg1"/>
                </a:solidFill>
              </a:rPr>
              <a:t> ….……</a:t>
            </a:r>
            <a:r>
              <a:rPr lang="en-US" dirty="0" smtClean="0"/>
              <a:t> given directory to an </a:t>
            </a:r>
            <a:r>
              <a:rPr lang="en-US" dirty="0" err="1" smtClean="0"/>
              <a:t>FxCop</a:t>
            </a:r>
            <a:r>
              <a:rPr lang="en-US" dirty="0" smtClean="0"/>
              <a:t> project file.</a:t>
            </a:r>
          </a:p>
        </p:txBody>
      </p:sp>
      <p:sp>
        <p:nvSpPr>
          <p:cNvPr id="4" name="Rectangle 3"/>
          <p:cNvSpPr/>
          <p:nvPr/>
        </p:nvSpPr>
        <p:spPr>
          <a:xfrm>
            <a:off x="1592541" y="4512874"/>
            <a:ext cx="7391400" cy="369332"/>
          </a:xfrm>
          <a:prstGeom prst="rect">
            <a:avLst/>
          </a:prstGeom>
        </p:spPr>
        <p:txBody>
          <a:bodyPr wrap="square">
            <a:spAutoFit/>
          </a:bodyPr>
          <a:lstStyle/>
          <a:p>
            <a:r>
              <a:rPr lang="en-US" dirty="0" smtClean="0">
                <a:solidFill>
                  <a:schemeClr val="bg1">
                    <a:lumMod val="65000"/>
                  </a:schemeClr>
                </a:solidFill>
              </a:rPr>
              <a:t>So punks can’t whitelist their own stuff.</a:t>
            </a:r>
            <a:endParaRPr lang="en-US" dirty="0">
              <a:solidFill>
                <a:schemeClr val="bg1">
                  <a:lumMod val="65000"/>
                </a:schemeClr>
              </a:solidFill>
            </a:endParaRPr>
          </a:p>
        </p:txBody>
      </p:sp>
      <p:sp>
        <p:nvSpPr>
          <p:cNvPr id="5" name="Rectangle 4"/>
          <p:cNvSpPr/>
          <p:nvPr/>
        </p:nvSpPr>
        <p:spPr>
          <a:xfrm>
            <a:off x="1592541" y="6281689"/>
            <a:ext cx="7391400" cy="369332"/>
          </a:xfrm>
          <a:prstGeom prst="rect">
            <a:avLst/>
          </a:prstGeom>
        </p:spPr>
        <p:txBody>
          <a:bodyPr wrap="square">
            <a:spAutoFit/>
          </a:bodyPr>
          <a:lstStyle/>
          <a:p>
            <a:r>
              <a:rPr lang="en-US" dirty="0" smtClean="0">
                <a:solidFill>
                  <a:schemeClr val="bg1">
                    <a:lumMod val="65000"/>
                  </a:schemeClr>
                </a:solidFill>
              </a:rPr>
              <a:t>No forgetting to </a:t>
            </a:r>
            <a:r>
              <a:rPr lang="en-US" dirty="0" smtClean="0">
                <a:solidFill>
                  <a:schemeClr val="bg1">
                    <a:lumMod val="65000"/>
                  </a:schemeClr>
                </a:solidFill>
              </a:rPr>
              <a:t>set up </a:t>
            </a:r>
            <a:r>
              <a:rPr lang="en-US" dirty="0" smtClean="0">
                <a:solidFill>
                  <a:schemeClr val="bg1">
                    <a:lumMod val="65000"/>
                  </a:schemeClr>
                </a:solidFill>
              </a:rPr>
              <a:t>scanning for new code.</a:t>
            </a:r>
            <a:endParaRPr lang="en-US" dirty="0">
              <a:solidFill>
                <a:schemeClr val="bg1">
                  <a:lumMod val="65000"/>
                </a:schemeClr>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175430"/>
            <a:ext cx="1392294" cy="1044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644773"/>
            <a:ext cx="1392294" cy="1044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7524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Code Analysis</a:t>
            </a:r>
            <a:endParaRPr lang="en-US" dirty="0"/>
          </a:p>
        </p:txBody>
      </p:sp>
      <p:sp>
        <p:nvSpPr>
          <p:cNvPr id="3" name="Content Placeholder 2"/>
          <p:cNvSpPr>
            <a:spLocks noGrp="1"/>
          </p:cNvSpPr>
          <p:nvPr>
            <p:ph idx="1"/>
          </p:nvPr>
        </p:nvSpPr>
        <p:spPr/>
        <p:txBody>
          <a:bodyPr/>
          <a:lstStyle/>
          <a:p>
            <a:r>
              <a:rPr lang="en-US" dirty="0" err="1"/>
              <a:t>FxCop</a:t>
            </a:r>
            <a:r>
              <a:rPr lang="en-US" dirty="0"/>
              <a:t> is a static analysis program used to find </a:t>
            </a:r>
            <a:r>
              <a:rPr lang="en-US" dirty="0" smtClean="0"/>
              <a:t>design and usage flaws, </a:t>
            </a:r>
            <a:r>
              <a:rPr lang="en-US" dirty="0"/>
              <a:t>and failure to adhere to best practices</a:t>
            </a:r>
            <a:r>
              <a:rPr lang="en-US" dirty="0" smtClean="0"/>
              <a:t>.</a:t>
            </a:r>
          </a:p>
          <a:p>
            <a:r>
              <a:rPr lang="en-US" dirty="0" smtClean="0"/>
              <a:t>It’s code reading other code and then criticizing it.</a:t>
            </a:r>
          </a:p>
          <a:p>
            <a:r>
              <a:rPr lang="en-US" dirty="0" err="1" smtClean="0"/>
              <a:t>FxCop</a:t>
            </a:r>
            <a:r>
              <a:rPr lang="en-US" dirty="0" smtClean="0"/>
              <a:t> is just one of many.</a:t>
            </a:r>
            <a:endParaRPr lang="en-US" dirty="0"/>
          </a:p>
        </p:txBody>
      </p:sp>
      <p:sp>
        <p:nvSpPr>
          <p:cNvPr id="5" name="TextBox 4"/>
          <p:cNvSpPr txBox="1"/>
          <p:nvPr/>
        </p:nvSpPr>
        <p:spPr>
          <a:xfrm>
            <a:off x="2819400" y="5538363"/>
            <a:ext cx="5663938" cy="369332"/>
          </a:xfrm>
          <a:prstGeom prst="rect">
            <a:avLst/>
          </a:prstGeom>
          <a:noFill/>
        </p:spPr>
        <p:txBody>
          <a:bodyPr wrap="square" rtlCol="0">
            <a:spAutoFit/>
          </a:bodyPr>
          <a:lstStyle/>
          <a:p>
            <a:r>
              <a:rPr lang="en-US" dirty="0" smtClean="0">
                <a:solidFill>
                  <a:schemeClr val="bg1">
                    <a:lumMod val="65000"/>
                  </a:schemeClr>
                </a:solidFill>
              </a:rPr>
              <a:t>Your code is great … for me to poop on.</a:t>
            </a:r>
            <a:endParaRPr lang="en-US" dirty="0">
              <a:solidFill>
                <a:schemeClr val="bg1">
                  <a:lumMod val="65000"/>
                </a:schemeClr>
              </a:solidFill>
            </a:endParaRPr>
          </a:p>
        </p:txBody>
      </p:sp>
      <p:pic>
        <p:nvPicPr>
          <p:cNvPr id="2058" name="Picture 10" descr="http://076dd0a50e0c1255009e-bd4b8aabaca29897bc751dfaf75b290c.r40.cf1.rackcdn.com/images/files/000/000/787/original/origina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953000"/>
            <a:ext cx="1967066"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202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Code that’s not complied into an assembly …</a:t>
            </a:r>
          </a:p>
          <a:p>
            <a:pPr lvl="1"/>
            <a:r>
              <a:rPr lang="en-US" dirty="0" err="1" smtClean="0"/>
              <a:t>Html.Raw</a:t>
            </a:r>
            <a:r>
              <a:rPr lang="en-US" dirty="0" smtClean="0"/>
              <a:t>() in .</a:t>
            </a:r>
            <a:r>
              <a:rPr lang="en-US" dirty="0" err="1" smtClean="0"/>
              <a:t>cshtml</a:t>
            </a:r>
            <a:r>
              <a:rPr lang="en-US" dirty="0" smtClean="0"/>
              <a:t> files</a:t>
            </a:r>
          </a:p>
          <a:p>
            <a:pPr lvl="1"/>
            <a:r>
              <a:rPr lang="en-US" dirty="0" smtClean="0"/>
              <a:t>Dynamic SQL </a:t>
            </a:r>
            <a:r>
              <a:rPr lang="en-US" i="1" dirty="0" smtClean="0"/>
              <a:t>inside</a:t>
            </a:r>
            <a:r>
              <a:rPr lang="en-US" dirty="0" smtClean="0"/>
              <a:t> stored procedures</a:t>
            </a:r>
          </a:p>
          <a:p>
            <a:pPr lvl="1"/>
            <a:r>
              <a:rPr lang="en-US" dirty="0" smtClean="0"/>
              <a:t>JavaScript</a:t>
            </a:r>
          </a:p>
          <a:p>
            <a:pPr lvl="2"/>
            <a:r>
              <a:rPr lang="en-US" dirty="0" smtClean="0"/>
              <a:t>Example: Find code that makes a GET request to one of the actions turned up by the CSRF or JSON rules.</a:t>
            </a:r>
          </a:p>
          <a:p>
            <a:pPr marL="914400" lvl="2" indent="0">
              <a:buNone/>
            </a:pPr>
            <a:r>
              <a:rPr lang="en-US" sz="2000" dirty="0" smtClean="0"/>
              <a:t>(so they don’t turn into page breaks when you fix the vulnerability)</a:t>
            </a:r>
          </a:p>
          <a:p>
            <a:r>
              <a:rPr lang="en-US" dirty="0" smtClean="0"/>
              <a:t>Mass Assignment attacks</a:t>
            </a:r>
          </a:p>
          <a:p>
            <a:r>
              <a:rPr lang="en-US" dirty="0" smtClean="0"/>
              <a:t>Make that SQL injection rule actually work</a:t>
            </a:r>
          </a:p>
          <a:p>
            <a:r>
              <a:rPr lang="en-US" dirty="0" smtClean="0"/>
              <a:t>And many more …</a:t>
            </a:r>
          </a:p>
        </p:txBody>
      </p:sp>
    </p:spTree>
    <p:extLst>
      <p:ext uri="{BB962C8B-B14F-4D97-AF65-F5344CB8AC3E}">
        <p14:creationId xmlns:p14="http://schemas.microsoft.com/office/powerpoint/2010/main" val="26308289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Text Placeholder 2"/>
          <p:cNvSpPr>
            <a:spLocks noGrp="1"/>
          </p:cNvSpPr>
          <p:nvPr>
            <p:ph type="body" idx="1"/>
          </p:nvPr>
        </p:nvSpPr>
        <p:spPr/>
        <p:txBody>
          <a:bodyPr/>
          <a:lstStyle/>
          <a:p>
            <a:r>
              <a:rPr lang="en-US" dirty="0" smtClean="0"/>
              <a:t>Ask them.</a:t>
            </a:r>
            <a:endParaRPr lang="en-US" dirty="0"/>
          </a:p>
        </p:txBody>
      </p:sp>
      <p:pic>
        <p:nvPicPr>
          <p:cNvPr id="4" name="Picture 4" descr="C:\Users\drshaffopolis\AppData\Local\Microsoft\Windows\Temporary Internet Files\Content.IE5\HGKX1FXG\MP900382649[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33400"/>
            <a:ext cx="3124200" cy="43738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5800" y="5867400"/>
            <a:ext cx="6784293" cy="461665"/>
          </a:xfrm>
          <a:prstGeom prst="rect">
            <a:avLst/>
          </a:prstGeom>
          <a:noFill/>
        </p:spPr>
        <p:txBody>
          <a:bodyPr wrap="none" rtlCol="0">
            <a:spAutoFit/>
          </a:bodyPr>
          <a:lstStyle/>
          <a:p>
            <a:r>
              <a:rPr lang="en-US" sz="2400" dirty="0" smtClean="0"/>
              <a:t>TEH CODEZ: </a:t>
            </a:r>
            <a:r>
              <a:rPr lang="en-US" sz="2400" dirty="0">
                <a:hlinkClick r:id="rId3"/>
              </a:rPr>
              <a:t>https://github.com/DrShaffopolis/FxCop</a:t>
            </a:r>
            <a:endParaRPr lang="en-US" sz="2400" dirty="0"/>
          </a:p>
        </p:txBody>
      </p:sp>
    </p:spTree>
    <p:extLst>
      <p:ext uri="{BB962C8B-B14F-4D97-AF65-F5344CB8AC3E}">
        <p14:creationId xmlns:p14="http://schemas.microsoft.com/office/powerpoint/2010/main" val="3474350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a:t>
            </a:r>
            <a:r>
              <a:rPr lang="en-US" dirty="0" smtClean="0"/>
              <a:t>Testing Happens</a:t>
            </a:r>
            <a:endParaRPr lang="en-US" dirty="0"/>
          </a:p>
        </p:txBody>
      </p:sp>
      <p:sp>
        <p:nvSpPr>
          <p:cNvPr id="5" name="Rectangle 4"/>
          <p:cNvSpPr/>
          <p:nvPr/>
        </p:nvSpPr>
        <p:spPr>
          <a:xfrm>
            <a:off x="521616" y="2074688"/>
            <a:ext cx="228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Compiler</a:t>
            </a:r>
            <a:endParaRPr lang="en-US" sz="2000" dirty="0"/>
          </a:p>
        </p:txBody>
      </p:sp>
      <p:sp>
        <p:nvSpPr>
          <p:cNvPr id="6" name="Rectangle 5"/>
          <p:cNvSpPr/>
          <p:nvPr/>
        </p:nvSpPr>
        <p:spPr>
          <a:xfrm>
            <a:off x="531043" y="2684288"/>
            <a:ext cx="228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Unit Test</a:t>
            </a:r>
            <a:endParaRPr lang="en-US" sz="2000" dirty="0"/>
          </a:p>
        </p:txBody>
      </p:sp>
      <p:sp>
        <p:nvSpPr>
          <p:cNvPr id="7" name="Rectangle 6"/>
          <p:cNvSpPr/>
          <p:nvPr/>
        </p:nvSpPr>
        <p:spPr>
          <a:xfrm>
            <a:off x="531043" y="3846931"/>
            <a:ext cx="228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Integration Test</a:t>
            </a:r>
            <a:endParaRPr lang="en-US" sz="2000" dirty="0"/>
          </a:p>
        </p:txBody>
      </p:sp>
      <p:sp>
        <p:nvSpPr>
          <p:cNvPr id="8" name="Rectangle 7"/>
          <p:cNvSpPr/>
          <p:nvPr/>
        </p:nvSpPr>
        <p:spPr>
          <a:xfrm>
            <a:off x="534185" y="4426678"/>
            <a:ext cx="228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Manual Test</a:t>
            </a:r>
            <a:endParaRPr lang="en-US" sz="2000" dirty="0"/>
          </a:p>
        </p:txBody>
      </p:sp>
      <p:sp>
        <p:nvSpPr>
          <p:cNvPr id="9" name="Rectangle 8"/>
          <p:cNvSpPr/>
          <p:nvPr/>
        </p:nvSpPr>
        <p:spPr>
          <a:xfrm>
            <a:off x="531043" y="3256962"/>
            <a:ext cx="228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Code Review</a:t>
            </a:r>
            <a:endParaRPr lang="en-US" sz="2000" dirty="0"/>
          </a:p>
        </p:txBody>
      </p:sp>
      <p:sp>
        <p:nvSpPr>
          <p:cNvPr id="12" name="Right Brace 11"/>
          <p:cNvSpPr/>
          <p:nvPr/>
        </p:nvSpPr>
        <p:spPr>
          <a:xfrm>
            <a:off x="2960016" y="2438400"/>
            <a:ext cx="152400" cy="10471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a:off x="2960016" y="4198078"/>
            <a:ext cx="152400" cy="457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p:cNvSpPr/>
          <p:nvPr/>
        </p:nvSpPr>
        <p:spPr>
          <a:xfrm>
            <a:off x="3950616" y="2733381"/>
            <a:ext cx="23622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FxCop</a:t>
            </a:r>
            <a:endParaRPr lang="en-US" sz="2000" dirty="0"/>
          </a:p>
        </p:txBody>
      </p:sp>
      <p:sp>
        <p:nvSpPr>
          <p:cNvPr id="16" name="Rectangle 15"/>
          <p:cNvSpPr/>
          <p:nvPr/>
        </p:nvSpPr>
        <p:spPr>
          <a:xfrm>
            <a:off x="3950616" y="4165088"/>
            <a:ext cx="23622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Burp Suite, etc.</a:t>
            </a:r>
            <a:endParaRPr lang="en-US" sz="2000" dirty="0"/>
          </a:p>
        </p:txBody>
      </p:sp>
      <p:cxnSp>
        <p:nvCxnSpPr>
          <p:cNvPr id="22" name="Straight Connector 21"/>
          <p:cNvCxnSpPr/>
          <p:nvPr/>
        </p:nvCxnSpPr>
        <p:spPr>
          <a:xfrm flipH="1">
            <a:off x="3264816" y="2961981"/>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3256175" y="4413321"/>
            <a:ext cx="609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060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to Static Analysis</a:t>
            </a:r>
            <a:endParaRPr lang="en-US" dirty="0"/>
          </a:p>
        </p:txBody>
      </p:sp>
      <p:sp>
        <p:nvSpPr>
          <p:cNvPr id="3" name="Content Placeholder 2"/>
          <p:cNvSpPr>
            <a:spLocks noGrp="1"/>
          </p:cNvSpPr>
          <p:nvPr>
            <p:ph idx="1"/>
          </p:nvPr>
        </p:nvSpPr>
        <p:spPr/>
        <p:txBody>
          <a:bodyPr>
            <a:normAutofit/>
          </a:bodyPr>
          <a:lstStyle/>
          <a:p>
            <a:r>
              <a:rPr lang="en-US" dirty="0" smtClean="0"/>
              <a:t>Runs at earlier stage of life cycle</a:t>
            </a:r>
          </a:p>
          <a:p>
            <a:r>
              <a:rPr lang="en-US" dirty="0" smtClean="0"/>
              <a:t>Can run scans much faster</a:t>
            </a:r>
          </a:p>
          <a:p>
            <a:r>
              <a:rPr lang="en-US" dirty="0" smtClean="0"/>
              <a:t>Can detect unsafe functions before code that calls them is even written, poor design that doesn’t leave external evidence</a:t>
            </a:r>
          </a:p>
          <a:p>
            <a:r>
              <a:rPr lang="en-US" dirty="0" smtClean="0"/>
              <a:t>Of course, it works best in parallel, not as a replacement</a:t>
            </a:r>
            <a:endParaRPr lang="en-US" dirty="0"/>
          </a:p>
        </p:txBody>
      </p:sp>
    </p:spTree>
    <p:extLst>
      <p:ext uri="{BB962C8B-B14F-4D97-AF65-F5344CB8AC3E}">
        <p14:creationId xmlns:p14="http://schemas.microsoft.com/office/powerpoint/2010/main" val="2074237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Examples of Rules Microsoft Gives Us</a:t>
            </a:r>
            <a:endParaRPr lang="en-US" dirty="0"/>
          </a:p>
        </p:txBody>
      </p:sp>
      <p:sp>
        <p:nvSpPr>
          <p:cNvPr id="3" name="Content Placeholder 2"/>
          <p:cNvSpPr>
            <a:spLocks noGrp="1"/>
          </p:cNvSpPr>
          <p:nvPr>
            <p:ph idx="1"/>
          </p:nvPr>
        </p:nvSpPr>
        <p:spPr/>
        <p:txBody>
          <a:bodyPr/>
          <a:lstStyle/>
          <a:p>
            <a:r>
              <a:rPr lang="en-US" dirty="0" smtClean="0"/>
              <a:t>Declare Types in Namespaces</a:t>
            </a:r>
          </a:p>
          <a:p>
            <a:r>
              <a:rPr lang="en-US" dirty="0" smtClean="0"/>
              <a:t>Do Not Catch General Exception Types</a:t>
            </a:r>
          </a:p>
          <a:p>
            <a:r>
              <a:rPr lang="en-US" dirty="0" smtClean="0"/>
              <a:t>URI Properties Should Not Be Strings</a:t>
            </a:r>
          </a:p>
          <a:p>
            <a:r>
              <a:rPr lang="en-US" dirty="0" smtClean="0"/>
              <a:t>Avoid Uncalled Private Code</a:t>
            </a:r>
          </a:p>
          <a:p>
            <a:r>
              <a:rPr lang="en-US" dirty="0" smtClean="0"/>
              <a:t>Review Unused Parameters</a:t>
            </a:r>
          </a:p>
          <a:p>
            <a:r>
              <a:rPr lang="en-US" dirty="0" smtClean="0"/>
              <a:t>And many more …</a:t>
            </a:r>
            <a:endParaRPr lang="en-US" dirty="0"/>
          </a:p>
        </p:txBody>
      </p:sp>
    </p:spTree>
    <p:extLst>
      <p:ext uri="{BB962C8B-B14F-4D97-AF65-F5344CB8AC3E}">
        <p14:creationId xmlns:p14="http://schemas.microsoft.com/office/powerpoint/2010/main" val="718837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969669"/>
            <a:ext cx="7772400" cy="1362075"/>
          </a:xfrm>
        </p:spPr>
        <p:txBody>
          <a:bodyPr/>
          <a:lstStyle/>
          <a:p>
            <a:r>
              <a:rPr lang="en-US" dirty="0" smtClean="0"/>
              <a:t>Cross-site request forgery</a:t>
            </a:r>
            <a:endParaRPr lang="en-US" dirty="0"/>
          </a:p>
        </p:txBody>
      </p:sp>
      <p:sp>
        <p:nvSpPr>
          <p:cNvPr id="3" name="Text Placeholder 2"/>
          <p:cNvSpPr>
            <a:spLocks noGrp="1"/>
          </p:cNvSpPr>
          <p:nvPr>
            <p:ph type="body" idx="1"/>
          </p:nvPr>
        </p:nvSpPr>
        <p:spPr>
          <a:xfrm>
            <a:off x="685800" y="3469482"/>
            <a:ext cx="7772400" cy="1500187"/>
          </a:xfrm>
        </p:spPr>
        <p:txBody>
          <a:bodyPr/>
          <a:lstStyle/>
          <a:p>
            <a:r>
              <a:rPr lang="en-US" dirty="0" smtClean="0"/>
              <a:t>First, let’s review how CRSF attacks work</a:t>
            </a:r>
            <a:endParaRPr lang="en-US" dirty="0"/>
          </a:p>
        </p:txBody>
      </p:sp>
      <p:pic>
        <p:nvPicPr>
          <p:cNvPr id="20482" name="Picture 2" descr="http://www.jeffcitymo.org/police/images/clip_image001_00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52400"/>
            <a:ext cx="4381500" cy="406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480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 a victim is logged into a site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3124200" cy="2673393"/>
          </a:xfrm>
          <a:prstGeom prst="rect">
            <a:avLst/>
          </a:prstGeom>
          <a:noFill/>
          <a:ln w="38100">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457200" y="4343400"/>
            <a:ext cx="8153400" cy="954107"/>
          </a:xfrm>
          <a:prstGeom prst="rect">
            <a:avLst/>
          </a:prstGeom>
          <a:noFill/>
        </p:spPr>
        <p:txBody>
          <a:bodyPr wrap="square" rtlCol="0">
            <a:spAutoFit/>
          </a:bodyPr>
          <a:lstStyle/>
          <a:p>
            <a:r>
              <a:rPr lang="en-US" sz="2800" dirty="0" smtClean="0"/>
              <a:t>For this example, let’s pretend the authentication of this site is secure …</a:t>
            </a:r>
            <a:endParaRPr lang="en-US" sz="2800" dirty="0"/>
          </a:p>
        </p:txBody>
      </p:sp>
    </p:spTree>
    <p:extLst>
      <p:ext uri="{BB962C8B-B14F-4D97-AF65-F5344CB8AC3E}">
        <p14:creationId xmlns:p14="http://schemas.microsoft.com/office/powerpoint/2010/main" val="981058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3390</TotalTime>
  <Words>2499</Words>
  <Application>Microsoft Office PowerPoint</Application>
  <PresentationFormat>On-screen Show (4:3)</PresentationFormat>
  <Paragraphs>306</Paragraphs>
  <Slides>41</Slides>
  <Notes>21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Using Code Inspection to Detect Security Vulnerabilities and Manage Potential Ones</vt:lpstr>
      <vt:lpstr>We’ll be addressing…</vt:lpstr>
      <vt:lpstr>static code analysis</vt:lpstr>
      <vt:lpstr>Static Code Analysis</vt:lpstr>
      <vt:lpstr>When Testing Happens</vt:lpstr>
      <vt:lpstr>Advantages to Static Analysis</vt:lpstr>
      <vt:lpstr>Some Examples of Rules Microsoft Gives Us</vt:lpstr>
      <vt:lpstr>Cross-site request forgery</vt:lpstr>
      <vt:lpstr>So, a victim is logged into a site …</vt:lpstr>
      <vt:lpstr>An attacker tricks them into clicking a link …</vt:lpstr>
      <vt:lpstr>Or maybe the attacker is even more brazen …</vt:lpstr>
      <vt:lpstr>CSRF Mitigation</vt:lpstr>
      <vt:lpstr>Generate a token, and add it to every form</vt:lpstr>
      <vt:lpstr>Built-In Anti-Forgery in .NET</vt:lpstr>
      <vt:lpstr>You’d still have to add that code to every sensitive form post …</vt:lpstr>
      <vt:lpstr>We’re Done!</vt:lpstr>
      <vt:lpstr>how code analysis fits in</vt:lpstr>
      <vt:lpstr>First Rule</vt:lpstr>
      <vt:lpstr>Second Rule</vt:lpstr>
      <vt:lpstr>JSON Hijacking</vt:lpstr>
      <vt:lpstr>JSON Hijacking</vt:lpstr>
      <vt:lpstr>PowerPoint Presentation</vt:lpstr>
      <vt:lpstr>PowerPoint Presentation</vt:lpstr>
      <vt:lpstr>Authentication and Authorization</vt:lpstr>
      <vt:lpstr>Authentication</vt:lpstr>
      <vt:lpstr>Authorization</vt:lpstr>
      <vt:lpstr>Cross-Site Scripting</vt:lpstr>
      <vt:lpstr>XSS</vt:lpstr>
      <vt:lpstr>XSS (side note)</vt:lpstr>
      <vt:lpstr>SQL injection</vt:lpstr>
      <vt:lpstr>SQL Injection – Attempt 1</vt:lpstr>
      <vt:lpstr>SQL Injection – Failures of Attempt 1</vt:lpstr>
      <vt:lpstr>SQL Injection – Attempt 2</vt:lpstr>
      <vt:lpstr>SQL Injection – Attempt 2</vt:lpstr>
      <vt:lpstr>SQL Injection – Other Ideas</vt:lpstr>
      <vt:lpstr>Enforcing best practices</vt:lpstr>
      <vt:lpstr>Rules to Enforce Best Practices</vt:lpstr>
      <vt:lpstr>Putting it all together</vt:lpstr>
      <vt:lpstr>Integrating Into a Build Process</vt:lpstr>
      <vt:lpstr>Next Steps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drshaffopolis</dc:creator>
  <cp:lastModifiedBy>Chris Shaffer</cp:lastModifiedBy>
  <cp:revision>421</cp:revision>
  <dcterms:created xsi:type="dcterms:W3CDTF">2006-08-16T00:00:00Z</dcterms:created>
  <dcterms:modified xsi:type="dcterms:W3CDTF">2013-12-04T17:29:29Z</dcterms:modified>
</cp:coreProperties>
</file>