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59" r:id="rId4"/>
    <p:sldId id="271" r:id="rId5"/>
    <p:sldId id="301" r:id="rId6"/>
    <p:sldId id="272" r:id="rId7"/>
    <p:sldId id="281" r:id="rId8"/>
    <p:sldId id="258" r:id="rId9"/>
    <p:sldId id="273" r:id="rId10"/>
    <p:sldId id="274" r:id="rId11"/>
    <p:sldId id="275" r:id="rId12"/>
    <p:sldId id="261" r:id="rId13"/>
    <p:sldId id="276" r:id="rId14"/>
    <p:sldId id="277" r:id="rId15"/>
    <p:sldId id="278" r:id="rId16"/>
    <p:sldId id="279" r:id="rId17"/>
    <p:sldId id="262" r:id="rId18"/>
    <p:sldId id="280" r:id="rId19"/>
    <p:sldId id="282" r:id="rId20"/>
    <p:sldId id="265" r:id="rId21"/>
    <p:sldId id="288" r:id="rId22"/>
    <p:sldId id="289" r:id="rId23"/>
    <p:sldId id="302" r:id="rId24"/>
    <p:sldId id="266" r:id="rId25"/>
    <p:sldId id="291" r:id="rId26"/>
    <p:sldId id="292" r:id="rId27"/>
    <p:sldId id="263" r:id="rId28"/>
    <p:sldId id="293" r:id="rId29"/>
    <p:sldId id="286" r:id="rId30"/>
    <p:sldId id="267" r:id="rId31"/>
    <p:sldId id="294" r:id="rId32"/>
    <p:sldId id="295" r:id="rId33"/>
    <p:sldId id="296" r:id="rId34"/>
    <p:sldId id="297" r:id="rId35"/>
    <p:sldId id="298" r:id="rId36"/>
    <p:sldId id="268" r:id="rId37"/>
    <p:sldId id="299" r:id="rId38"/>
    <p:sldId id="283" r:id="rId39"/>
    <p:sldId id="300" r:id="rId40"/>
    <p:sldId id="264" r:id="rId41"/>
    <p:sldId id="27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1829" autoAdjust="0"/>
  </p:normalViewPr>
  <p:slideViewPr>
    <p:cSldViewPr>
      <p:cViewPr varScale="1">
        <p:scale>
          <a:sx n="72" d="100"/>
          <a:sy n="72" d="100"/>
        </p:scale>
        <p:origin x="-176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DD968-B18B-4530-BF4A-77574F6DE493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16E4-4DA0-4231-B3A1-A1DCD2E9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9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code review policy you’ve got, it’s probably pretty useful</a:t>
            </a:r>
            <a:r>
              <a:rPr lang="en-US" baseline="0" dirty="0" smtClean="0"/>
              <a:t> to be able to quickly and reliably identify the stuff that’s most likely to be risky right off the bat.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just do @</a:t>
            </a:r>
            <a:r>
              <a:rPr lang="en-US" dirty="0" err="1" smtClean="0"/>
              <a:t>myString</a:t>
            </a:r>
            <a:r>
              <a:rPr lang="en-US" dirty="0" smtClean="0"/>
              <a:t>,</a:t>
            </a:r>
            <a:r>
              <a:rPr lang="en-US" baseline="0" dirty="0" smtClean="0"/>
              <a:t> you don’t have to worry about 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2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you only have to review and ensure</a:t>
            </a:r>
            <a:r>
              <a:rPr lang="en-US" baseline="0" dirty="0" smtClean="0"/>
              <a:t> the safety in one place. With the first approach, any time the property is used is a potential for a new XSS vulnerability.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backtrack every variable</a:t>
            </a:r>
            <a:r>
              <a:rPr lang="en-US" baseline="0" dirty="0" smtClean="0"/>
              <a:t> and make sure it’s coming from clean sources. Often things that are clean are incorrectly marked dirty because the code can’t figure it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one will just tell you it’s untrusted because the parameter is dangerous. Really, what we want in this case is to flag when dangerous things </a:t>
            </a:r>
            <a:r>
              <a:rPr lang="en-US" i="1" baseline="0" dirty="0" smtClean="0"/>
              <a:t>go into</a:t>
            </a:r>
            <a:r>
              <a:rPr lang="en-US" i="0" baseline="0" dirty="0" smtClean="0"/>
              <a:t> this function.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The second one will tell you that it’s untrusted from the moment you call the Build function. Really, what you want is to go </a:t>
            </a:r>
            <a:r>
              <a:rPr lang="en-US" i="1" baseline="0" dirty="0" smtClean="0"/>
              <a:t>inside</a:t>
            </a:r>
            <a:r>
              <a:rPr lang="en-US" i="0" baseline="0" dirty="0" smtClean="0"/>
              <a:t> that function and find dangerous return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</a:t>
            </a:r>
            <a:r>
              <a:rPr lang="en-US" baseline="0" dirty="0" smtClean="0"/>
              <a:t> realistically, applications just need dynamic SQL sometimes.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Parameters and </a:t>
            </a:r>
            <a:r>
              <a:rPr lang="en-US" baseline="0" dirty="0" err="1" smtClean="0"/>
              <a:t>enums</a:t>
            </a:r>
            <a:r>
              <a:rPr lang="en-US" baseline="0" dirty="0" smtClean="0"/>
              <a:t> are easy ones, and pretty foolproof - </a:t>
            </a:r>
            <a:r>
              <a:rPr lang="en-US" baseline="0" dirty="0" smtClean="0"/>
              <a:t>dynamic SQL </a:t>
            </a:r>
            <a:r>
              <a:rPr lang="en-US" i="1" baseline="0" dirty="0" smtClean="0"/>
              <a:t>should</a:t>
            </a:r>
            <a:r>
              <a:rPr lang="en-US" i="0" baseline="0" dirty="0" smtClean="0"/>
              <a:t> really be stuff you couldn’t make as SQL parameters, where the structure of the query changes</a:t>
            </a:r>
            <a:endParaRPr lang="en-US" dirty="0" smtClean="0"/>
          </a:p>
          <a:p>
            <a:r>
              <a:rPr lang="en-US" baseline="0" dirty="0" smtClean="0"/>
              <a:t>- but it’s really about enforcing that rule and catching it when people slip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6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 – </a:t>
            </a:r>
            <a:r>
              <a:rPr lang="en-US" dirty="0" err="1" smtClean="0"/>
              <a:t>IDisposables</a:t>
            </a:r>
            <a:r>
              <a:rPr lang="en-US" dirty="0" smtClean="0"/>
              <a:t> are intended to be </a:t>
            </a:r>
            <a:r>
              <a:rPr lang="en-US" i="1" dirty="0" smtClean="0"/>
              <a:t>disposed</a:t>
            </a:r>
            <a:r>
              <a:rPr lang="en-US" i="0" baseline="0" dirty="0" smtClean="0"/>
              <a:t> when you’re done with them, so having a static one is just shady. We had a lot of problems with </a:t>
            </a:r>
            <a:r>
              <a:rPr lang="en-US" i="0" baseline="0" dirty="0" err="1" smtClean="0"/>
              <a:t>EntityFramework</a:t>
            </a:r>
            <a:r>
              <a:rPr lang="en-US" i="0" baseline="0" dirty="0" smtClean="0"/>
              <a:t> data contexts, and weird issues cropping up in test/production because multiple users/web pages were accessing the same one simultaneously.</a:t>
            </a:r>
          </a:p>
          <a:p>
            <a:r>
              <a:rPr lang="en-US" i="0" baseline="0" dirty="0" smtClean="0"/>
              <a:t>#2 – The </a:t>
            </a:r>
            <a:r>
              <a:rPr lang="en-US" i="0" baseline="0" dirty="0" err="1" smtClean="0"/>
              <a:t>RelSci</a:t>
            </a:r>
            <a:r>
              <a:rPr lang="en-US" i="0" baseline="0" dirty="0" smtClean="0"/>
              <a:t> Email library has cool features like checking what environment you’re in and not emailing external addresses outside of production. We totally didn’t think of </a:t>
            </a:r>
            <a:r>
              <a:rPr lang="en-US" i="1" baseline="0" dirty="0" smtClean="0"/>
              <a:t>that</a:t>
            </a:r>
            <a:r>
              <a:rPr lang="en-US" i="0" baseline="0" dirty="0" smtClean="0"/>
              <a:t> the hard way.</a:t>
            </a:r>
          </a:p>
          <a:p>
            <a:r>
              <a:rPr lang="en-US" i="0" baseline="0" dirty="0" smtClean="0"/>
              <a:t>#3 – Using a .Context on the data layer could mess up caching – you’re depending on something that’s not going to be part of the cache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7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TeamCity</a:t>
            </a:r>
            <a:r>
              <a:rPr lang="en-US" dirty="0" smtClean="0"/>
              <a:t> has</a:t>
            </a:r>
            <a:r>
              <a:rPr lang="en-US" baseline="0" dirty="0" smtClean="0"/>
              <a:t> a built-in option for an </a:t>
            </a:r>
            <a:r>
              <a:rPr lang="en-US" baseline="0" dirty="0" err="1" smtClean="0"/>
              <a:t>FxCop</a:t>
            </a:r>
            <a:r>
              <a:rPr lang="en-US" baseline="0" dirty="0" smtClean="0"/>
              <a:t> build step, other CI systems have it too. Or you can write a script that runs it on the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Html.Raw</a:t>
            </a:r>
            <a:r>
              <a:rPr lang="en-US" dirty="0" smtClean="0"/>
              <a:t> in .</a:t>
            </a:r>
            <a:r>
              <a:rPr lang="en-US" dirty="0" err="1" smtClean="0"/>
              <a:t>cshtml</a:t>
            </a:r>
            <a:r>
              <a:rPr lang="en-US" dirty="0" smtClean="0"/>
              <a:t> files:</a:t>
            </a:r>
            <a:r>
              <a:rPr lang="en-US" baseline="0" dirty="0" smtClean="0"/>
              <a:t> </a:t>
            </a:r>
            <a:r>
              <a:rPr lang="en-US" dirty="0" smtClean="0"/>
              <a:t>We can probably still point </a:t>
            </a:r>
            <a:r>
              <a:rPr lang="en-US" dirty="0" err="1" smtClean="0"/>
              <a:t>FxCop</a:t>
            </a:r>
            <a:r>
              <a:rPr lang="en-US" dirty="0" smtClean="0"/>
              <a:t> at precompiled assemblies, but will need different rules and standards for those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JavaScript: You should never rely on client-side code for security, but there is potential for static analysis</a:t>
            </a:r>
            <a:r>
              <a:rPr lang="en-US" baseline="0" dirty="0" smtClean="0"/>
              <a:t> 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point here is</a:t>
            </a:r>
            <a:r>
              <a:rPr lang="en-US" baseline="0" dirty="0" smtClean="0"/>
              <a:t> that most security tools you think of look at actively running applications, and static analysis happens at an earlier stage, before code has to be deployed at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</a:t>
            </a:r>
            <a:r>
              <a:rPr lang="en-US" baseline="0" dirty="0" smtClean="0"/>
              <a:t> all familiar with the exponential cost increases to finding a bug later in the lifecycle…</a:t>
            </a:r>
            <a:endParaRPr lang="en-US" dirty="0" smtClean="0"/>
          </a:p>
          <a:p>
            <a:r>
              <a:rPr lang="en-US" dirty="0" err="1" smtClean="0"/>
              <a:t>FxCop</a:t>
            </a:r>
            <a:r>
              <a:rPr lang="en-US" dirty="0" smtClean="0"/>
              <a:t> takes less than</a:t>
            </a:r>
            <a:r>
              <a:rPr lang="en-US" baseline="0" dirty="0" smtClean="0"/>
              <a:t> 5 minutes to run on our whole code base. It’s as quick as the compilation.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trusted site</a:t>
            </a:r>
            <a:r>
              <a:rPr lang="en-US" baseline="0" dirty="0" smtClean="0"/>
              <a:t> like NYT, </a:t>
            </a:r>
            <a:r>
              <a:rPr lang="en-US" baseline="0" dirty="0" err="1" smtClean="0"/>
              <a:t>NYPost</a:t>
            </a:r>
            <a:r>
              <a:rPr lang="en-US" baseline="0" dirty="0" smtClean="0"/>
              <a:t>, Twitter, </a:t>
            </a:r>
            <a:r>
              <a:rPr lang="en-US" baseline="0" dirty="0" err="1" smtClean="0"/>
              <a:t>Buzzfeed</a:t>
            </a:r>
            <a:r>
              <a:rPr lang="en-US" baseline="0" dirty="0" smtClean="0"/>
              <a:t>, whatever else you may read …</a:t>
            </a:r>
          </a:p>
          <a:p>
            <a:r>
              <a:rPr lang="en-US" baseline="0" dirty="0" smtClean="0"/>
              <a:t>And of course, this can be any action you’d take that you’d want to be protected, like changing your email address, transferring money,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people that know better than to click a link in an email to chase.stealmymoney.com won’t think twice about a link that says </a:t>
            </a:r>
            <a:r>
              <a:rPr lang="en-US" baseline="0" dirty="0" err="1" smtClean="0"/>
              <a:t>chase.com?abunchofstuff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your</a:t>
            </a:r>
            <a:r>
              <a:rPr lang="en-US" baseline="0" dirty="0" smtClean="0"/>
              <a:t> tokens, same-origin policies, URL referrer checks, etc. can’t protect you from this 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good blog post, it’s also the first Google</a:t>
            </a:r>
            <a:r>
              <a:rPr lang="en-US" baseline="0" dirty="0" smtClean="0"/>
              <a:t> result</a:t>
            </a:r>
            <a:r>
              <a:rPr lang="en-US" dirty="0" smtClean="0"/>
              <a:t>, I’m not going to go into the details, it’s similar to CSRF.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great example because the code is small enough to fit on a PowerPoint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16E4-4DA0-4231-B3A1-A1DCD2E90B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lnerable-forum.com/post?somecrap=look-nontechnical-users-arent-even-going-to-read-this-seriously-its-techie-computer-nerd-stuff&amp;nonsense=30ijrf3j09fij3ef09j3f0i3j2390fj30i4h4309u3409hf30f9h340&amp;text=O%20HALP%20I%20STILL%20HAS%20BIN%20PWN3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9/06/25/json-hijacking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Shaffopolis/FxCop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Code Inspection to Detect and Manage Potential Security </a:t>
            </a:r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Case Study With ASP.NET and Custom </a:t>
            </a:r>
            <a:r>
              <a:rPr lang="en-US" dirty="0" err="1"/>
              <a:t>FxCop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endParaRPr lang="en-US" dirty="0"/>
          </a:p>
          <a:p>
            <a:r>
              <a:rPr lang="en-US" dirty="0" smtClean="0"/>
              <a:t>Chris </a:t>
            </a:r>
            <a:r>
              <a:rPr lang="en-US" dirty="0" smtClean="0"/>
              <a:t>Shaffer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attacker tricks them into clicking a link 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00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215" y="3200400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 or maybe they use a cross-site scripting vulnerability on a trusted site to stick that image in an ad on a news site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214" y="4191000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victim user is logged into that site, and opens this link in the same browser, it’s going to use their login cookie and execute as if they </a:t>
            </a:r>
            <a:r>
              <a:rPr lang="en-US" dirty="0" smtClean="0"/>
              <a:t>clicked the ‘post a message’ button </a:t>
            </a:r>
            <a:r>
              <a:rPr lang="en-US" dirty="0" smtClean="0"/>
              <a:t>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maybe the attacker is even more brazen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371" y="2121932"/>
            <a:ext cx="8261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 smtClean="0">
                <a:hlinkClick r:id="rId3"/>
              </a:rPr>
              <a:t>://nostalgia-forum.com/post?somecrap=look-nontechnical-users-arent-even-going-to-read-this-seriously-its-techie-computer-nerd-stuff&amp;nonsense=30ijrf3j09fij3ef09j3f0i3j2390fj30i4h4309u3409hf30f9h340&amp;text=O%20HALP%20I%20STILL%20HAS%20BIN%20PWN3D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636" y="1752600"/>
            <a:ext cx="209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“Hey, click this link!”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041" y="3322261"/>
            <a:ext cx="841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“Oh, I use </a:t>
            </a:r>
            <a:r>
              <a:rPr lang="en-US" dirty="0" smtClean="0"/>
              <a:t>the Nostalgia Forum </a:t>
            </a:r>
            <a:r>
              <a:rPr lang="en-US" dirty="0" smtClean="0"/>
              <a:t>all the time, of </a:t>
            </a:r>
            <a:r>
              <a:rPr lang="en-US" i="1" dirty="0" smtClean="0"/>
              <a:t>course</a:t>
            </a:r>
            <a:r>
              <a:rPr lang="en-US" dirty="0" smtClean="0"/>
              <a:t> I can trust a link to an article on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Mitigation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application-wide solution to not being that </a:t>
            </a:r>
            <a:r>
              <a:rPr lang="en-US" dirty="0" smtClean="0"/>
              <a:t>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a token, and add it to every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that the token be submitted with any form.</a:t>
            </a:r>
          </a:p>
          <a:p>
            <a:r>
              <a:rPr lang="en-US" dirty="0" smtClean="0"/>
              <a:t>This will ensure </a:t>
            </a:r>
            <a:r>
              <a:rPr lang="en-US" dirty="0" smtClean="0"/>
              <a:t>that a form submission to your site came </a:t>
            </a:r>
            <a:r>
              <a:rPr lang="en-US" i="1" dirty="0" smtClean="0"/>
              <a:t>from</a:t>
            </a:r>
            <a:r>
              <a:rPr lang="en-US" dirty="0" smtClean="0"/>
              <a:t> your site.</a:t>
            </a:r>
            <a:endParaRPr lang="en-US" dirty="0" smtClean="0"/>
          </a:p>
          <a:p>
            <a:r>
              <a:rPr lang="en-US" dirty="0" smtClean="0"/>
              <a:t>Fortunately, the .NET Framework gives us a built-in method for this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Anti-Forgery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To add a token to the page’s markup: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0614" y="4495800"/>
            <a:ext cx="165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That’s It!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49427" y="2133600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Html.AntiForgeryToken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5252821"/>
            <a:ext cx="292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Sort of.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79" y="4519374"/>
            <a:ext cx="2481421" cy="186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7451" y="2819401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To check the token’s validity: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49427" y="335280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AntiForgery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.Validate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You’d still have to add that code to every sensitive form post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 that token to our _Layout file</a:t>
            </a:r>
          </a:p>
          <a:p>
            <a:r>
              <a:rPr lang="en-US" dirty="0" smtClean="0"/>
              <a:t>Have JavaScript append to it every form post</a:t>
            </a:r>
          </a:p>
          <a:p>
            <a:r>
              <a:rPr lang="en-US" dirty="0" smtClean="0"/>
              <a:t>Have an </a:t>
            </a:r>
            <a:r>
              <a:rPr lang="en-US" dirty="0" err="1" smtClean="0"/>
              <a:t>HttpModule</a:t>
            </a:r>
            <a:r>
              <a:rPr lang="en-US" dirty="0" smtClean="0"/>
              <a:t> that runs on every request</a:t>
            </a:r>
            <a:endParaRPr lang="en-US" dirty="0"/>
          </a:p>
          <a:p>
            <a:pPr lvl="1"/>
            <a:r>
              <a:rPr lang="en-US" dirty="0" smtClean="0"/>
              <a:t>If the request is a POST and is from a logged-in user, look for a token</a:t>
            </a:r>
          </a:p>
          <a:p>
            <a:pPr lvl="1"/>
            <a:r>
              <a:rPr lang="en-US" dirty="0" smtClean="0"/>
              <a:t>If the token is missing, throw an error, otherwise validate it</a:t>
            </a:r>
          </a:p>
          <a:p>
            <a:r>
              <a:rPr lang="en-US" dirty="0" smtClean="0"/>
              <a:t>Add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/>
              <a:t> </a:t>
            </a:r>
            <a:r>
              <a:rPr lang="en-US" dirty="0"/>
              <a:t>attributes </a:t>
            </a:r>
            <a:r>
              <a:rPr lang="en-US" dirty="0" smtClean="0"/>
              <a:t>to those sensitive form posts to make sure an attacker can’t hit them with a GET request (which would bypass the above)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907" y="1524000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That’s a pain.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Let’s not do that.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021" y="1835942"/>
            <a:ext cx="54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Hold up.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you have any idea how fast you were going, son?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191" y="3450442"/>
            <a:ext cx="8416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DerpDerpImNewAtWebDevelopmentController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DeleteAllOfMyUserData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didn't plan for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didja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punk?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28576"/>
            <a:ext cx="2481421" cy="186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3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57787"/>
            <a:ext cx="7772400" cy="1362075"/>
          </a:xfrm>
        </p:spPr>
        <p:txBody>
          <a:bodyPr/>
          <a:lstStyle/>
          <a:p>
            <a:r>
              <a:rPr lang="en-US" dirty="0" smtClean="0"/>
              <a:t>how code analysis fits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57600"/>
            <a:ext cx="7772400" cy="1500187"/>
          </a:xfrm>
        </p:spPr>
        <p:txBody>
          <a:bodyPr/>
          <a:lstStyle/>
          <a:p>
            <a:r>
              <a:rPr lang="en-US" dirty="0" err="1" smtClean="0"/>
              <a:t>FxCop</a:t>
            </a:r>
            <a:r>
              <a:rPr lang="en-US" dirty="0" smtClean="0"/>
              <a:t> to the rescue!</a:t>
            </a:r>
            <a:endParaRPr lang="en-US" dirty="0"/>
          </a:p>
        </p:txBody>
      </p:sp>
      <p:pic>
        <p:nvPicPr>
          <p:cNvPr id="17410" name="Picture 2" descr="http://wallpoper.com/images/00/14/32/80/the-rescuers-down-under_00143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214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First rule of CSRF: </a:t>
            </a:r>
            <a:r>
              <a:rPr lang="en-US" strike="sngStrike" dirty="0" smtClean="0"/>
              <a:t>Don’t</a:t>
            </a:r>
            <a:r>
              <a:rPr lang="en-US" dirty="0" smtClean="0"/>
              <a:t> talk about CSRF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Looks </a:t>
            </a:r>
            <a:r>
              <a:rPr lang="en-US" dirty="0" smtClean="0"/>
              <a:t>for any Action without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/>
              <a:t>If </a:t>
            </a:r>
            <a:r>
              <a:rPr lang="en-US" dirty="0" smtClean="0"/>
              <a:t>the name of the Action contains any words that indicate editing of data…</a:t>
            </a:r>
          </a:p>
          <a:p>
            <a:pPr lvl="1"/>
            <a:r>
              <a:rPr lang="en-US" dirty="0" smtClean="0"/>
              <a:t>Save, Update, Edit, Delete, etc.</a:t>
            </a:r>
          </a:p>
          <a:p>
            <a:r>
              <a:rPr lang="en-US" dirty="0" smtClean="0"/>
              <a:t>… Or if it calls any functions named like </a:t>
            </a:r>
            <a:r>
              <a:rPr lang="en-US" dirty="0" smtClean="0"/>
              <a:t>that</a:t>
            </a:r>
            <a:endParaRPr lang="en-US" dirty="0" smtClean="0"/>
          </a:p>
          <a:p>
            <a:r>
              <a:rPr lang="en-US" dirty="0" smtClean="0"/>
              <a:t>Flag it as a violation</a:t>
            </a:r>
          </a:p>
        </p:txBody>
      </p:sp>
    </p:spTree>
    <p:extLst>
      <p:ext uri="{BB962C8B-B14F-4D97-AF65-F5344CB8AC3E}">
        <p14:creationId xmlns:p14="http://schemas.microsoft.com/office/powerpoint/2010/main" val="18930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flag anything that’s missing an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tag.</a:t>
            </a:r>
          </a:p>
          <a:p>
            <a:pPr lvl="1"/>
            <a:r>
              <a:rPr lang="en-US" dirty="0" err="1" smtClean="0"/>
              <a:t>FxCop</a:t>
            </a:r>
            <a:r>
              <a:rPr lang="en-US" dirty="0" smtClean="0"/>
              <a:t> allows us to differentiate between “warnings” and “errors”, so we can treat these as a lower priority.</a:t>
            </a:r>
          </a:p>
          <a:p>
            <a:pPr lvl="1"/>
            <a:r>
              <a:rPr lang="en-US" dirty="0" smtClean="0"/>
              <a:t>Basically, this ends up being a method of making sure </a:t>
            </a:r>
            <a:r>
              <a:rPr lang="en-US" dirty="0" smtClean="0"/>
              <a:t>new code that </a:t>
            </a:r>
            <a:r>
              <a:rPr lang="en-US" dirty="0" smtClean="0"/>
              <a:t>adds to our attack surface is code reviewed, eventually</a:t>
            </a:r>
            <a:r>
              <a:rPr lang="en-US" dirty="0" smtClean="0"/>
              <a:t>.</a:t>
            </a:r>
          </a:p>
          <a:p>
            <a:r>
              <a:rPr lang="en-US" dirty="0"/>
              <a:t>In case there’s a data-altering function without one of those keywords</a:t>
            </a:r>
          </a:p>
          <a:p>
            <a:pPr lvl="1"/>
            <a:r>
              <a:rPr lang="en-US" dirty="0"/>
              <a:t>Maybe we didn’t think of a keyword we should have</a:t>
            </a:r>
          </a:p>
          <a:p>
            <a:pPr lvl="1"/>
            <a:r>
              <a:rPr lang="en-US" dirty="0"/>
              <a:t>Maybe someone made a </a:t>
            </a:r>
            <a:r>
              <a:rPr lang="en-US" dirty="0" smtClean="0"/>
              <a:t>typo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be addressing…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Cross-Site Request Forgery</a:t>
            </a:r>
          </a:p>
          <a:p>
            <a:r>
              <a:rPr lang="en-US" dirty="0" smtClean="0"/>
              <a:t>Cross-Site Scripting</a:t>
            </a:r>
          </a:p>
          <a:p>
            <a:r>
              <a:rPr lang="en-US" dirty="0" smtClean="0"/>
              <a:t>JSON Request Hijacking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Management and </a:t>
            </a:r>
            <a:r>
              <a:rPr lang="en-US" dirty="0" smtClean="0"/>
              <a:t>inventory </a:t>
            </a:r>
            <a:r>
              <a:rPr lang="en-US" dirty="0" smtClean="0"/>
              <a:t>of application’s attack surface</a:t>
            </a:r>
          </a:p>
          <a:p>
            <a:r>
              <a:rPr lang="en-US" dirty="0" smtClean="0"/>
              <a:t>Enforcing organization-specific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5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0"/>
            <a:ext cx="7772400" cy="1362075"/>
          </a:xfrm>
        </p:spPr>
        <p:txBody>
          <a:bodyPr/>
          <a:lstStyle/>
          <a:p>
            <a:r>
              <a:rPr lang="en-US" dirty="0" smtClean="0"/>
              <a:t>JSON Hijacking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33813"/>
            <a:ext cx="7772400" cy="1500187"/>
          </a:xfrm>
        </p:spPr>
        <p:txBody>
          <a:bodyPr/>
          <a:lstStyle/>
          <a:p>
            <a:r>
              <a:rPr lang="en-US" dirty="0" smtClean="0"/>
              <a:t>If you have to support crappy browsers…</a:t>
            </a:r>
            <a:endParaRPr lang="en-US" dirty="0"/>
          </a:p>
        </p:txBody>
      </p:sp>
      <p:pic>
        <p:nvPicPr>
          <p:cNvPr id="15362" name="Picture 2" descr="http://fc06.deviantart.net/fs32/f/2008/202/6/b/GET_OFF_MY_PLANE_by_Thunder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1005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similar to CSRF, except it uses JSON GETs to eavesdrop on the contents of those requests or even convince your browser to forward your session cookie to the attacker.</a:t>
            </a:r>
          </a:p>
          <a:p>
            <a:r>
              <a:rPr lang="en-US" dirty="0" smtClean="0"/>
              <a:t>Details: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haacked.com/archive/2009/06/25/json-hijacking.aspx</a:t>
            </a:r>
            <a:endParaRPr lang="en-US" dirty="0" smtClean="0"/>
          </a:p>
          <a:p>
            <a:r>
              <a:rPr lang="en-US" dirty="0" smtClean="0"/>
              <a:t>Fixed in most modern browsers.</a:t>
            </a:r>
          </a:p>
          <a:p>
            <a:r>
              <a:rPr lang="en-US" dirty="0" smtClean="0"/>
              <a:t>But, it’s a great example.</a:t>
            </a:r>
          </a:p>
        </p:txBody>
      </p:sp>
    </p:spTree>
    <p:extLst>
      <p:ext uri="{BB962C8B-B14F-4D97-AF65-F5344CB8AC3E}">
        <p14:creationId xmlns:p14="http://schemas.microsoft.com/office/powerpoint/2010/main" val="14634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JSONAllowGetRule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BaseIntrospectionRule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JSONAllowGetRule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JSONAllowGetRule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RelSciCustomRules.RelSciCustomRules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RelSciBaseRule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).Assembly)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TargetVisibilities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TargetVisibility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TargetVisibilities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ProblemCollection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Check(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member)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 = member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VisitStatements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m.Body.Statements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Problems;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VisitMethodCall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MethodCall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call)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Parameters.Any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a.Type.FullName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System.Web.Mvc.JsonRequestBehavior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.Problems.Add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Problem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.GetResolution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)call));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.VisitMethodCall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6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 of the next few rules is to identify high-risk code to make sure it’s first in line to be code reviewed.</a:t>
            </a:r>
            <a:endParaRPr lang="en-US" dirty="0"/>
          </a:p>
        </p:txBody>
      </p:sp>
      <p:pic>
        <p:nvPicPr>
          <p:cNvPr id="7170" name="Picture 2" descr="http://www.guinnessworldrecords.com/media/853940/1114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721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Policing to ensure the proper checks are in place.</a:t>
            </a:r>
            <a:endParaRPr lang="en-US" dirty="0"/>
          </a:p>
        </p:txBody>
      </p:sp>
      <p:pic>
        <p:nvPicPr>
          <p:cNvPr id="21506" name="Picture 2" descr="http://m4.sourcingmap.com/photo_new/20120922/g/ux_a12092200ux0135_ux_g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6447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setup: </a:t>
            </a:r>
            <a:r>
              <a:rPr lang="en-US" dirty="0" smtClean="0"/>
              <a:t>Any </a:t>
            </a:r>
            <a:r>
              <a:rPr lang="en-US" dirty="0" smtClean="0"/>
              <a:t>request is required to be authenticated by </a:t>
            </a:r>
            <a:r>
              <a:rPr lang="en-US" dirty="0" smtClean="0"/>
              <a:t>default; any </a:t>
            </a:r>
            <a:r>
              <a:rPr lang="en-US" dirty="0" smtClean="0"/>
              <a:t>action that a developer wants to be accessed by an un-authenticated user has to be marked with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SkipAuthorize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To ensure it’s being used correctly, we have </a:t>
            </a:r>
            <a:r>
              <a:rPr lang="en-US" dirty="0" err="1" smtClean="0"/>
              <a:t>FxCop</a:t>
            </a:r>
            <a:r>
              <a:rPr lang="en-US" dirty="0" smtClean="0"/>
              <a:t> generate a warning for any new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SkipAuthorize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to be code reviewed.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provides </a:t>
            </a:r>
            <a:r>
              <a:rPr lang="en-US" dirty="0" smtClean="0"/>
              <a:t>attributes: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Authorize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Users, etc.)]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it’s missing, any authenticated user could hit this page.</a:t>
            </a:r>
          </a:p>
          <a:p>
            <a:r>
              <a:rPr lang="en-US" dirty="0" err="1" smtClean="0"/>
              <a:t>FxCop</a:t>
            </a:r>
            <a:r>
              <a:rPr lang="en-US" dirty="0" smtClean="0"/>
              <a:t> rule to flag any Controller that doesn’t have this attribute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67572"/>
            <a:ext cx="7772400" cy="1362075"/>
          </a:xfrm>
        </p:spPr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967385"/>
            <a:ext cx="7772400" cy="1500187"/>
          </a:xfrm>
        </p:spPr>
        <p:txBody>
          <a:bodyPr/>
          <a:lstStyle/>
          <a:p>
            <a:r>
              <a:rPr lang="en-US" dirty="0" smtClean="0"/>
              <a:t>What happens when code bypasses the framework’s protections?</a:t>
            </a:r>
            <a:endParaRPr lang="en-US" dirty="0"/>
          </a:p>
        </p:txBody>
      </p:sp>
      <p:pic>
        <p:nvPicPr>
          <p:cNvPr id="18434" name="Picture 2" descr="http://farm6.staticflickr.com/5050/5234495432_f9fbf93559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47" y="228599"/>
            <a:ext cx="4422219" cy="45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functions that return an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IHtmlString</a:t>
            </a:r>
            <a:r>
              <a:rPr lang="en-US" dirty="0" smtClean="0"/>
              <a:t> for </a:t>
            </a:r>
            <a:r>
              <a:rPr lang="en-US" dirty="0"/>
              <a:t>code review</a:t>
            </a:r>
            <a:r>
              <a:rPr lang="en-US" dirty="0" smtClean="0"/>
              <a:t>.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We haven’t tried it, yet, but an approach similar to the next one (SQL injection) might work,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(side note)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Replace </a:t>
            </a:r>
            <a:r>
              <a:rPr lang="en-US" sz="1800" dirty="0" smtClean="0"/>
              <a:t>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030819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AViewModel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IHtmlString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AHyperlink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 elsewhere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AHyperlink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HtmlString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"&lt;a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Url.Action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doinit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"'&gt;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clicky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&lt;/a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45167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this: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3835549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AViewModel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UrlHelper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IHtmlString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Ahyperlink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HtmlString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"&lt;a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Url.Action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doinit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"'&gt;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clicky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&lt;/a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7352" y="5805008"/>
            <a:ext cx="25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Also, use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TagBuilder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02016"/>
            <a:ext cx="2100421" cy="157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2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05387"/>
            <a:ext cx="7772400" cy="1362075"/>
          </a:xfrm>
        </p:spPr>
        <p:txBody>
          <a:bodyPr/>
          <a:lstStyle/>
          <a:p>
            <a:r>
              <a:rPr lang="en-US" dirty="0" smtClean="0"/>
              <a:t>static code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05200"/>
            <a:ext cx="7772400" cy="1500187"/>
          </a:xfrm>
        </p:spPr>
        <p:txBody>
          <a:bodyPr/>
          <a:lstStyle/>
          <a:p>
            <a:r>
              <a:rPr lang="en-US" dirty="0" smtClean="0"/>
              <a:t>Back up … What is it, anyway?</a:t>
            </a:r>
            <a:endParaRPr lang="en-US" dirty="0"/>
          </a:p>
        </p:txBody>
      </p:sp>
      <p:pic>
        <p:nvPicPr>
          <p:cNvPr id="3079" name="Picture 7" descr="C:\Users\drshaffopolis\AppData\Local\Microsoft\Windows\Temporary Internet Files\Content.IE5\C2EM31I1\MP90044240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64741"/>
            <a:ext cx="3422519" cy="251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rshaffopolis\AppData\Local\Microsoft\Windows\Temporary Internet Files\Content.IE5\3HIXR1VO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40" y="152400"/>
            <a:ext cx="1162202" cy="18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drshaffopolis\AppData\Local\Microsoft\Windows\Temporary Internet Files\Content.IE5\C2EM31I1\MC90029259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685800"/>
            <a:ext cx="1089965" cy="174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29200"/>
            <a:ext cx="7772400" cy="1362075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/>
          <a:lstStyle/>
          <a:p>
            <a:r>
              <a:rPr lang="en-US" dirty="0" smtClean="0"/>
              <a:t>The final frontier.</a:t>
            </a:r>
            <a:endParaRPr lang="en-US" dirty="0"/>
          </a:p>
        </p:txBody>
      </p:sp>
      <p:pic>
        <p:nvPicPr>
          <p:cNvPr id="10242" name="Picture 2" descr="http://images2.wikia.nocookie.net/__cb20101224034637/memoryalpha/en/images/b/be/USS_Enterprise_(NCC-1701),_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367115"/>
            <a:ext cx="6245226" cy="38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– 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Having a strictly enforced 3-layer architecture allows us to limit checks to just libraries with database access.</a:t>
            </a:r>
          </a:p>
          <a:p>
            <a:r>
              <a:rPr lang="en-US" dirty="0" smtClean="0"/>
              <a:t>Follow “string-</a:t>
            </a:r>
            <a:r>
              <a:rPr lang="en-US" dirty="0" err="1" smtClean="0"/>
              <a:t>ish</a:t>
            </a:r>
            <a:r>
              <a:rPr lang="en-US" dirty="0" smtClean="0"/>
              <a:t>” method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7002" y="4177516"/>
            <a:ext cx="69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tring,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StringBuilder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&lt;string&gt;, user-defined types with public string properties, string cheese.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" y="3713024"/>
            <a:ext cx="2100421" cy="157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28834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 unsafe concatenations, appends, etc. – anything with non-numeric arguments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98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– Failures of 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alarm: String concatenation for display logic in the data layer.</a:t>
            </a:r>
            <a:endParaRPr lang="en-US" dirty="0"/>
          </a:p>
          <a:p>
            <a:r>
              <a:rPr lang="en-US" dirty="0" smtClean="0"/>
              <a:t>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And this: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5806" y="231125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is bad practice, but it’s not SQL injection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076" y="318576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//the procedure comes from a value in a drop-down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RunSomeSelect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procedureName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5988" y="4059453"/>
            <a:ext cx="688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It’s not part of a dangerous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concatenation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 But seriously, use a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012" y="51816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uhOh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repo.Query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select Value from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SomeCrapTheUserTypedIn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).Single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select * from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SomeTable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Name = '{0}';"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uhOh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12" y="2112314"/>
            <a:ext cx="1392294" cy="10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2" y="3722008"/>
            <a:ext cx="1392294" cy="10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2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– Attempt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Every declared or assigned variable…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Mark parameters “dirty”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Mark constants and literals “clean”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Mark the target “clean” 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f </a:t>
            </a:r>
            <a:r>
              <a:rPr lang="en-US" i="1" dirty="0" smtClean="0">
                <a:solidFill>
                  <a:srgbClr val="00B050"/>
                </a:solidFill>
              </a:rPr>
              <a:t>all</a:t>
            </a:r>
            <a:r>
              <a:rPr lang="en-US" dirty="0" smtClean="0">
                <a:solidFill>
                  <a:srgbClr val="00B050"/>
                </a:solidFill>
              </a:rPr>
              <a:t> of the components in a format or concatenation are “clean”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Otherwise, mark it “dirty”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the source is unknown, it’s “dirty”</a:t>
            </a:r>
          </a:p>
          <a:p>
            <a:r>
              <a:rPr lang="en-US" dirty="0" smtClean="0"/>
              <a:t>If a SQL-executing function is called, and the SQL parameter is dirty, throw an error</a:t>
            </a:r>
          </a:p>
        </p:txBody>
      </p:sp>
    </p:spTree>
    <p:extLst>
      <p:ext uri="{BB962C8B-B14F-4D97-AF65-F5344CB8AC3E}">
        <p14:creationId xmlns:p14="http://schemas.microsoft.com/office/powerpoint/2010/main" val="19945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– Attempt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Fixes the issues with the first one</a:t>
            </a:r>
          </a:p>
          <a:p>
            <a:r>
              <a:rPr lang="en-US" dirty="0" smtClean="0"/>
              <a:t>Still has weaknesses:</a:t>
            </a:r>
          </a:p>
          <a:p>
            <a:pPr lvl="1"/>
            <a:r>
              <a:rPr lang="en-US" dirty="0" smtClean="0"/>
              <a:t>It’s hard (false alarms)</a:t>
            </a:r>
          </a:p>
          <a:p>
            <a:pPr lvl="1"/>
            <a:r>
              <a:rPr lang="en-US" dirty="0" smtClean="0"/>
              <a:t>Functions like these give errors that aren’t particularly informative; we can mitigate that with attributes.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772" y="4660605"/>
            <a:ext cx="7029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ExecutesSql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RunMySQLAndDoSomethingWithTheResults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5558" y="5638800"/>
            <a:ext cx="5234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 = Query&lt;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BuildCrazySearchSQL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 elsewhere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BuildsDynamicSql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BuildCrazySearchSQL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606902"/>
            <a:ext cx="8763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– 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SafeSQLBuilder</a:t>
            </a:r>
            <a:r>
              <a:rPr lang="en-US" dirty="0" smtClean="0"/>
              <a:t> class – prevent string inputs, flag any SQL call that doesn’t use it</a:t>
            </a:r>
          </a:p>
          <a:p>
            <a:r>
              <a:rPr lang="en-US" dirty="0" smtClean="0"/>
              <a:t>The obvious …</a:t>
            </a:r>
          </a:p>
          <a:p>
            <a:pPr lvl="1"/>
            <a:r>
              <a:rPr lang="en-US" dirty="0" smtClean="0"/>
              <a:t>Use procedures</a:t>
            </a:r>
          </a:p>
          <a:p>
            <a:pPr lvl="1"/>
            <a:r>
              <a:rPr lang="en-US" dirty="0" smtClean="0"/>
              <a:t>Use parameters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enums</a:t>
            </a:r>
            <a:r>
              <a:rPr lang="en-US" dirty="0" smtClean="0"/>
              <a:t> when databases, tables, structural pieces of queries are determined by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38787"/>
            <a:ext cx="7772400" cy="1362075"/>
          </a:xfrm>
        </p:spPr>
        <p:txBody>
          <a:bodyPr/>
          <a:lstStyle/>
          <a:p>
            <a:r>
              <a:rPr lang="en-US" dirty="0" smtClean="0"/>
              <a:t>Enforcing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1500187"/>
          </a:xfrm>
        </p:spPr>
        <p:txBody>
          <a:bodyPr/>
          <a:lstStyle/>
          <a:p>
            <a:r>
              <a:rPr lang="en-US" dirty="0" smtClean="0"/>
              <a:t>Insert witty subtitle here.</a:t>
            </a:r>
            <a:endParaRPr lang="en-US" dirty="0"/>
          </a:p>
        </p:txBody>
      </p:sp>
      <p:pic>
        <p:nvPicPr>
          <p:cNvPr id="22530" name="Picture 2" descr="http://makemelaugh.com/pics/Standards..-What-Could-Possibly-Go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21" y="152400"/>
            <a:ext cx="5472777" cy="47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static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r>
              <a:rPr lang="en-US" dirty="0" smtClean="0"/>
              <a:t>Emails sent directly through system library rather than our company’s library</a:t>
            </a:r>
          </a:p>
          <a:p>
            <a:r>
              <a:rPr lang="en-US" dirty="0" smtClean="0"/>
              <a:t>Using a .Context property on the data layer</a:t>
            </a:r>
          </a:p>
          <a:p>
            <a:r>
              <a:rPr lang="en-US" dirty="0" smtClean="0"/>
              <a:t>Lots of possibilities for more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15418"/>
            <a:ext cx="7772400" cy="1362075"/>
          </a:xfrm>
        </p:spPr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5231"/>
            <a:ext cx="7772400" cy="1500187"/>
          </a:xfrm>
        </p:spPr>
        <p:txBody>
          <a:bodyPr/>
          <a:lstStyle/>
          <a:p>
            <a:r>
              <a:rPr lang="en-US" dirty="0" smtClean="0"/>
              <a:t>Integrating it into our build process.</a:t>
            </a:r>
            <a:endParaRPr lang="en-US" dirty="0"/>
          </a:p>
        </p:txBody>
      </p:sp>
      <p:pic>
        <p:nvPicPr>
          <p:cNvPr id="19458" name="Picture 2" descr="http://www.bricksandbloks.com/wp-content/uploads/2013/05/75025-LEGO-Star-Wars-Jedi-Defender-Class-Cruiser-with-The-Old-Republic-Minifigures-e13681511897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205"/>
            <a:ext cx="740014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Into a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1332"/>
          </a:xfrm>
        </p:spPr>
        <p:txBody>
          <a:bodyPr>
            <a:normAutofit/>
          </a:bodyPr>
          <a:lstStyle/>
          <a:p>
            <a:r>
              <a:rPr lang="en-US" dirty="0" err="1" smtClean="0"/>
              <a:t>TeamCity</a:t>
            </a:r>
            <a:r>
              <a:rPr lang="en-US" dirty="0" smtClean="0"/>
              <a:t>: Fail if the number of warnings or errors reaches a certain threshold.</a:t>
            </a:r>
          </a:p>
          <a:p>
            <a:r>
              <a:rPr lang="en-US" dirty="0" err="1" smtClean="0"/>
              <a:t>FxCop</a:t>
            </a:r>
            <a:r>
              <a:rPr lang="en-US" dirty="0" smtClean="0"/>
              <a:t> projects live in a repository that everyone has </a:t>
            </a:r>
            <a:r>
              <a:rPr lang="en-US" i="1" dirty="0" smtClean="0"/>
              <a:t>read</a:t>
            </a:r>
            <a:r>
              <a:rPr lang="en-US" dirty="0" smtClean="0"/>
              <a:t> access to, but only a few people have </a:t>
            </a:r>
            <a:r>
              <a:rPr lang="en-US" i="1" dirty="0" smtClean="0"/>
              <a:t>write</a:t>
            </a:r>
            <a:r>
              <a:rPr lang="en-US" dirty="0" smtClean="0"/>
              <a:t> access to.</a:t>
            </a:r>
          </a:p>
          <a:p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Command-line utility: Add every DLL in a</a:t>
            </a:r>
            <a:r>
              <a:rPr lang="en-US" dirty="0" smtClean="0">
                <a:solidFill>
                  <a:schemeClr val="bg1"/>
                </a:solidFill>
              </a:rPr>
              <a:t> ….……</a:t>
            </a:r>
            <a:r>
              <a:rPr lang="en-US" dirty="0" smtClean="0"/>
              <a:t> given directory to an </a:t>
            </a:r>
            <a:r>
              <a:rPr lang="en-US" dirty="0" err="1" smtClean="0"/>
              <a:t>FxCop</a:t>
            </a:r>
            <a:r>
              <a:rPr lang="en-US" dirty="0" smtClean="0"/>
              <a:t> project file.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541" y="4512874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 punks can’t whitelist their own stuff.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2541" y="628168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forgetting to setup scanning for new code.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5430"/>
            <a:ext cx="1392294" cy="10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44773"/>
            <a:ext cx="1392294" cy="10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FxCop</a:t>
            </a:r>
            <a:r>
              <a:rPr lang="en-US" dirty="0"/>
              <a:t> is a static analysis program used to find </a:t>
            </a:r>
            <a:r>
              <a:rPr lang="en-US" dirty="0" smtClean="0"/>
              <a:t>design and usage flaws, </a:t>
            </a:r>
            <a:r>
              <a:rPr lang="en-US" dirty="0"/>
              <a:t>and failure to adhere to best practices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code reading other code and then criticizing it.</a:t>
            </a:r>
          </a:p>
          <a:p>
            <a:r>
              <a:rPr lang="en-US" dirty="0" err="1" smtClean="0"/>
              <a:t>FxCop</a:t>
            </a:r>
            <a:r>
              <a:rPr lang="en-US" dirty="0" smtClean="0"/>
              <a:t> is just one of many.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538363"/>
            <a:ext cx="566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Your code is great … for me to poop on.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8" name="Picture 10" descr="http://076dd0a50e0c1255009e-bd4b8aabaca29897bc751dfaf75b290c.r40.cf1.rackcdn.com/images/files/000/000/787/original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196706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Code that’s not complied into an </a:t>
            </a:r>
            <a:r>
              <a:rPr lang="en-US" dirty="0" smtClean="0"/>
              <a:t>assembly …</a:t>
            </a:r>
            <a:endParaRPr lang="en-US" dirty="0" smtClean="0"/>
          </a:p>
          <a:p>
            <a:pPr lvl="1"/>
            <a:r>
              <a:rPr lang="en-US" dirty="0" err="1" smtClean="0"/>
              <a:t>Html.Raw</a:t>
            </a:r>
            <a:r>
              <a:rPr lang="en-US" dirty="0" smtClean="0"/>
              <a:t>() in 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smtClean="0"/>
              <a:t>SQL </a:t>
            </a:r>
            <a:r>
              <a:rPr lang="en-US" i="1" dirty="0" smtClean="0"/>
              <a:t>inside</a:t>
            </a:r>
            <a:r>
              <a:rPr lang="en-US" dirty="0" smtClean="0"/>
              <a:t> stored procedures</a:t>
            </a:r>
          </a:p>
          <a:p>
            <a:pPr lvl="1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Find code </a:t>
            </a:r>
            <a:r>
              <a:rPr lang="en-US" dirty="0" smtClean="0"/>
              <a:t>that makes a GET request to one of the actions turned up by the </a:t>
            </a:r>
            <a:r>
              <a:rPr lang="en-US" dirty="0" smtClean="0"/>
              <a:t>CSRF or JSON rules.</a:t>
            </a:r>
          </a:p>
          <a:p>
            <a:pPr marL="914400" lvl="2" indent="0">
              <a:buNone/>
            </a:pPr>
            <a:r>
              <a:rPr lang="en-US" dirty="0" smtClean="0"/>
              <a:t>(so </a:t>
            </a:r>
            <a:r>
              <a:rPr lang="en-US" dirty="0" smtClean="0"/>
              <a:t>they don’t turn into page </a:t>
            </a:r>
            <a:r>
              <a:rPr lang="en-US" dirty="0" smtClean="0"/>
              <a:t>breaks when you fix the vulnerability)</a:t>
            </a:r>
            <a:endParaRPr lang="en-US" dirty="0" smtClean="0"/>
          </a:p>
          <a:p>
            <a:r>
              <a:rPr lang="en-US" dirty="0" smtClean="0"/>
              <a:t>Mass Assignment attacks</a:t>
            </a:r>
          </a:p>
          <a:p>
            <a:r>
              <a:rPr lang="en-US" dirty="0" smtClean="0"/>
              <a:t>Make that SQL injection rule actually work</a:t>
            </a:r>
          </a:p>
          <a:p>
            <a:r>
              <a:rPr lang="en-US" dirty="0" smtClean="0"/>
              <a:t>And many </a:t>
            </a:r>
            <a:r>
              <a:rPr lang="en-US" dirty="0" smtClean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6308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them.</a:t>
            </a:r>
            <a:endParaRPr lang="en-US" dirty="0"/>
          </a:p>
        </p:txBody>
      </p:sp>
      <p:pic>
        <p:nvPicPr>
          <p:cNvPr id="4" name="Picture 4" descr="C:\Users\drshaffopolis\AppData\Local\Microsoft\Windows\Temporary Internet Files\Content.IE5\HGKX1FXG\MP90038264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"/>
            <a:ext cx="3124200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678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TEH CODEZ: </a:t>
            </a:r>
            <a:r>
              <a:rPr lang="en-US" sz="2400" dirty="0">
                <a:hlinkClick r:id="rId3"/>
              </a:rPr>
              <a:t>https://github.com/DrShaffopolis/FxCop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616" y="2074688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31043" y="2684288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Unit Test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31043" y="3846931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Integration Test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34185" y="4426678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Manual Test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31043" y="3256962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Code Review</a:t>
            </a:r>
            <a:endParaRPr lang="en-US" sz="2000" dirty="0"/>
          </a:p>
        </p:txBody>
      </p:sp>
      <p:sp>
        <p:nvSpPr>
          <p:cNvPr id="12" name="Right Brace 11"/>
          <p:cNvSpPr/>
          <p:nvPr/>
        </p:nvSpPr>
        <p:spPr>
          <a:xfrm>
            <a:off x="2960016" y="2684288"/>
            <a:ext cx="152400" cy="801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960016" y="4198078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0616" y="2856325"/>
            <a:ext cx="2362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FxCop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950616" y="4165088"/>
            <a:ext cx="2362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Burp Suite, etc.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264816" y="308492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256175" y="441332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at earlier stage of life cycle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run scans much faster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detect unsafe functions before code that calls them is even </a:t>
            </a:r>
            <a:r>
              <a:rPr lang="en-US" dirty="0" smtClean="0"/>
              <a:t>written, poor design that doesn’t leave external evidence</a:t>
            </a:r>
            <a:endParaRPr lang="en-US" dirty="0" smtClean="0"/>
          </a:p>
          <a:p>
            <a:r>
              <a:rPr lang="en-US" dirty="0" smtClean="0"/>
              <a:t>Of course, it works best in parallel, not as a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of Rules Microsoft Gives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Types in Namespaces</a:t>
            </a:r>
          </a:p>
          <a:p>
            <a:r>
              <a:rPr lang="en-US" dirty="0" smtClean="0"/>
              <a:t>Do Not Catch General Exception Types</a:t>
            </a:r>
          </a:p>
          <a:p>
            <a:r>
              <a:rPr lang="en-US" dirty="0" smtClean="0"/>
              <a:t>URI Properties Should Not Be Strings</a:t>
            </a:r>
          </a:p>
          <a:p>
            <a:r>
              <a:rPr lang="en-US" dirty="0" smtClean="0"/>
              <a:t>Avoid </a:t>
            </a:r>
            <a:r>
              <a:rPr lang="en-US" dirty="0" smtClean="0"/>
              <a:t>Uncalled Private Code</a:t>
            </a:r>
          </a:p>
          <a:p>
            <a:r>
              <a:rPr lang="en-US" dirty="0" smtClean="0"/>
              <a:t>Review Unused Parameters</a:t>
            </a:r>
            <a:endParaRPr lang="en-US" dirty="0" smtClean="0"/>
          </a:p>
          <a:p>
            <a:r>
              <a:rPr lang="en-US" dirty="0" smtClean="0"/>
              <a:t>And many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69669"/>
            <a:ext cx="7772400" cy="1362075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69482"/>
            <a:ext cx="7772400" cy="1500187"/>
          </a:xfrm>
        </p:spPr>
        <p:txBody>
          <a:bodyPr/>
          <a:lstStyle/>
          <a:p>
            <a:r>
              <a:rPr lang="en-US" dirty="0" smtClean="0"/>
              <a:t>First, let’s review how CRSF attacks work</a:t>
            </a:r>
            <a:endParaRPr lang="en-US" dirty="0"/>
          </a:p>
        </p:txBody>
      </p:sp>
      <p:pic>
        <p:nvPicPr>
          <p:cNvPr id="20482" name="Picture 2" descr="http://www.jeffcitymo.org/police/images/clip_image001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3815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a victim is logged into a site 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3124200" cy="26733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3434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this example, let’s pretend the </a:t>
            </a:r>
            <a:r>
              <a:rPr lang="en-US" sz="2800" dirty="0" smtClean="0"/>
              <a:t>authentication </a:t>
            </a:r>
            <a:r>
              <a:rPr lang="en-US" sz="2800" dirty="0" smtClean="0"/>
              <a:t>of this site is secure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10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2426</Words>
  <Application>Microsoft Office PowerPoint</Application>
  <PresentationFormat>On-screen Show (4:3)</PresentationFormat>
  <Paragraphs>293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Using Code Inspection to Detect and Manage Potential Security Vulnerabilities</vt:lpstr>
      <vt:lpstr>We’ll be addressing…</vt:lpstr>
      <vt:lpstr>static code analysis</vt:lpstr>
      <vt:lpstr>Static Code Analysis</vt:lpstr>
      <vt:lpstr>Layers of Testing</vt:lpstr>
      <vt:lpstr>Advantages to Static Analysis</vt:lpstr>
      <vt:lpstr>Some Examples of Rules Microsoft Gives Us</vt:lpstr>
      <vt:lpstr>Cross-site request forgery</vt:lpstr>
      <vt:lpstr>So, a victim is logged into a site …</vt:lpstr>
      <vt:lpstr>An attacker tricks them into clicking a link …</vt:lpstr>
      <vt:lpstr>Or maybe the attacker is even more brazen …</vt:lpstr>
      <vt:lpstr>CSRF Mitigation</vt:lpstr>
      <vt:lpstr>Generate a token, and add it to every form</vt:lpstr>
      <vt:lpstr>Built-In Anti-Forgery in .NET</vt:lpstr>
      <vt:lpstr>You’d still have to add that code to every sensitive form post …</vt:lpstr>
      <vt:lpstr>We’re Done!</vt:lpstr>
      <vt:lpstr>how code analysis fits in</vt:lpstr>
      <vt:lpstr>First Rule</vt:lpstr>
      <vt:lpstr>Second Rule</vt:lpstr>
      <vt:lpstr>JSON Hijacking</vt:lpstr>
      <vt:lpstr>JSON Hijacking</vt:lpstr>
      <vt:lpstr>PowerPoint Presentation</vt:lpstr>
      <vt:lpstr>PowerPoint Presentation</vt:lpstr>
      <vt:lpstr>Authentication and Authorization</vt:lpstr>
      <vt:lpstr>Authentication</vt:lpstr>
      <vt:lpstr>Authorization</vt:lpstr>
      <vt:lpstr>Cross-Site Scripting</vt:lpstr>
      <vt:lpstr>XSS</vt:lpstr>
      <vt:lpstr>XSS (side note)</vt:lpstr>
      <vt:lpstr>SQL injection</vt:lpstr>
      <vt:lpstr>SQL Injection – Attempt 1</vt:lpstr>
      <vt:lpstr>SQL Injection – Failures of Attempt 1</vt:lpstr>
      <vt:lpstr>SQL Injection – Attempt 2</vt:lpstr>
      <vt:lpstr>SQL Injection – Attempt 2</vt:lpstr>
      <vt:lpstr>SQL Injection – Other Ideas</vt:lpstr>
      <vt:lpstr>Enforcing best practices</vt:lpstr>
      <vt:lpstr>Rules for Best Practices</vt:lpstr>
      <vt:lpstr>Putting it all together</vt:lpstr>
      <vt:lpstr>Integrating Into a Build Process</vt:lpstr>
      <vt:lpstr>Next Steps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drshaffopolis</dc:creator>
  <cp:lastModifiedBy>drshaffopolis</cp:lastModifiedBy>
  <cp:revision>382</cp:revision>
  <dcterms:created xsi:type="dcterms:W3CDTF">2006-08-16T00:00:00Z</dcterms:created>
  <dcterms:modified xsi:type="dcterms:W3CDTF">2013-11-29T22:24:32Z</dcterms:modified>
</cp:coreProperties>
</file>