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59" r:id="rId4"/>
    <p:sldId id="271" r:id="rId5"/>
    <p:sldId id="272" r:id="rId6"/>
    <p:sldId id="258" r:id="rId7"/>
    <p:sldId id="273" r:id="rId8"/>
    <p:sldId id="274" r:id="rId9"/>
    <p:sldId id="275" r:id="rId10"/>
    <p:sldId id="261" r:id="rId11"/>
    <p:sldId id="262" r:id="rId12"/>
    <p:sldId id="263" r:id="rId13"/>
    <p:sldId id="265" r:id="rId14"/>
    <p:sldId id="266" r:id="rId15"/>
    <p:sldId id="267" r:id="rId16"/>
    <p:sldId id="268" r:id="rId17"/>
    <p:sldId id="264"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1095" autoAdjust="0"/>
  </p:normalViewPr>
  <p:slideViewPr>
    <p:cSldViewPr>
      <p:cViewPr varScale="1">
        <p:scale>
          <a:sx n="81" d="100"/>
          <a:sy n="81" d="100"/>
        </p:scale>
        <p:origin x="-148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DDD968-B18B-4530-BF4A-77574F6DE493}" type="datetimeFigureOut">
              <a:rPr lang="en-US" smtClean="0"/>
              <a:t>11/26/2013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E216E4-4DA0-4231-B3A1-A1DCD2E90B1D}" type="slidenum">
              <a:rPr lang="en-US" smtClean="0"/>
              <a:t>‹#›</a:t>
            </a:fld>
            <a:endParaRPr lang="en-US"/>
          </a:p>
        </p:txBody>
      </p:sp>
    </p:spTree>
    <p:extLst>
      <p:ext uri="{BB962C8B-B14F-4D97-AF65-F5344CB8AC3E}">
        <p14:creationId xmlns:p14="http://schemas.microsoft.com/office/powerpoint/2010/main" val="1757983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216E4-4DA0-4231-B3A1-A1DCD2E90B1D}" type="slidenum">
              <a:rPr lang="en-US" smtClean="0"/>
              <a:t>1</a:t>
            </a:fld>
            <a:endParaRPr lang="en-US"/>
          </a:p>
        </p:txBody>
      </p:sp>
    </p:spTree>
    <p:extLst>
      <p:ext uri="{BB962C8B-B14F-4D97-AF65-F5344CB8AC3E}">
        <p14:creationId xmlns:p14="http://schemas.microsoft.com/office/powerpoint/2010/main" val="362859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vulnerable-forum.com/post?somecrap=look-nontechnical-users-arent-even-going-to-read-this-seriously-its-techie-computer-nerd-stuff&amp;nonsense=30ijrf3j09fij3ef09j3f0i3j2390fj30i4h4309u3409hf30f9h340&amp;text=O%20HALP%20I%20STILL%20HAS%20BIN%20PWN3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1752599"/>
          </a:xfrm>
        </p:spPr>
        <p:txBody>
          <a:bodyPr>
            <a:normAutofit fontScale="90000"/>
          </a:bodyPr>
          <a:lstStyle/>
          <a:p>
            <a:r>
              <a:rPr lang="en-US" dirty="0"/>
              <a:t>Using Code Inspection to Detect and Manage Potential Security </a:t>
            </a:r>
            <a:r>
              <a:rPr lang="en-US" dirty="0" smtClean="0"/>
              <a:t>Vulnerabilities</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A Case Study With ASP.NET and Custom </a:t>
            </a:r>
            <a:r>
              <a:rPr lang="en-US" dirty="0" err="1"/>
              <a:t>FxCop</a:t>
            </a:r>
            <a:r>
              <a:rPr lang="en-US" dirty="0"/>
              <a:t> </a:t>
            </a:r>
            <a:r>
              <a:rPr lang="en-US" dirty="0" smtClean="0"/>
              <a:t>Rules</a:t>
            </a:r>
          </a:p>
          <a:p>
            <a:endParaRPr lang="en-US" dirty="0"/>
          </a:p>
          <a:p>
            <a:r>
              <a:rPr lang="en-US" dirty="0" smtClean="0"/>
              <a:t>- Chris Shaffer</a:t>
            </a:r>
            <a:endParaRPr lang="en-US" dirty="0"/>
          </a:p>
        </p:txBody>
      </p:sp>
    </p:spTree>
    <p:extLst>
      <p:ext uri="{BB962C8B-B14F-4D97-AF65-F5344CB8AC3E}">
        <p14:creationId xmlns:p14="http://schemas.microsoft.com/office/powerpoint/2010/main" val="1765951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CSRF Mitigation</a:t>
            </a:r>
            <a:endParaRPr lang="en-US" dirty="0"/>
          </a:p>
        </p:txBody>
      </p:sp>
      <p:sp>
        <p:nvSpPr>
          <p:cNvPr id="3" name="Text Placeholder 2"/>
          <p:cNvSpPr>
            <a:spLocks noGrp="1"/>
          </p:cNvSpPr>
          <p:nvPr>
            <p:ph type="body" idx="1"/>
          </p:nvPr>
        </p:nvSpPr>
        <p:spPr/>
        <p:txBody>
          <a:bodyPr/>
          <a:lstStyle/>
          <a:p>
            <a:r>
              <a:rPr lang="en-US" dirty="0" smtClean="0"/>
              <a:t>An application-wide solution</a:t>
            </a:r>
            <a:endParaRPr lang="en-US" dirty="0"/>
          </a:p>
        </p:txBody>
      </p:sp>
    </p:spTree>
    <p:extLst>
      <p:ext uri="{BB962C8B-B14F-4D97-AF65-F5344CB8AC3E}">
        <p14:creationId xmlns:p14="http://schemas.microsoft.com/office/powerpoint/2010/main" val="4191785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code analysis fits in</a:t>
            </a:r>
            <a:endParaRPr lang="en-US" dirty="0"/>
          </a:p>
        </p:txBody>
      </p:sp>
      <p:sp>
        <p:nvSpPr>
          <p:cNvPr id="3" name="Text Placeholder 2"/>
          <p:cNvSpPr>
            <a:spLocks noGrp="1"/>
          </p:cNvSpPr>
          <p:nvPr>
            <p:ph type="body" idx="1"/>
          </p:nvPr>
        </p:nvSpPr>
        <p:spPr/>
        <p:txBody>
          <a:bodyPr/>
          <a:lstStyle/>
          <a:p>
            <a:r>
              <a:rPr lang="en-US" dirty="0" smtClean="0"/>
              <a:t>Catching your mistakes</a:t>
            </a:r>
            <a:endParaRPr lang="en-US" dirty="0"/>
          </a:p>
        </p:txBody>
      </p:sp>
    </p:spTree>
    <p:extLst>
      <p:ext uri="{BB962C8B-B14F-4D97-AF65-F5344CB8AC3E}">
        <p14:creationId xmlns:p14="http://schemas.microsoft.com/office/powerpoint/2010/main" val="2026974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a:t>
            </a:r>
            <a:endParaRPr lang="en-US" dirty="0"/>
          </a:p>
        </p:txBody>
      </p:sp>
      <p:sp>
        <p:nvSpPr>
          <p:cNvPr id="3" name="Text Placeholder 2"/>
          <p:cNvSpPr>
            <a:spLocks noGrp="1"/>
          </p:cNvSpPr>
          <p:nvPr>
            <p:ph type="body" idx="1"/>
          </p:nvPr>
        </p:nvSpPr>
        <p:spPr/>
        <p:txBody>
          <a:bodyPr/>
          <a:lstStyle/>
          <a:p>
            <a:r>
              <a:rPr lang="en-US" dirty="0" smtClean="0"/>
              <a:t>What happens when code bypasses the framework’s protections?</a:t>
            </a:r>
            <a:endParaRPr lang="en-US" dirty="0"/>
          </a:p>
        </p:txBody>
      </p:sp>
    </p:spTree>
    <p:extLst>
      <p:ext uri="{BB962C8B-B14F-4D97-AF65-F5344CB8AC3E}">
        <p14:creationId xmlns:p14="http://schemas.microsoft.com/office/powerpoint/2010/main" val="331117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Request Hijacking</a:t>
            </a:r>
            <a:endParaRPr lang="en-US" dirty="0"/>
          </a:p>
        </p:txBody>
      </p:sp>
      <p:sp>
        <p:nvSpPr>
          <p:cNvPr id="3" name="Text Placeholder 2"/>
          <p:cNvSpPr>
            <a:spLocks noGrp="1"/>
          </p:cNvSpPr>
          <p:nvPr>
            <p:ph type="body" idx="1"/>
          </p:nvPr>
        </p:nvSpPr>
        <p:spPr/>
        <p:txBody>
          <a:bodyPr/>
          <a:lstStyle/>
          <a:p>
            <a:r>
              <a:rPr lang="en-US" dirty="0" smtClean="0"/>
              <a:t>If you have to support crappy browsers…</a:t>
            </a:r>
            <a:endParaRPr lang="en-US" dirty="0"/>
          </a:p>
        </p:txBody>
      </p:sp>
    </p:spTree>
    <p:extLst>
      <p:ext uri="{BB962C8B-B14F-4D97-AF65-F5344CB8AC3E}">
        <p14:creationId xmlns:p14="http://schemas.microsoft.com/office/powerpoint/2010/main" val="3875212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and Authorization</a:t>
            </a:r>
            <a:endParaRPr lang="en-US" dirty="0"/>
          </a:p>
        </p:txBody>
      </p:sp>
      <p:sp>
        <p:nvSpPr>
          <p:cNvPr id="3" name="Text Placeholder 2"/>
          <p:cNvSpPr>
            <a:spLocks noGrp="1"/>
          </p:cNvSpPr>
          <p:nvPr>
            <p:ph type="body" idx="1"/>
          </p:nvPr>
        </p:nvSpPr>
        <p:spPr/>
        <p:txBody>
          <a:bodyPr/>
          <a:lstStyle/>
          <a:p>
            <a:r>
              <a:rPr lang="en-US" dirty="0" smtClean="0"/>
              <a:t>Policing to ensure the proper checks are in place.</a:t>
            </a:r>
            <a:endParaRPr lang="en-US" dirty="0"/>
          </a:p>
        </p:txBody>
      </p:sp>
    </p:spTree>
    <p:extLst>
      <p:ext uri="{BB962C8B-B14F-4D97-AF65-F5344CB8AC3E}">
        <p14:creationId xmlns:p14="http://schemas.microsoft.com/office/powerpoint/2010/main" val="2628812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Text Placeholder 2"/>
          <p:cNvSpPr>
            <a:spLocks noGrp="1"/>
          </p:cNvSpPr>
          <p:nvPr>
            <p:ph type="body" idx="1"/>
          </p:nvPr>
        </p:nvSpPr>
        <p:spPr/>
        <p:txBody>
          <a:bodyPr/>
          <a:lstStyle/>
          <a:p>
            <a:r>
              <a:rPr lang="en-US" dirty="0" smtClean="0"/>
              <a:t>The final frontier.</a:t>
            </a:r>
            <a:endParaRPr lang="en-US" dirty="0"/>
          </a:p>
        </p:txBody>
      </p:sp>
      <p:sp>
        <p:nvSpPr>
          <p:cNvPr id="4" name="Text Placeholder 2"/>
          <p:cNvSpPr txBox="1">
            <a:spLocks/>
          </p:cNvSpPr>
          <p:nvPr/>
        </p:nvSpPr>
        <p:spPr>
          <a:xfrm>
            <a:off x="6788870" y="5040313"/>
            <a:ext cx="2061736" cy="315913"/>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t>And you thought it was space…</a:t>
            </a:r>
            <a:endParaRPr lang="en-US" dirty="0"/>
          </a:p>
        </p:txBody>
      </p:sp>
    </p:spTree>
    <p:extLst>
      <p:ext uri="{BB962C8B-B14F-4D97-AF65-F5344CB8AC3E}">
        <p14:creationId xmlns:p14="http://schemas.microsoft.com/office/powerpoint/2010/main" val="2632304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best practices</a:t>
            </a:r>
            <a:endParaRPr lang="en-US" dirty="0"/>
          </a:p>
        </p:txBody>
      </p:sp>
      <p:sp>
        <p:nvSpPr>
          <p:cNvPr id="3" name="Text Placeholder 2"/>
          <p:cNvSpPr>
            <a:spLocks noGrp="1"/>
          </p:cNvSpPr>
          <p:nvPr>
            <p:ph type="body" idx="1"/>
          </p:nvPr>
        </p:nvSpPr>
        <p:spPr/>
        <p:txBody>
          <a:bodyPr/>
          <a:lstStyle/>
          <a:p>
            <a:r>
              <a:rPr lang="en-US" dirty="0" smtClean="0"/>
              <a:t>Insert witty subtitle here.</a:t>
            </a:r>
            <a:endParaRPr lang="en-US" dirty="0"/>
          </a:p>
        </p:txBody>
      </p:sp>
    </p:spTree>
    <p:extLst>
      <p:ext uri="{BB962C8B-B14F-4D97-AF65-F5344CB8AC3E}">
        <p14:creationId xmlns:p14="http://schemas.microsoft.com/office/powerpoint/2010/main" val="1493686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Code that’s not complied into an assembly…</a:t>
            </a:r>
          </a:p>
          <a:p>
            <a:pPr lvl="1"/>
            <a:r>
              <a:rPr lang="en-US" dirty="0" err="1" smtClean="0"/>
              <a:t>Html.Raw</a:t>
            </a:r>
            <a:r>
              <a:rPr lang="en-US" dirty="0" smtClean="0"/>
              <a:t>(), etc. in .</a:t>
            </a:r>
            <a:r>
              <a:rPr lang="en-US" dirty="0" err="1" smtClean="0"/>
              <a:t>cshtml</a:t>
            </a:r>
            <a:r>
              <a:rPr lang="en-US" dirty="0" smtClean="0"/>
              <a:t> files</a:t>
            </a:r>
          </a:p>
          <a:p>
            <a:pPr lvl="2"/>
            <a:r>
              <a:rPr lang="en-US" dirty="0" smtClean="0"/>
              <a:t>We can probably still point </a:t>
            </a:r>
            <a:r>
              <a:rPr lang="en-US" dirty="0" err="1" smtClean="0"/>
              <a:t>FxCop</a:t>
            </a:r>
            <a:r>
              <a:rPr lang="en-US" dirty="0" smtClean="0"/>
              <a:t> at precompiled assemblies, but will need different rules and standards for those</a:t>
            </a:r>
          </a:p>
          <a:p>
            <a:pPr lvl="1"/>
            <a:r>
              <a:rPr lang="en-US" dirty="0" smtClean="0"/>
              <a:t>Dynamic SQL inside stored procedures</a:t>
            </a:r>
          </a:p>
          <a:p>
            <a:pPr lvl="1"/>
            <a:r>
              <a:rPr lang="en-US" dirty="0" smtClean="0"/>
              <a:t>JavaScript. You should never rely on client-side code for security, but it seems like there is potential for static analysis here</a:t>
            </a:r>
          </a:p>
          <a:p>
            <a:pPr lvl="2"/>
            <a:r>
              <a:rPr lang="en-US" dirty="0" smtClean="0"/>
              <a:t>For example: catching code that makes a GET request to one of the actions turned up by the anti-CSRF rule, so they don’t turn into page breaks</a:t>
            </a:r>
          </a:p>
          <a:p>
            <a:r>
              <a:rPr lang="en-US" dirty="0" smtClean="0"/>
              <a:t>Mass Assignment attacks</a:t>
            </a:r>
          </a:p>
          <a:p>
            <a:r>
              <a:rPr lang="en-US" dirty="0" smtClean="0"/>
              <a:t>Make that SQL injection rule actually work</a:t>
            </a:r>
          </a:p>
          <a:p>
            <a:r>
              <a:rPr lang="en-US" dirty="0" smtClean="0"/>
              <a:t>And more …</a:t>
            </a:r>
          </a:p>
        </p:txBody>
      </p:sp>
    </p:spTree>
    <p:extLst>
      <p:ext uri="{BB962C8B-B14F-4D97-AF65-F5344CB8AC3E}">
        <p14:creationId xmlns:p14="http://schemas.microsoft.com/office/powerpoint/2010/main" val="2630828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r>
              <a:rPr lang="en-US" dirty="0" smtClean="0"/>
              <a:t>Ask them.</a:t>
            </a:r>
            <a:endParaRPr lang="en-US" dirty="0"/>
          </a:p>
        </p:txBody>
      </p:sp>
      <p:pic>
        <p:nvPicPr>
          <p:cNvPr id="4" name="Picture 4" descr="C:\Users\drshaffopolis\AppData\Local\Microsoft\Windows\Temporary Internet Files\Content.IE5\HGKX1FXG\MP90038264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33400"/>
            <a:ext cx="3124200" cy="437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350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be addressing…</a:t>
            </a:r>
            <a:endParaRPr lang="en-US" dirty="0"/>
          </a:p>
        </p:txBody>
      </p:sp>
      <p:sp>
        <p:nvSpPr>
          <p:cNvPr id="3" name="Content Placeholder 2"/>
          <p:cNvSpPr>
            <a:spLocks noGrp="1"/>
          </p:cNvSpPr>
          <p:nvPr>
            <p:ph idx="1"/>
          </p:nvPr>
        </p:nvSpPr>
        <p:spPr/>
        <p:txBody>
          <a:bodyPr>
            <a:normAutofit/>
          </a:bodyPr>
          <a:lstStyle/>
          <a:p>
            <a:r>
              <a:rPr lang="en-US" dirty="0" smtClean="0"/>
              <a:t>Cross-Site Request Forgery</a:t>
            </a:r>
          </a:p>
          <a:p>
            <a:r>
              <a:rPr lang="en-US" dirty="0" smtClean="0"/>
              <a:t>Cross-Site Scripting</a:t>
            </a:r>
          </a:p>
          <a:p>
            <a:r>
              <a:rPr lang="en-US" dirty="0" smtClean="0"/>
              <a:t>JSON Request Hijacking</a:t>
            </a:r>
          </a:p>
          <a:p>
            <a:r>
              <a:rPr lang="en-US" dirty="0" smtClean="0"/>
              <a:t>SQL Injection</a:t>
            </a:r>
          </a:p>
          <a:p>
            <a:r>
              <a:rPr lang="en-US" dirty="0" smtClean="0"/>
              <a:t>Management and Inventory of application’s attack surface</a:t>
            </a:r>
          </a:p>
          <a:p>
            <a:r>
              <a:rPr lang="en-US" dirty="0" smtClean="0"/>
              <a:t>Enforcing organization-specific best practices</a:t>
            </a:r>
          </a:p>
        </p:txBody>
      </p:sp>
    </p:spTree>
    <p:extLst>
      <p:ext uri="{BB962C8B-B14F-4D97-AF65-F5344CB8AC3E}">
        <p14:creationId xmlns:p14="http://schemas.microsoft.com/office/powerpoint/2010/main" val="2805247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code analysis</a:t>
            </a:r>
            <a:endParaRPr lang="en-US" dirty="0"/>
          </a:p>
        </p:txBody>
      </p:sp>
      <p:sp>
        <p:nvSpPr>
          <p:cNvPr id="3" name="Text Placeholder 2"/>
          <p:cNvSpPr>
            <a:spLocks noGrp="1"/>
          </p:cNvSpPr>
          <p:nvPr>
            <p:ph type="body" idx="1"/>
          </p:nvPr>
        </p:nvSpPr>
        <p:spPr/>
        <p:txBody>
          <a:bodyPr/>
          <a:lstStyle/>
          <a:p>
            <a:r>
              <a:rPr lang="en-US" dirty="0" smtClean="0"/>
              <a:t>Back up … What is it, anyway?</a:t>
            </a:r>
            <a:endParaRPr lang="en-US" dirty="0"/>
          </a:p>
        </p:txBody>
      </p:sp>
      <p:pic>
        <p:nvPicPr>
          <p:cNvPr id="3079" name="Picture 7" descr="C:\Users\drshaffopolis\AppData\Local\Microsoft\Windows\Temporary Internet Files\Content.IE5\C2EM31I1\MP90044240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2057400"/>
            <a:ext cx="3017212" cy="22180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drshaffopolis\AppData\Local\Microsoft\Windows\Temporary Internet Files\Content.IE5\3HIXR1VO\dglxasset[1].asp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940" y="152400"/>
            <a:ext cx="1162202" cy="1812341"/>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drshaffopolis\AppData\Local\Microsoft\Windows\Temporary Internet Files\Content.IE5\C2EM31I1\MC90029259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799" y="685800"/>
            <a:ext cx="1089965" cy="174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61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Code Analysis</a:t>
            </a:r>
            <a:endParaRPr lang="en-US" dirty="0"/>
          </a:p>
        </p:txBody>
      </p:sp>
      <p:sp>
        <p:nvSpPr>
          <p:cNvPr id="3" name="Content Placeholder 2"/>
          <p:cNvSpPr>
            <a:spLocks noGrp="1"/>
          </p:cNvSpPr>
          <p:nvPr>
            <p:ph idx="1"/>
          </p:nvPr>
        </p:nvSpPr>
        <p:spPr/>
        <p:txBody>
          <a:bodyPr/>
          <a:lstStyle/>
          <a:p>
            <a:r>
              <a:rPr lang="en-US" dirty="0" smtClean="0"/>
              <a:t>It’s code that reads other code and analyzes it.</a:t>
            </a:r>
          </a:p>
          <a:p>
            <a:r>
              <a:rPr lang="en-US" dirty="0" err="1" smtClean="0"/>
              <a:t>FxCop</a:t>
            </a:r>
            <a:r>
              <a:rPr lang="en-US" dirty="0" smtClean="0"/>
              <a:t> is a static analysis program used to find flaws in design, usage, and failure to adhere to best practices.</a:t>
            </a:r>
          </a:p>
          <a:p>
            <a:r>
              <a:rPr lang="en-US" dirty="0" smtClean="0"/>
              <a:t>Most security scanning tools try to attack an active, running application.</a:t>
            </a:r>
            <a:endParaRPr lang="en-US" dirty="0"/>
          </a:p>
        </p:txBody>
      </p:sp>
    </p:spTree>
    <p:extLst>
      <p:ext uri="{BB962C8B-B14F-4D97-AF65-F5344CB8AC3E}">
        <p14:creationId xmlns:p14="http://schemas.microsoft.com/office/powerpoint/2010/main" val="97820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to Static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Can run scans much faster</a:t>
            </a:r>
          </a:p>
          <a:p>
            <a:r>
              <a:rPr lang="en-US" dirty="0" smtClean="0"/>
              <a:t>Easier to run in a continuous integration environment (don’t require a database or server)</a:t>
            </a:r>
          </a:p>
          <a:p>
            <a:r>
              <a:rPr lang="en-US" dirty="0" smtClean="0"/>
              <a:t>Can detect things like inappropriate design that might not leave externally visible evidence</a:t>
            </a:r>
          </a:p>
          <a:p>
            <a:r>
              <a:rPr lang="en-US" dirty="0" smtClean="0"/>
              <a:t>Can detect unsafe functions before code that calls them is even written</a:t>
            </a:r>
          </a:p>
          <a:p>
            <a:r>
              <a:rPr lang="en-US" dirty="0" smtClean="0"/>
              <a:t>Of course, it works best in parallel, not as a replacement</a:t>
            </a:r>
            <a:endParaRPr lang="en-US" dirty="0"/>
          </a:p>
        </p:txBody>
      </p:sp>
    </p:spTree>
    <p:extLst>
      <p:ext uri="{BB962C8B-B14F-4D97-AF65-F5344CB8AC3E}">
        <p14:creationId xmlns:p14="http://schemas.microsoft.com/office/powerpoint/2010/main" val="2074237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a:t>
            </a:r>
            <a:endParaRPr lang="en-US" dirty="0"/>
          </a:p>
        </p:txBody>
      </p:sp>
      <p:sp>
        <p:nvSpPr>
          <p:cNvPr id="3" name="Text Placeholder 2"/>
          <p:cNvSpPr>
            <a:spLocks noGrp="1"/>
          </p:cNvSpPr>
          <p:nvPr>
            <p:ph type="body" idx="1"/>
          </p:nvPr>
        </p:nvSpPr>
        <p:spPr/>
        <p:txBody>
          <a:bodyPr/>
          <a:lstStyle/>
          <a:p>
            <a:r>
              <a:rPr lang="en-US" dirty="0" smtClean="0"/>
              <a:t>First, let’s review how CRSF attacks work</a:t>
            </a:r>
            <a:endParaRPr lang="en-US" dirty="0"/>
          </a:p>
        </p:txBody>
      </p:sp>
    </p:spTree>
    <p:extLst>
      <p:ext uri="{BB962C8B-B14F-4D97-AF65-F5344CB8AC3E}">
        <p14:creationId xmlns:p14="http://schemas.microsoft.com/office/powerpoint/2010/main" val="4209480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a victim is logged into a site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3124200" cy="2673393"/>
          </a:xfrm>
          <a:prstGeom prst="rect">
            <a:avLst/>
          </a:prstGeom>
          <a:noFill/>
          <a:ln w="38100">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457200" y="4343400"/>
            <a:ext cx="8153400" cy="954107"/>
          </a:xfrm>
          <a:prstGeom prst="rect">
            <a:avLst/>
          </a:prstGeom>
          <a:noFill/>
        </p:spPr>
        <p:txBody>
          <a:bodyPr wrap="square" rtlCol="0">
            <a:spAutoFit/>
          </a:bodyPr>
          <a:lstStyle/>
          <a:p>
            <a:r>
              <a:rPr lang="en-US" sz="2800" dirty="0" smtClean="0"/>
              <a:t>For this example, let’s pretend the authentication  of this site is secure …</a:t>
            </a:r>
            <a:endParaRPr lang="en-US" sz="2800" dirty="0"/>
          </a:p>
        </p:txBody>
      </p:sp>
    </p:spTree>
    <p:extLst>
      <p:ext uri="{BB962C8B-B14F-4D97-AF65-F5344CB8AC3E}">
        <p14:creationId xmlns:p14="http://schemas.microsoft.com/office/powerpoint/2010/main" val="981058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attacker tricks them into clicking a link …</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8009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29215" y="3200400"/>
            <a:ext cx="8000999" cy="646331"/>
          </a:xfrm>
          <a:prstGeom prst="rect">
            <a:avLst/>
          </a:prstGeom>
          <a:noFill/>
        </p:spPr>
        <p:txBody>
          <a:bodyPr wrap="square" rtlCol="0">
            <a:spAutoFit/>
          </a:bodyPr>
          <a:lstStyle/>
          <a:p>
            <a:r>
              <a:rPr lang="en-US" dirty="0" smtClean="0">
                <a:solidFill>
                  <a:schemeClr val="bg1">
                    <a:lumMod val="50000"/>
                  </a:schemeClr>
                </a:solidFill>
              </a:rPr>
              <a:t>… or maybe they use a cross-site scripting vulnerability on a trusted site to stick that image in an ad on a news site …</a:t>
            </a:r>
            <a:endParaRPr lang="en-US" dirty="0">
              <a:solidFill>
                <a:schemeClr val="bg1">
                  <a:lumMod val="50000"/>
                </a:schemeClr>
              </a:solidFill>
            </a:endParaRPr>
          </a:p>
        </p:txBody>
      </p:sp>
      <p:sp>
        <p:nvSpPr>
          <p:cNvPr id="9" name="TextBox 8"/>
          <p:cNvSpPr txBox="1"/>
          <p:nvPr/>
        </p:nvSpPr>
        <p:spPr>
          <a:xfrm>
            <a:off x="429214" y="4191000"/>
            <a:ext cx="8000999" cy="923330"/>
          </a:xfrm>
          <a:prstGeom prst="rect">
            <a:avLst/>
          </a:prstGeom>
          <a:noFill/>
        </p:spPr>
        <p:txBody>
          <a:bodyPr wrap="square" rtlCol="0">
            <a:spAutoFit/>
          </a:bodyPr>
          <a:lstStyle/>
          <a:p>
            <a:r>
              <a:rPr lang="en-US" dirty="0" smtClean="0"/>
              <a:t>If the victim user is logged into that site, and opens this link in the same browser, it’s going to use their login cookie and execute as if they made clicked that button themselves.</a:t>
            </a:r>
            <a:endParaRPr lang="en-US" dirty="0"/>
          </a:p>
        </p:txBody>
      </p:sp>
    </p:spTree>
    <p:extLst>
      <p:ext uri="{BB962C8B-B14F-4D97-AF65-F5344CB8AC3E}">
        <p14:creationId xmlns:p14="http://schemas.microsoft.com/office/powerpoint/2010/main" val="4252396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 maybe the attacker is even more brazen …</a:t>
            </a:r>
            <a:endParaRPr lang="en-US" dirty="0"/>
          </a:p>
        </p:txBody>
      </p:sp>
      <p:sp>
        <p:nvSpPr>
          <p:cNvPr id="4" name="Rectangle 3"/>
          <p:cNvSpPr/>
          <p:nvPr/>
        </p:nvSpPr>
        <p:spPr>
          <a:xfrm>
            <a:off x="388069" y="2380259"/>
            <a:ext cx="8261023" cy="1200329"/>
          </a:xfrm>
          <a:prstGeom prst="rect">
            <a:avLst/>
          </a:prstGeom>
        </p:spPr>
        <p:txBody>
          <a:bodyPr wrap="square">
            <a:spAutoFit/>
          </a:bodyPr>
          <a:lstStyle/>
          <a:p>
            <a:r>
              <a:rPr lang="en-US" u="sng" dirty="0" smtClean="0">
                <a:hlinkClick r:id="rId2"/>
              </a:rPr>
              <a:t>https</a:t>
            </a:r>
            <a:r>
              <a:rPr lang="en-US" u="sng" dirty="0">
                <a:hlinkClick r:id="rId2"/>
              </a:rPr>
              <a:t>://vulnerable-forum.com/post?somecrap=look-nontechnical-users-arent-even-going-to-read-this-seriously-its-techie-computer-nerd-stuff&amp;nonsense=30ijrf3j09fij3ef09j3f0i3j2390fj30i4h4309u3409hf30f9h340&amp;text=O%20HALP%20I%20STILL%20HAS%20BIN%20PWN3D</a:t>
            </a:r>
            <a:r>
              <a:rPr lang="en-US" dirty="0"/>
              <a:t> </a:t>
            </a:r>
          </a:p>
        </p:txBody>
      </p:sp>
      <p:sp>
        <p:nvSpPr>
          <p:cNvPr id="5" name="TextBox 4"/>
          <p:cNvSpPr txBox="1"/>
          <p:nvPr/>
        </p:nvSpPr>
        <p:spPr>
          <a:xfrm>
            <a:off x="411636" y="1752600"/>
            <a:ext cx="2090316" cy="369332"/>
          </a:xfrm>
          <a:prstGeom prst="rect">
            <a:avLst/>
          </a:prstGeom>
          <a:noFill/>
        </p:spPr>
        <p:txBody>
          <a:bodyPr wrap="none" rtlCol="0">
            <a:spAutoFit/>
          </a:bodyPr>
          <a:lstStyle/>
          <a:p>
            <a:r>
              <a:rPr lang="en-US" dirty="0" smtClean="0"/>
              <a:t>“Hey, click this link!”</a:t>
            </a:r>
            <a:endParaRPr lang="en-US" dirty="0"/>
          </a:p>
        </p:txBody>
      </p:sp>
      <p:sp>
        <p:nvSpPr>
          <p:cNvPr id="6" name="TextBox 5"/>
          <p:cNvSpPr txBox="1"/>
          <p:nvPr/>
        </p:nvSpPr>
        <p:spPr>
          <a:xfrm>
            <a:off x="461128" y="3886200"/>
            <a:ext cx="7586757" cy="369332"/>
          </a:xfrm>
          <a:prstGeom prst="rect">
            <a:avLst/>
          </a:prstGeom>
          <a:noFill/>
        </p:spPr>
        <p:txBody>
          <a:bodyPr wrap="none" rtlCol="0">
            <a:spAutoFit/>
          </a:bodyPr>
          <a:lstStyle/>
          <a:p>
            <a:r>
              <a:rPr lang="en-US" dirty="0" smtClean="0"/>
              <a:t>“Oh, I use that forum all the time, of course I can trust a link to an article on it.”</a:t>
            </a:r>
            <a:endParaRPr lang="en-US" dirty="0"/>
          </a:p>
        </p:txBody>
      </p:sp>
      <p:sp>
        <p:nvSpPr>
          <p:cNvPr id="7" name="TextBox 6"/>
          <p:cNvSpPr txBox="1"/>
          <p:nvPr/>
        </p:nvSpPr>
        <p:spPr>
          <a:xfrm>
            <a:off x="518080" y="5638800"/>
            <a:ext cx="8000999" cy="369332"/>
          </a:xfrm>
          <a:prstGeom prst="rect">
            <a:avLst/>
          </a:prstGeom>
          <a:noFill/>
        </p:spPr>
        <p:txBody>
          <a:bodyPr wrap="square" rtlCol="0">
            <a:spAutoFit/>
          </a:bodyPr>
          <a:lstStyle/>
          <a:p>
            <a:r>
              <a:rPr lang="en-US" dirty="0" smtClean="0">
                <a:solidFill>
                  <a:schemeClr val="bg1">
                    <a:lumMod val="50000"/>
                  </a:schemeClr>
                </a:solidFill>
              </a:rPr>
              <a:t>You were about to say something about not trusting external URL-Referrers?</a:t>
            </a:r>
            <a:endParaRPr lang="en-US" dirty="0">
              <a:solidFill>
                <a:schemeClr val="bg1">
                  <a:lumMod val="50000"/>
                </a:schemeClr>
              </a:solidFill>
            </a:endParaRPr>
          </a:p>
        </p:txBody>
      </p:sp>
    </p:spTree>
    <p:extLst>
      <p:ext uri="{BB962C8B-B14F-4D97-AF65-F5344CB8AC3E}">
        <p14:creationId xmlns:p14="http://schemas.microsoft.com/office/powerpoint/2010/main" val="1774772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513</Words>
  <Application>Microsoft Office PowerPoint</Application>
  <PresentationFormat>On-screen Show (4:3)</PresentationFormat>
  <Paragraphs>63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Using Code Inspection to Detect and Manage Potential Security Vulnerabilities</vt:lpstr>
      <vt:lpstr>We’ll be addressing…</vt:lpstr>
      <vt:lpstr>static code analysis</vt:lpstr>
      <vt:lpstr>Static Code Analysis</vt:lpstr>
      <vt:lpstr>Advantages to Static Analysis</vt:lpstr>
      <vt:lpstr>Cross-site request forgery</vt:lpstr>
      <vt:lpstr>So, a victim is logged into a site …</vt:lpstr>
      <vt:lpstr>An attacker tricks them into clicking a link …</vt:lpstr>
      <vt:lpstr>Or maybe the attacker is even more brazen …</vt:lpstr>
      <vt:lpstr>CSRF Mitigation</vt:lpstr>
      <vt:lpstr>how code analysis fits in</vt:lpstr>
      <vt:lpstr>Cross-Site Scripting</vt:lpstr>
      <vt:lpstr>JSON Request Hijacking</vt:lpstr>
      <vt:lpstr>Authentication and Authorization</vt:lpstr>
      <vt:lpstr>SQL injection</vt:lpstr>
      <vt:lpstr>Enforcing best practices</vt:lpstr>
      <vt:lpstr>Next Steps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drshaffopolis</dc:creator>
  <cp:lastModifiedBy>drshaffopolis</cp:lastModifiedBy>
  <cp:revision>91</cp:revision>
  <dcterms:created xsi:type="dcterms:W3CDTF">2006-08-16T00:00:00Z</dcterms:created>
  <dcterms:modified xsi:type="dcterms:W3CDTF">2013-11-26T23:04:04Z</dcterms:modified>
</cp:coreProperties>
</file>