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0" r:id="rId3"/>
    <p:sldId id="259" r:id="rId4"/>
    <p:sldId id="271" r:id="rId5"/>
    <p:sldId id="272" r:id="rId6"/>
    <p:sldId id="281" r:id="rId7"/>
    <p:sldId id="258" r:id="rId8"/>
    <p:sldId id="273" r:id="rId9"/>
    <p:sldId id="274" r:id="rId10"/>
    <p:sldId id="275" r:id="rId11"/>
    <p:sldId id="261" r:id="rId12"/>
    <p:sldId id="276" r:id="rId13"/>
    <p:sldId id="277" r:id="rId14"/>
    <p:sldId id="278" r:id="rId15"/>
    <p:sldId id="279" r:id="rId16"/>
    <p:sldId id="262" r:id="rId17"/>
    <p:sldId id="280" r:id="rId18"/>
    <p:sldId id="282" r:id="rId19"/>
    <p:sldId id="265" r:id="rId20"/>
    <p:sldId id="288" r:id="rId21"/>
    <p:sldId id="289" r:id="rId22"/>
    <p:sldId id="266" r:id="rId23"/>
    <p:sldId id="291" r:id="rId24"/>
    <p:sldId id="292" r:id="rId25"/>
    <p:sldId id="263" r:id="rId26"/>
    <p:sldId id="286" r:id="rId27"/>
    <p:sldId id="293" r:id="rId28"/>
    <p:sldId id="267" r:id="rId29"/>
    <p:sldId id="294" r:id="rId30"/>
    <p:sldId id="295" r:id="rId31"/>
    <p:sldId id="296" r:id="rId32"/>
    <p:sldId id="297" r:id="rId33"/>
    <p:sldId id="298" r:id="rId34"/>
    <p:sldId id="268" r:id="rId35"/>
    <p:sldId id="299" r:id="rId36"/>
    <p:sldId id="283" r:id="rId37"/>
    <p:sldId id="300" r:id="rId38"/>
    <p:sldId id="284" r:id="rId39"/>
    <p:sldId id="264" r:id="rId40"/>
    <p:sldId id="27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1095" autoAdjust="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DD968-B18B-4530-BF4A-77574F6DE493}" type="datetimeFigureOut">
              <a:rPr lang="en-US" smtClean="0"/>
              <a:t>11/27/2013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216E4-4DA0-4231-B3A1-A1DCD2E90B1D}" type="slidenum">
              <a:rPr lang="en-US" smtClean="0"/>
              <a:t>‹#›</a:t>
            </a:fld>
            <a:endParaRPr lang="en-US"/>
          </a:p>
        </p:txBody>
      </p:sp>
    </p:spTree>
    <p:extLst>
      <p:ext uri="{BB962C8B-B14F-4D97-AF65-F5344CB8AC3E}">
        <p14:creationId xmlns:p14="http://schemas.microsoft.com/office/powerpoint/2010/main" val="175798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216E4-4DA0-4231-B3A1-A1DCD2E90B1D}" type="slidenum">
              <a:rPr lang="en-US" smtClean="0"/>
              <a:t>1</a:t>
            </a:fld>
            <a:endParaRPr lang="en-US"/>
          </a:p>
        </p:txBody>
      </p:sp>
    </p:spTree>
    <p:extLst>
      <p:ext uri="{BB962C8B-B14F-4D97-AF65-F5344CB8AC3E}">
        <p14:creationId xmlns:p14="http://schemas.microsoft.com/office/powerpoint/2010/main" val="362859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32</a:t>
            </a:fld>
            <a:endParaRPr lang="en-US"/>
          </a:p>
        </p:txBody>
      </p:sp>
    </p:spTree>
    <p:extLst>
      <p:ext uri="{BB962C8B-B14F-4D97-AF65-F5344CB8AC3E}">
        <p14:creationId xmlns:p14="http://schemas.microsoft.com/office/powerpoint/2010/main" val="256834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ulnerable-forum.com/post?somecrap=look-nontechnical-users-arent-even-going-to-read-this-seriously-its-techie-computer-nerd-stuff&amp;nonsense=30ijrf3j09fij3ef09j3f0i3j2390fj30i4h4309u3409hf30f9h340&amp;text=O%20HALP%20I%20STILL%20HAS%20BIN%20PWN3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haacked.com/archive/2009/06/25/json-hijacking.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752599"/>
          </a:xfrm>
        </p:spPr>
        <p:txBody>
          <a:bodyPr>
            <a:normAutofit fontScale="90000"/>
          </a:bodyPr>
          <a:lstStyle/>
          <a:p>
            <a:r>
              <a:rPr lang="en-US" dirty="0"/>
              <a:t>Using Code Inspection to Detect and Manage Potential Security </a:t>
            </a:r>
            <a:r>
              <a:rPr lang="en-US" dirty="0" smtClean="0"/>
              <a:t>Vulnerabilities</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A Case Study With ASP.NET and Custom </a:t>
            </a:r>
            <a:r>
              <a:rPr lang="en-US" dirty="0" err="1"/>
              <a:t>FxCop</a:t>
            </a:r>
            <a:r>
              <a:rPr lang="en-US" dirty="0"/>
              <a:t> </a:t>
            </a:r>
            <a:r>
              <a:rPr lang="en-US" dirty="0" smtClean="0"/>
              <a:t>Rules</a:t>
            </a:r>
          </a:p>
          <a:p>
            <a:endParaRPr lang="en-US" dirty="0"/>
          </a:p>
          <a:p>
            <a:r>
              <a:rPr lang="en-US" dirty="0" smtClean="0"/>
              <a:t>- Chris Shaffer</a:t>
            </a:r>
            <a:endParaRPr lang="en-US" dirty="0"/>
          </a:p>
        </p:txBody>
      </p:sp>
    </p:spTree>
    <p:extLst>
      <p:ext uri="{BB962C8B-B14F-4D97-AF65-F5344CB8AC3E}">
        <p14:creationId xmlns:p14="http://schemas.microsoft.com/office/powerpoint/2010/main" val="176595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 maybe the attacker is even more brazen …</a:t>
            </a:r>
            <a:endParaRPr lang="en-US" dirty="0"/>
          </a:p>
        </p:txBody>
      </p:sp>
      <p:sp>
        <p:nvSpPr>
          <p:cNvPr id="4" name="Rectangle 3"/>
          <p:cNvSpPr/>
          <p:nvPr/>
        </p:nvSpPr>
        <p:spPr>
          <a:xfrm>
            <a:off x="388069" y="2380259"/>
            <a:ext cx="8261023" cy="1200329"/>
          </a:xfrm>
          <a:prstGeom prst="rect">
            <a:avLst/>
          </a:prstGeom>
        </p:spPr>
        <p:txBody>
          <a:bodyPr wrap="square">
            <a:spAutoFit/>
          </a:bodyPr>
          <a:lstStyle/>
          <a:p>
            <a:r>
              <a:rPr lang="en-US" u="sng" dirty="0" smtClean="0">
                <a:hlinkClick r:id="rId2"/>
              </a:rPr>
              <a:t>https</a:t>
            </a:r>
            <a:r>
              <a:rPr lang="en-US" u="sng" dirty="0">
                <a:hlinkClick r:id="rId2"/>
              </a:rPr>
              <a:t>://vulnerable-forum.com/post?somecrap=look-nontechnical-users-arent-even-going-to-read-this-seriously-its-techie-computer-nerd-stuff&amp;nonsense=30ijrf3j09fij3ef09j3f0i3j2390fj30i4h4309u3409hf30f9h340&amp;text=O%20HALP%20I%20STILL%20HAS%20BIN%20PWN3D</a:t>
            </a:r>
            <a:r>
              <a:rPr lang="en-US" dirty="0"/>
              <a:t> </a:t>
            </a:r>
          </a:p>
        </p:txBody>
      </p:sp>
      <p:sp>
        <p:nvSpPr>
          <p:cNvPr id="5" name="TextBox 4"/>
          <p:cNvSpPr txBox="1"/>
          <p:nvPr/>
        </p:nvSpPr>
        <p:spPr>
          <a:xfrm>
            <a:off x="411636" y="1752600"/>
            <a:ext cx="2090316" cy="369332"/>
          </a:xfrm>
          <a:prstGeom prst="rect">
            <a:avLst/>
          </a:prstGeom>
          <a:noFill/>
        </p:spPr>
        <p:txBody>
          <a:bodyPr wrap="none" rtlCol="0">
            <a:spAutoFit/>
          </a:bodyPr>
          <a:lstStyle/>
          <a:p>
            <a:r>
              <a:rPr lang="en-US" dirty="0" smtClean="0"/>
              <a:t>“Hey, click this link!”</a:t>
            </a:r>
            <a:endParaRPr lang="en-US" dirty="0"/>
          </a:p>
        </p:txBody>
      </p:sp>
      <p:sp>
        <p:nvSpPr>
          <p:cNvPr id="6" name="TextBox 5"/>
          <p:cNvSpPr txBox="1"/>
          <p:nvPr/>
        </p:nvSpPr>
        <p:spPr>
          <a:xfrm>
            <a:off x="461128" y="3886200"/>
            <a:ext cx="7586757" cy="369332"/>
          </a:xfrm>
          <a:prstGeom prst="rect">
            <a:avLst/>
          </a:prstGeom>
          <a:noFill/>
        </p:spPr>
        <p:txBody>
          <a:bodyPr wrap="none" rtlCol="0">
            <a:spAutoFit/>
          </a:bodyPr>
          <a:lstStyle/>
          <a:p>
            <a:r>
              <a:rPr lang="en-US" dirty="0" smtClean="0"/>
              <a:t>“Oh, I use that forum all the time, of </a:t>
            </a:r>
            <a:r>
              <a:rPr lang="en-US" i="1" dirty="0" smtClean="0"/>
              <a:t>course</a:t>
            </a:r>
            <a:r>
              <a:rPr lang="en-US" dirty="0" smtClean="0"/>
              <a:t> I can trust a link to an article on it.”</a:t>
            </a:r>
            <a:endParaRPr lang="en-US" dirty="0"/>
          </a:p>
        </p:txBody>
      </p:sp>
      <p:sp>
        <p:nvSpPr>
          <p:cNvPr id="7" name="TextBox 6"/>
          <p:cNvSpPr txBox="1"/>
          <p:nvPr/>
        </p:nvSpPr>
        <p:spPr>
          <a:xfrm>
            <a:off x="518080" y="5638800"/>
            <a:ext cx="8000999" cy="369332"/>
          </a:xfrm>
          <a:prstGeom prst="rect">
            <a:avLst/>
          </a:prstGeom>
          <a:noFill/>
        </p:spPr>
        <p:txBody>
          <a:bodyPr wrap="square" rtlCol="0">
            <a:spAutoFit/>
          </a:bodyPr>
          <a:lstStyle/>
          <a:p>
            <a:r>
              <a:rPr lang="en-US" dirty="0" smtClean="0">
                <a:solidFill>
                  <a:schemeClr val="bg1">
                    <a:lumMod val="50000"/>
                  </a:schemeClr>
                </a:solidFill>
              </a:rPr>
              <a:t>You were about to say something about not trusting external URL-Referrers?</a:t>
            </a:r>
            <a:endParaRPr lang="en-US" dirty="0">
              <a:solidFill>
                <a:schemeClr val="bg1">
                  <a:lumMod val="50000"/>
                </a:schemeClr>
              </a:solidFill>
            </a:endParaRPr>
          </a:p>
        </p:txBody>
      </p:sp>
    </p:spTree>
    <p:extLst>
      <p:ext uri="{BB962C8B-B14F-4D97-AF65-F5344CB8AC3E}">
        <p14:creationId xmlns:p14="http://schemas.microsoft.com/office/powerpoint/2010/main" val="177477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Mitigation</a:t>
            </a:r>
            <a:endParaRPr lang="en-US" dirty="0"/>
          </a:p>
        </p:txBody>
      </p:sp>
      <p:sp>
        <p:nvSpPr>
          <p:cNvPr id="3" name="Text Placeholder 2"/>
          <p:cNvSpPr>
            <a:spLocks noGrp="1"/>
          </p:cNvSpPr>
          <p:nvPr>
            <p:ph type="body" idx="1"/>
          </p:nvPr>
        </p:nvSpPr>
        <p:spPr/>
        <p:txBody>
          <a:bodyPr/>
          <a:lstStyle/>
          <a:p>
            <a:r>
              <a:rPr lang="en-US" dirty="0" smtClean="0"/>
              <a:t>An application-wide solution to not being that forum</a:t>
            </a:r>
            <a:endParaRPr lang="en-US" dirty="0"/>
          </a:p>
        </p:txBody>
      </p:sp>
    </p:spTree>
    <p:extLst>
      <p:ext uri="{BB962C8B-B14F-4D97-AF65-F5344CB8AC3E}">
        <p14:creationId xmlns:p14="http://schemas.microsoft.com/office/powerpoint/2010/main" val="419178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Generate a token, and add it to every form</a:t>
            </a:r>
            <a:endParaRPr lang="en-US" dirty="0"/>
          </a:p>
        </p:txBody>
      </p:sp>
      <p:sp>
        <p:nvSpPr>
          <p:cNvPr id="3" name="Content Placeholder 2"/>
          <p:cNvSpPr>
            <a:spLocks noGrp="1"/>
          </p:cNvSpPr>
          <p:nvPr>
            <p:ph idx="1"/>
          </p:nvPr>
        </p:nvSpPr>
        <p:spPr/>
        <p:txBody>
          <a:bodyPr/>
          <a:lstStyle/>
          <a:p>
            <a:r>
              <a:rPr lang="en-US" dirty="0" smtClean="0"/>
              <a:t>Require that the token be submitted with any form.</a:t>
            </a:r>
          </a:p>
          <a:p>
            <a:r>
              <a:rPr lang="en-US" dirty="0" smtClean="0"/>
              <a:t>This will ensure that only the tab that requested the form is able to submit it.</a:t>
            </a:r>
          </a:p>
          <a:p>
            <a:r>
              <a:rPr lang="en-US" dirty="0" smtClean="0"/>
              <a:t>Fortunately, the .NET Framework gives us a built-in method for this …</a:t>
            </a:r>
            <a:endParaRPr lang="en-US" dirty="0"/>
          </a:p>
        </p:txBody>
      </p:sp>
      <p:sp>
        <p:nvSpPr>
          <p:cNvPr id="4" name="TextBox 3"/>
          <p:cNvSpPr txBox="1"/>
          <p:nvPr/>
        </p:nvSpPr>
        <p:spPr>
          <a:xfrm>
            <a:off x="521222" y="5943600"/>
            <a:ext cx="8000999" cy="369332"/>
          </a:xfrm>
          <a:prstGeom prst="rect">
            <a:avLst/>
          </a:prstGeom>
          <a:noFill/>
        </p:spPr>
        <p:txBody>
          <a:bodyPr wrap="square" rtlCol="0">
            <a:spAutoFit/>
          </a:bodyPr>
          <a:lstStyle/>
          <a:p>
            <a:r>
              <a:rPr lang="en-US" dirty="0" smtClean="0">
                <a:solidFill>
                  <a:schemeClr val="bg1">
                    <a:lumMod val="50000"/>
                  </a:schemeClr>
                </a:solidFill>
              </a:rPr>
              <a:t>Of course, you also want to make sure no one </a:t>
            </a:r>
            <a:r>
              <a:rPr lang="en-US" dirty="0" err="1" smtClean="0">
                <a:solidFill>
                  <a:schemeClr val="bg1">
                    <a:lumMod val="50000"/>
                  </a:schemeClr>
                </a:solidFill>
              </a:rPr>
              <a:t>iframes</a:t>
            </a:r>
            <a:r>
              <a:rPr lang="en-US" dirty="0" smtClean="0">
                <a:solidFill>
                  <a:schemeClr val="bg1">
                    <a:lumMod val="50000"/>
                  </a:schemeClr>
                </a:solidFill>
              </a:rPr>
              <a:t> you.</a:t>
            </a:r>
            <a:endParaRPr lang="en-US" dirty="0">
              <a:solidFill>
                <a:schemeClr val="bg1">
                  <a:lumMod val="50000"/>
                </a:schemeClr>
              </a:solidFill>
            </a:endParaRPr>
          </a:p>
        </p:txBody>
      </p:sp>
    </p:spTree>
    <p:extLst>
      <p:ext uri="{BB962C8B-B14F-4D97-AF65-F5344CB8AC3E}">
        <p14:creationId xmlns:p14="http://schemas.microsoft.com/office/powerpoint/2010/main" val="2672995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Anti-Forgery in .NET</a:t>
            </a:r>
            <a:endParaRPr lang="en-US" dirty="0"/>
          </a:p>
        </p:txBody>
      </p:sp>
      <p:sp>
        <p:nvSpPr>
          <p:cNvPr id="3" name="Content Placeholder 2"/>
          <p:cNvSpPr>
            <a:spLocks noGrp="1"/>
          </p:cNvSpPr>
          <p:nvPr>
            <p:ph idx="1"/>
          </p:nvPr>
        </p:nvSpPr>
        <p:spPr>
          <a:xfrm>
            <a:off x="457200" y="1600201"/>
            <a:ext cx="8229600" cy="533399"/>
          </a:xfrm>
        </p:spPr>
        <p:txBody>
          <a:bodyPr>
            <a:noAutofit/>
          </a:bodyPr>
          <a:lstStyle/>
          <a:p>
            <a:pPr marL="0" indent="0">
              <a:buNone/>
            </a:pPr>
            <a:r>
              <a:rPr lang="en-US" dirty="0" smtClean="0"/>
              <a:t>@</a:t>
            </a:r>
            <a:r>
              <a:rPr lang="en-US" dirty="0" err="1" smtClean="0"/>
              <a:t>Html.AntiForgeryToken</a:t>
            </a:r>
            <a:r>
              <a:rPr lang="en-US" dirty="0" smtClean="0"/>
              <a:t>()</a:t>
            </a:r>
          </a:p>
          <a:p>
            <a:pPr marL="0" indent="0">
              <a:buNone/>
            </a:pPr>
            <a:endParaRPr lang="en-US" dirty="0"/>
          </a:p>
          <a:p>
            <a:pPr marL="0" indent="0">
              <a:buNone/>
            </a:pPr>
            <a:r>
              <a:rPr lang="en-US" dirty="0" err="1"/>
              <a:t>System.Web.Helpers.AntiForgery.Validate</a:t>
            </a:r>
            <a:r>
              <a:rPr lang="en-US" dirty="0"/>
              <a:t>()</a:t>
            </a:r>
          </a:p>
          <a:p>
            <a:pPr marL="0" indent="0">
              <a:buNone/>
            </a:pPr>
            <a:endParaRPr lang="en-US" dirty="0" smtClean="0"/>
          </a:p>
          <a:p>
            <a:endParaRPr lang="en-US" dirty="0"/>
          </a:p>
        </p:txBody>
      </p:sp>
      <p:sp>
        <p:nvSpPr>
          <p:cNvPr id="4" name="TextBox 3"/>
          <p:cNvSpPr txBox="1"/>
          <p:nvPr/>
        </p:nvSpPr>
        <p:spPr>
          <a:xfrm>
            <a:off x="510614" y="4495800"/>
            <a:ext cx="1652825" cy="584775"/>
          </a:xfrm>
          <a:prstGeom prst="rect">
            <a:avLst/>
          </a:prstGeom>
          <a:noFill/>
        </p:spPr>
        <p:txBody>
          <a:bodyPr wrap="none" rtlCol="0">
            <a:spAutoFit/>
          </a:bodyPr>
          <a:lstStyle/>
          <a:p>
            <a:r>
              <a:rPr lang="en-US" sz="3200" dirty="0" smtClean="0"/>
              <a:t>That’s It!</a:t>
            </a:r>
            <a:endParaRPr lang="en-US" sz="3200" dirty="0"/>
          </a:p>
        </p:txBody>
      </p:sp>
      <p:sp>
        <p:nvSpPr>
          <p:cNvPr id="5" name="TextBox 4"/>
          <p:cNvSpPr txBox="1"/>
          <p:nvPr/>
        </p:nvSpPr>
        <p:spPr>
          <a:xfrm>
            <a:off x="533399" y="2133600"/>
            <a:ext cx="8000999" cy="369332"/>
          </a:xfrm>
          <a:prstGeom prst="rect">
            <a:avLst/>
          </a:prstGeom>
          <a:noFill/>
        </p:spPr>
        <p:txBody>
          <a:bodyPr wrap="square" rtlCol="0">
            <a:spAutoFit/>
          </a:bodyPr>
          <a:lstStyle/>
          <a:p>
            <a:r>
              <a:rPr lang="en-US" dirty="0" smtClean="0">
                <a:solidFill>
                  <a:schemeClr val="bg1">
                    <a:lumMod val="50000"/>
                  </a:schemeClr>
                </a:solidFill>
              </a:rPr>
              <a:t>To add a token to the page’s markup.</a:t>
            </a:r>
            <a:endParaRPr lang="en-US" dirty="0">
              <a:solidFill>
                <a:schemeClr val="bg1">
                  <a:lumMod val="50000"/>
                </a:schemeClr>
              </a:solidFill>
            </a:endParaRPr>
          </a:p>
        </p:txBody>
      </p:sp>
      <p:sp>
        <p:nvSpPr>
          <p:cNvPr id="6" name="TextBox 5"/>
          <p:cNvSpPr txBox="1"/>
          <p:nvPr/>
        </p:nvSpPr>
        <p:spPr>
          <a:xfrm>
            <a:off x="510614" y="3352800"/>
            <a:ext cx="8000999" cy="369332"/>
          </a:xfrm>
          <a:prstGeom prst="rect">
            <a:avLst/>
          </a:prstGeom>
          <a:noFill/>
        </p:spPr>
        <p:txBody>
          <a:bodyPr wrap="square" rtlCol="0">
            <a:spAutoFit/>
          </a:bodyPr>
          <a:lstStyle/>
          <a:p>
            <a:r>
              <a:rPr lang="en-US" dirty="0" smtClean="0">
                <a:solidFill>
                  <a:schemeClr val="bg1">
                    <a:lumMod val="50000"/>
                  </a:schemeClr>
                </a:solidFill>
              </a:rPr>
              <a:t>To check the token’s validity.</a:t>
            </a:r>
            <a:endParaRPr lang="en-US" dirty="0">
              <a:solidFill>
                <a:schemeClr val="bg1">
                  <a:lumMod val="50000"/>
                </a:schemeClr>
              </a:solidFill>
            </a:endParaRPr>
          </a:p>
        </p:txBody>
      </p:sp>
      <p:sp>
        <p:nvSpPr>
          <p:cNvPr id="7" name="TextBox 6"/>
          <p:cNvSpPr txBox="1"/>
          <p:nvPr/>
        </p:nvSpPr>
        <p:spPr>
          <a:xfrm>
            <a:off x="559324" y="5080575"/>
            <a:ext cx="8000999" cy="369332"/>
          </a:xfrm>
          <a:prstGeom prst="rect">
            <a:avLst/>
          </a:prstGeom>
          <a:noFill/>
        </p:spPr>
        <p:txBody>
          <a:bodyPr wrap="square" rtlCol="0">
            <a:spAutoFit/>
          </a:bodyPr>
          <a:lstStyle/>
          <a:p>
            <a:r>
              <a:rPr lang="en-US" dirty="0" smtClean="0">
                <a:solidFill>
                  <a:schemeClr val="bg1">
                    <a:lumMod val="50000"/>
                  </a:schemeClr>
                </a:solidFill>
              </a:rPr>
              <a:t>Sort of.</a:t>
            </a:r>
            <a:endParaRPr lang="en-US" dirty="0">
              <a:solidFill>
                <a:schemeClr val="bg1">
                  <a:lumMod val="50000"/>
                </a:schemeClr>
              </a:solidFill>
            </a:endParaRPr>
          </a:p>
        </p:txBody>
      </p:sp>
    </p:spTree>
    <p:extLst>
      <p:ext uri="{BB962C8B-B14F-4D97-AF65-F5344CB8AC3E}">
        <p14:creationId xmlns:p14="http://schemas.microsoft.com/office/powerpoint/2010/main" val="1932314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You’d still have to add that code to every sensitive form post …</a:t>
            </a:r>
            <a:endParaRPr lang="en-US" dirty="0"/>
          </a:p>
        </p:txBody>
      </p:sp>
      <p:sp>
        <p:nvSpPr>
          <p:cNvPr id="3" name="Content Placeholder 2"/>
          <p:cNvSpPr>
            <a:spLocks noGrp="1"/>
          </p:cNvSpPr>
          <p:nvPr>
            <p:ph idx="1"/>
          </p:nvPr>
        </p:nvSpPr>
        <p:spPr>
          <a:xfrm>
            <a:off x="457200" y="2209800"/>
            <a:ext cx="8229600" cy="4267200"/>
          </a:xfrm>
        </p:spPr>
        <p:txBody>
          <a:bodyPr>
            <a:normAutofit fontScale="85000" lnSpcReduction="10000"/>
          </a:bodyPr>
          <a:lstStyle/>
          <a:p>
            <a:r>
              <a:rPr lang="en-US" dirty="0" smtClean="0"/>
              <a:t>Add that token to our _Layout file</a:t>
            </a:r>
          </a:p>
          <a:p>
            <a:r>
              <a:rPr lang="en-US" dirty="0" smtClean="0"/>
              <a:t>Have JavaScript append to it every form post</a:t>
            </a:r>
          </a:p>
          <a:p>
            <a:r>
              <a:rPr lang="en-US" dirty="0" smtClean="0"/>
              <a:t>Have an </a:t>
            </a:r>
            <a:r>
              <a:rPr lang="en-US" dirty="0" err="1" smtClean="0"/>
              <a:t>HttpModule</a:t>
            </a:r>
            <a:r>
              <a:rPr lang="en-US" dirty="0" smtClean="0"/>
              <a:t> that runs on every request</a:t>
            </a:r>
            <a:endParaRPr lang="en-US" dirty="0"/>
          </a:p>
          <a:p>
            <a:pPr lvl="1"/>
            <a:r>
              <a:rPr lang="en-US" dirty="0" smtClean="0"/>
              <a:t>If the request is a POST and is from a logged-in user, look for a token</a:t>
            </a:r>
          </a:p>
          <a:p>
            <a:pPr lvl="1"/>
            <a:r>
              <a:rPr lang="en-US" dirty="0" smtClean="0"/>
              <a:t>If the token is missing, throw an error, otherwise validate it</a:t>
            </a:r>
          </a:p>
          <a:p>
            <a:r>
              <a:rPr lang="en-US" dirty="0" smtClean="0"/>
              <a:t>Add [</a:t>
            </a:r>
            <a:r>
              <a:rPr lang="en-US" dirty="0" err="1" smtClean="0"/>
              <a:t>HttpPost</a:t>
            </a:r>
            <a:r>
              <a:rPr lang="en-US" dirty="0" smtClean="0"/>
              <a:t>] attributes to those sensitive form posts to make sure an attacker can’t hit them with a GET request (which would bypass the above)</a:t>
            </a:r>
          </a:p>
        </p:txBody>
      </p:sp>
      <p:sp>
        <p:nvSpPr>
          <p:cNvPr id="4" name="TextBox 3"/>
          <p:cNvSpPr txBox="1"/>
          <p:nvPr/>
        </p:nvSpPr>
        <p:spPr>
          <a:xfrm>
            <a:off x="494907" y="1524000"/>
            <a:ext cx="8000999" cy="646331"/>
          </a:xfrm>
          <a:prstGeom prst="rect">
            <a:avLst/>
          </a:prstGeom>
          <a:noFill/>
        </p:spPr>
        <p:txBody>
          <a:bodyPr wrap="square" rtlCol="0">
            <a:spAutoFit/>
          </a:bodyPr>
          <a:lstStyle/>
          <a:p>
            <a:r>
              <a:rPr lang="en-US" dirty="0" smtClean="0">
                <a:solidFill>
                  <a:schemeClr val="bg1">
                    <a:lumMod val="50000"/>
                  </a:schemeClr>
                </a:solidFill>
              </a:rPr>
              <a:t>That’s a pain.</a:t>
            </a:r>
          </a:p>
          <a:p>
            <a:r>
              <a:rPr lang="en-US" dirty="0" smtClean="0">
                <a:solidFill>
                  <a:schemeClr val="bg1">
                    <a:lumMod val="50000"/>
                  </a:schemeClr>
                </a:solidFill>
              </a:rPr>
              <a:t>Let’s not do that.</a:t>
            </a:r>
            <a:endParaRPr lang="en-US" dirty="0">
              <a:solidFill>
                <a:schemeClr val="bg1">
                  <a:lumMod val="50000"/>
                </a:schemeClr>
              </a:solidFill>
            </a:endParaRPr>
          </a:p>
        </p:txBody>
      </p:sp>
    </p:spTree>
    <p:extLst>
      <p:ext uri="{BB962C8B-B14F-4D97-AF65-F5344CB8AC3E}">
        <p14:creationId xmlns:p14="http://schemas.microsoft.com/office/powerpoint/2010/main" val="107464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Done!</a:t>
            </a:r>
            <a:endParaRPr lang="en-US" dirty="0"/>
          </a:p>
        </p:txBody>
      </p:sp>
      <p:sp>
        <p:nvSpPr>
          <p:cNvPr id="4" name="TextBox 3"/>
          <p:cNvSpPr txBox="1"/>
          <p:nvPr/>
        </p:nvSpPr>
        <p:spPr>
          <a:xfrm>
            <a:off x="501190" y="3055972"/>
            <a:ext cx="8000999" cy="369332"/>
          </a:xfrm>
          <a:prstGeom prst="rect">
            <a:avLst/>
          </a:prstGeom>
          <a:noFill/>
        </p:spPr>
        <p:txBody>
          <a:bodyPr wrap="square" rtlCol="0">
            <a:spAutoFit/>
          </a:bodyPr>
          <a:lstStyle/>
          <a:p>
            <a:r>
              <a:rPr lang="en-US" dirty="0" smtClean="0">
                <a:solidFill>
                  <a:schemeClr val="bg1">
                    <a:lumMod val="50000"/>
                  </a:schemeClr>
                </a:solidFill>
              </a:rPr>
              <a:t>Not so fast.</a:t>
            </a:r>
            <a:endParaRPr lang="en-US" dirty="0">
              <a:solidFill>
                <a:schemeClr val="bg1">
                  <a:lumMod val="50000"/>
                </a:schemeClr>
              </a:solidFill>
            </a:endParaRPr>
          </a:p>
        </p:txBody>
      </p:sp>
      <p:sp>
        <p:nvSpPr>
          <p:cNvPr id="6" name="Rectangle 5"/>
          <p:cNvSpPr/>
          <p:nvPr/>
        </p:nvSpPr>
        <p:spPr>
          <a:xfrm>
            <a:off x="501191" y="5376379"/>
            <a:ext cx="4147008" cy="584775"/>
          </a:xfrm>
          <a:prstGeom prst="rect">
            <a:avLst/>
          </a:prstGeom>
        </p:spPr>
        <p:txBody>
          <a:bodyPr wrap="square">
            <a:spAutoFit/>
          </a:bodyPr>
          <a:lstStyle/>
          <a:p>
            <a:r>
              <a:rPr lang="en-US" sz="3200" dirty="0" err="1" smtClean="0"/>
              <a:t>FxCop</a:t>
            </a:r>
            <a:r>
              <a:rPr lang="en-US" sz="3200" dirty="0" smtClean="0"/>
              <a:t> to the rescue!</a:t>
            </a:r>
            <a:endParaRPr lang="en-US" sz="3200" dirty="0"/>
          </a:p>
        </p:txBody>
      </p:sp>
      <p:sp>
        <p:nvSpPr>
          <p:cNvPr id="3" name="TextBox 2"/>
          <p:cNvSpPr txBox="1"/>
          <p:nvPr/>
        </p:nvSpPr>
        <p:spPr>
          <a:xfrm>
            <a:off x="501191" y="3450442"/>
            <a:ext cx="8416086" cy="1754326"/>
          </a:xfrm>
          <a:prstGeom prst="rect">
            <a:avLst/>
          </a:prstGeom>
          <a:noFill/>
        </p:spPr>
        <p:txBody>
          <a:bodyPr wrap="none" rtlCol="0">
            <a:spAutoFit/>
          </a:bodyPr>
          <a:lstStyle/>
          <a:p>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DerpDeprImNewAtWebDevelopmentController</a:t>
            </a:r>
            <a:r>
              <a:rPr lang="en-US" dirty="0">
                <a:solidFill>
                  <a:srgbClr val="000000"/>
                </a:solidFill>
                <a:highlight>
                  <a:srgbClr val="FFFFFF"/>
                </a:highlight>
                <a:latin typeface="Consolas"/>
              </a:rPr>
              <a:t> : </a:t>
            </a:r>
            <a:r>
              <a:rPr lang="en-US" dirty="0">
                <a:solidFill>
                  <a:srgbClr val="2B91AF"/>
                </a:solidFill>
                <a:highlight>
                  <a:srgbClr val="FFFFFF"/>
                </a:highlight>
                <a:latin typeface="Consolas"/>
              </a:rPr>
              <a:t>Controller</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HttpGet</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ActionResult</a:t>
            </a:r>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DeleteAllOfMyUserData</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didn't plan for </a:t>
            </a:r>
            <a:r>
              <a:rPr lang="en-US" dirty="0" smtClean="0">
                <a:solidFill>
                  <a:srgbClr val="008000"/>
                </a:solidFill>
                <a:highlight>
                  <a:srgbClr val="FFFFFF"/>
                </a:highlight>
                <a:latin typeface="Consolas"/>
              </a:rPr>
              <a:t>me, </a:t>
            </a:r>
            <a:r>
              <a:rPr lang="en-US" dirty="0" err="1">
                <a:solidFill>
                  <a:srgbClr val="008000"/>
                </a:solidFill>
                <a:highlight>
                  <a:srgbClr val="FFFFFF"/>
                </a:highlight>
                <a:latin typeface="Consolas"/>
              </a:rPr>
              <a:t>didja</a:t>
            </a:r>
            <a:r>
              <a:rPr lang="en-US" dirty="0">
                <a:solidFill>
                  <a:srgbClr val="008000"/>
                </a:solidFill>
                <a:highlight>
                  <a:srgbClr val="FFFFFF"/>
                </a:highlight>
                <a:latin typeface="Consolas"/>
              </a:rPr>
              <a:t>, punk?</a:t>
            </a:r>
            <a:endParaRPr lang="en-US" dirty="0"/>
          </a:p>
        </p:txBody>
      </p:sp>
    </p:spTree>
    <p:extLst>
      <p:ext uri="{BB962C8B-B14F-4D97-AF65-F5344CB8AC3E}">
        <p14:creationId xmlns:p14="http://schemas.microsoft.com/office/powerpoint/2010/main" val="191531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code analysis fits in</a:t>
            </a:r>
            <a:endParaRPr lang="en-US" dirty="0"/>
          </a:p>
        </p:txBody>
      </p:sp>
      <p:sp>
        <p:nvSpPr>
          <p:cNvPr id="3" name="Text Placeholder 2"/>
          <p:cNvSpPr>
            <a:spLocks noGrp="1"/>
          </p:cNvSpPr>
          <p:nvPr>
            <p:ph type="body" idx="1"/>
          </p:nvPr>
        </p:nvSpPr>
        <p:spPr/>
        <p:txBody>
          <a:bodyPr/>
          <a:lstStyle/>
          <a:p>
            <a:r>
              <a:rPr lang="en-US" dirty="0" smtClean="0"/>
              <a:t>Catching your mistakes</a:t>
            </a:r>
            <a:endParaRPr lang="en-US" dirty="0"/>
          </a:p>
        </p:txBody>
      </p:sp>
    </p:spTree>
    <p:extLst>
      <p:ext uri="{BB962C8B-B14F-4D97-AF65-F5344CB8AC3E}">
        <p14:creationId xmlns:p14="http://schemas.microsoft.com/office/powerpoint/2010/main" val="202697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Rule</a:t>
            </a:r>
            <a:endParaRPr lang="en-US" dirty="0"/>
          </a:p>
        </p:txBody>
      </p:sp>
      <p:sp>
        <p:nvSpPr>
          <p:cNvPr id="3" name="Content Placeholder 2"/>
          <p:cNvSpPr>
            <a:spLocks noGrp="1"/>
          </p:cNvSpPr>
          <p:nvPr>
            <p:ph idx="1"/>
          </p:nvPr>
        </p:nvSpPr>
        <p:spPr/>
        <p:txBody>
          <a:bodyPr/>
          <a:lstStyle/>
          <a:p>
            <a:r>
              <a:rPr lang="en-US" dirty="0" smtClean="0"/>
              <a:t>Looks for any Action without [</a:t>
            </a:r>
            <a:r>
              <a:rPr lang="en-US" dirty="0" err="1" smtClean="0"/>
              <a:t>HttpPost</a:t>
            </a:r>
            <a:r>
              <a:rPr lang="en-US" dirty="0" smtClean="0"/>
              <a:t>]</a:t>
            </a:r>
          </a:p>
          <a:p>
            <a:r>
              <a:rPr lang="en-US" dirty="0" smtClean="0"/>
              <a:t>If the name of the Action contains any words that indicate editing of data…</a:t>
            </a:r>
          </a:p>
          <a:p>
            <a:pPr lvl="1"/>
            <a:r>
              <a:rPr lang="en-US" dirty="0" smtClean="0"/>
              <a:t>Save, Update, Edit, Delete, etc.</a:t>
            </a:r>
          </a:p>
          <a:p>
            <a:r>
              <a:rPr lang="en-US" dirty="0" smtClean="0"/>
              <a:t>… Or if it calls any functions named like that</a:t>
            </a:r>
          </a:p>
          <a:p>
            <a:endParaRPr lang="en-US" dirty="0" smtClean="0"/>
          </a:p>
          <a:p>
            <a:r>
              <a:rPr lang="en-US" dirty="0" smtClean="0"/>
              <a:t>Flag it as a violation</a:t>
            </a:r>
          </a:p>
        </p:txBody>
      </p:sp>
    </p:spTree>
    <p:extLst>
      <p:ext uri="{BB962C8B-B14F-4D97-AF65-F5344CB8AC3E}">
        <p14:creationId xmlns:p14="http://schemas.microsoft.com/office/powerpoint/2010/main" val="1893038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Rule</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In case there’s a data-altering function without one of those keywords</a:t>
            </a:r>
          </a:p>
          <a:p>
            <a:pPr lvl="1"/>
            <a:r>
              <a:rPr lang="en-US" dirty="0" smtClean="0"/>
              <a:t>Maybe we didn’t think of a keyword we should have</a:t>
            </a:r>
          </a:p>
          <a:p>
            <a:pPr lvl="1"/>
            <a:r>
              <a:rPr lang="en-US" dirty="0"/>
              <a:t>Maybe </a:t>
            </a:r>
            <a:r>
              <a:rPr lang="en-US" dirty="0" smtClean="0"/>
              <a:t>someone made a typo</a:t>
            </a:r>
          </a:p>
          <a:p>
            <a:r>
              <a:rPr lang="en-US" dirty="0" smtClean="0"/>
              <a:t>We flag anything that’s missing an </a:t>
            </a:r>
            <a:r>
              <a:rPr lang="en-US" dirty="0" err="1" smtClean="0"/>
              <a:t>HttpGet</a:t>
            </a:r>
            <a:r>
              <a:rPr lang="en-US" dirty="0" smtClean="0"/>
              <a:t> or </a:t>
            </a:r>
            <a:r>
              <a:rPr lang="en-US" dirty="0" err="1" smtClean="0"/>
              <a:t>HttpPost</a:t>
            </a:r>
            <a:r>
              <a:rPr lang="en-US" dirty="0" smtClean="0"/>
              <a:t> tag.</a:t>
            </a:r>
          </a:p>
          <a:p>
            <a:pPr lvl="1"/>
            <a:r>
              <a:rPr lang="en-US" dirty="0" err="1" smtClean="0"/>
              <a:t>FxCop</a:t>
            </a:r>
            <a:r>
              <a:rPr lang="en-US" dirty="0" smtClean="0"/>
              <a:t> allows us to differentiate between “warnings” and “errors”, so we can treat these as a lower priority.</a:t>
            </a:r>
          </a:p>
          <a:p>
            <a:pPr lvl="1"/>
            <a:r>
              <a:rPr lang="en-US" dirty="0" smtClean="0"/>
              <a:t>Basically, this ends up being a method of making sure that everything that adds to our attack surface is code reviewed, eventually.</a:t>
            </a:r>
            <a:endParaRPr lang="en-US" dirty="0"/>
          </a:p>
        </p:txBody>
      </p:sp>
    </p:spTree>
    <p:extLst>
      <p:ext uri="{BB962C8B-B14F-4D97-AF65-F5344CB8AC3E}">
        <p14:creationId xmlns:p14="http://schemas.microsoft.com/office/powerpoint/2010/main" val="1442323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Hijacking</a:t>
            </a:r>
            <a:endParaRPr lang="en-US" dirty="0"/>
          </a:p>
        </p:txBody>
      </p:sp>
      <p:sp>
        <p:nvSpPr>
          <p:cNvPr id="3" name="Text Placeholder 2"/>
          <p:cNvSpPr>
            <a:spLocks noGrp="1"/>
          </p:cNvSpPr>
          <p:nvPr>
            <p:ph type="body" idx="1"/>
          </p:nvPr>
        </p:nvSpPr>
        <p:spPr/>
        <p:txBody>
          <a:bodyPr/>
          <a:lstStyle/>
          <a:p>
            <a:r>
              <a:rPr lang="en-US" dirty="0" smtClean="0"/>
              <a:t>If you have to support crappy browsers…</a:t>
            </a:r>
            <a:endParaRPr lang="en-US" dirty="0"/>
          </a:p>
        </p:txBody>
      </p:sp>
    </p:spTree>
    <p:extLst>
      <p:ext uri="{BB962C8B-B14F-4D97-AF65-F5344CB8AC3E}">
        <p14:creationId xmlns:p14="http://schemas.microsoft.com/office/powerpoint/2010/main" val="3875212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be addressing…</a:t>
            </a:r>
            <a:endParaRPr lang="en-US" dirty="0"/>
          </a:p>
        </p:txBody>
      </p:sp>
      <p:sp>
        <p:nvSpPr>
          <p:cNvPr id="3" name="Content Placeholder 2"/>
          <p:cNvSpPr>
            <a:spLocks noGrp="1"/>
          </p:cNvSpPr>
          <p:nvPr>
            <p:ph idx="1"/>
          </p:nvPr>
        </p:nvSpPr>
        <p:spPr/>
        <p:txBody>
          <a:bodyPr>
            <a:normAutofit/>
          </a:bodyPr>
          <a:lstStyle/>
          <a:p>
            <a:r>
              <a:rPr lang="en-US" dirty="0" smtClean="0"/>
              <a:t>Cross-Site Request Forgery</a:t>
            </a:r>
          </a:p>
          <a:p>
            <a:r>
              <a:rPr lang="en-US" dirty="0" smtClean="0"/>
              <a:t>Cross-Site Scripting</a:t>
            </a:r>
          </a:p>
          <a:p>
            <a:r>
              <a:rPr lang="en-US" dirty="0" smtClean="0"/>
              <a:t>JSON Request Hijacking</a:t>
            </a:r>
          </a:p>
          <a:p>
            <a:r>
              <a:rPr lang="en-US" dirty="0" smtClean="0"/>
              <a:t>SQL Injection</a:t>
            </a:r>
          </a:p>
          <a:p>
            <a:r>
              <a:rPr lang="en-US" dirty="0" smtClean="0"/>
              <a:t>Management and Inventory of application’s attack surface</a:t>
            </a:r>
          </a:p>
          <a:p>
            <a:r>
              <a:rPr lang="en-US" dirty="0" smtClean="0"/>
              <a:t>Enforcing organization-specific best practices</a:t>
            </a:r>
          </a:p>
        </p:txBody>
      </p:sp>
    </p:spTree>
    <p:extLst>
      <p:ext uri="{BB962C8B-B14F-4D97-AF65-F5344CB8AC3E}">
        <p14:creationId xmlns:p14="http://schemas.microsoft.com/office/powerpoint/2010/main" val="2805247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Hijacking</a:t>
            </a:r>
            <a:endParaRPr lang="en-US" dirty="0"/>
          </a:p>
        </p:txBody>
      </p:sp>
      <p:sp>
        <p:nvSpPr>
          <p:cNvPr id="3" name="Content Placeholder 2"/>
          <p:cNvSpPr>
            <a:spLocks noGrp="1"/>
          </p:cNvSpPr>
          <p:nvPr>
            <p:ph idx="1"/>
          </p:nvPr>
        </p:nvSpPr>
        <p:spPr/>
        <p:txBody>
          <a:bodyPr>
            <a:normAutofit lnSpcReduction="10000"/>
          </a:bodyPr>
          <a:lstStyle/>
          <a:p>
            <a:r>
              <a:rPr lang="en-US" dirty="0" smtClean="0"/>
              <a:t>It’s similar to CSRF, except it uses JSON GETs to eavesdrop on the contents of those requests or even convince your browser to forward your session cookie to the attacker.</a:t>
            </a:r>
          </a:p>
          <a:p>
            <a:r>
              <a:rPr lang="en-US" dirty="0" smtClean="0"/>
              <a:t>Details: </a:t>
            </a:r>
            <a:r>
              <a:rPr lang="en-US" dirty="0">
                <a:hlinkClick r:id="rId2"/>
              </a:rPr>
              <a:t>http://</a:t>
            </a:r>
            <a:r>
              <a:rPr lang="en-US" dirty="0" smtClean="0">
                <a:hlinkClick r:id="rId2"/>
              </a:rPr>
              <a:t>haacked.com/archive/2009/06/25/json-hijacking.aspx</a:t>
            </a:r>
            <a:endParaRPr lang="en-US" dirty="0" smtClean="0"/>
          </a:p>
          <a:p>
            <a:r>
              <a:rPr lang="en-US" dirty="0" smtClean="0"/>
              <a:t>Fixed in most modern browsers.</a:t>
            </a:r>
          </a:p>
          <a:p>
            <a:r>
              <a:rPr lang="en-US" dirty="0" smtClean="0"/>
              <a:t>But, it’s a great example.</a:t>
            </a:r>
          </a:p>
        </p:txBody>
      </p:sp>
    </p:spTree>
    <p:extLst>
      <p:ext uri="{BB962C8B-B14F-4D97-AF65-F5344CB8AC3E}">
        <p14:creationId xmlns:p14="http://schemas.microsoft.com/office/powerpoint/2010/main" val="1463427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77000"/>
          </a:xfrm>
        </p:spPr>
        <p:txBody>
          <a:bodyPr>
            <a:normAutofit/>
          </a:bodyPr>
          <a:lstStyle/>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public</a:t>
            </a: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class</a:t>
            </a:r>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JSONAllowGetRule</a:t>
            </a:r>
            <a:r>
              <a:rPr lang="en-US" sz="1100" dirty="0">
                <a:solidFill>
                  <a:srgbClr val="000000"/>
                </a:solidFill>
                <a:highlight>
                  <a:srgbClr val="FFFFFF"/>
                </a:highlight>
                <a:latin typeface="Consolas"/>
              </a:rPr>
              <a:t> : </a:t>
            </a:r>
            <a:r>
              <a:rPr lang="en-US" sz="1100" dirty="0" err="1">
                <a:solidFill>
                  <a:srgbClr val="2B91AF"/>
                </a:solidFill>
                <a:highlight>
                  <a:srgbClr val="FFFFFF"/>
                </a:highlight>
                <a:latin typeface="Consolas"/>
              </a:rPr>
              <a:t>BaseIntrospectionRule</a:t>
            </a:r>
            <a:endParaRPr lang="en-US" sz="1100" dirty="0">
              <a:solidFill>
                <a:srgbClr val="000000"/>
              </a:solidFill>
              <a:highlight>
                <a:srgbClr val="FFFFFF"/>
              </a:highlight>
              <a:latin typeface="Consolas"/>
            </a:endParaRPr>
          </a:p>
          <a:p>
            <a:pPr marL="0" indent="0">
              <a:buNone/>
            </a:pPr>
            <a:r>
              <a:rPr lang="en-US" sz="1100" dirty="0" smtClean="0">
                <a:solidFill>
                  <a:srgbClr val="000000"/>
                </a:solidFill>
                <a:highlight>
                  <a:srgbClr val="FFFFFF"/>
                </a:highlight>
                <a:latin typeface="Consolas"/>
              </a:rPr>
              <a:t> {</a:t>
            </a:r>
            <a:endParaRPr lang="en-US" sz="1100" dirty="0">
              <a:solidFill>
                <a:srgbClr val="000000"/>
              </a:solidFill>
              <a:highlight>
                <a:srgbClr val="FFFFFF"/>
              </a:highlight>
              <a:latin typeface="Consolas"/>
            </a:endParaRP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public</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JSONAllowGetRule</a:t>
            </a:r>
            <a:r>
              <a:rPr lang="en-US" sz="1100" dirty="0" smtClean="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r>
              <a:rPr lang="en-US" sz="1100" dirty="0" smtClean="0">
                <a:solidFill>
                  <a:srgbClr val="000000"/>
                </a:solidFill>
                <a:highlight>
                  <a:srgbClr val="FFFFFF"/>
                </a:highlight>
                <a:latin typeface="Consolas"/>
              </a:rPr>
              <a:t>         : </a:t>
            </a:r>
            <a:r>
              <a:rPr lang="en-US" sz="1100" dirty="0">
                <a:solidFill>
                  <a:srgbClr val="0000FF"/>
                </a:solidFill>
                <a:highlight>
                  <a:srgbClr val="FFFFFF"/>
                </a:highlight>
                <a:latin typeface="Consolas"/>
              </a:rPr>
              <a:t>base</a:t>
            </a:r>
            <a:r>
              <a:rPr lang="en-US" sz="1100" dirty="0">
                <a:solidFill>
                  <a:srgbClr val="000000"/>
                </a:solidFill>
                <a:highlight>
                  <a:srgbClr val="FFFFFF"/>
                </a:highlight>
                <a:latin typeface="Consolas"/>
              </a:rPr>
              <a:t>(</a:t>
            </a:r>
            <a:r>
              <a:rPr lang="en-US" sz="1100" dirty="0">
                <a:solidFill>
                  <a:srgbClr val="A31515"/>
                </a:solidFill>
                <a:highlight>
                  <a:srgbClr val="FFFFFF"/>
                </a:highlight>
                <a:latin typeface="Consolas"/>
              </a:rPr>
              <a:t>"</a:t>
            </a:r>
            <a:r>
              <a:rPr lang="en-US" sz="1100" dirty="0" err="1">
                <a:solidFill>
                  <a:srgbClr val="A31515"/>
                </a:solidFill>
                <a:highlight>
                  <a:srgbClr val="FFFFFF"/>
                </a:highlight>
                <a:latin typeface="Consolas"/>
              </a:rPr>
              <a:t>JSONAllowGetRule</a:t>
            </a:r>
            <a:r>
              <a:rPr lang="en-US" sz="1100" dirty="0">
                <a:solidFill>
                  <a:srgbClr val="A31515"/>
                </a:solidFill>
                <a:highlight>
                  <a:srgbClr val="FFFFFF"/>
                </a:highlight>
                <a:latin typeface="Consolas"/>
              </a:rPr>
              <a:t>"</a:t>
            </a:r>
            <a:r>
              <a:rPr lang="en-US" sz="1100" dirty="0">
                <a:solidFill>
                  <a:srgbClr val="000000"/>
                </a:solidFill>
                <a:highlight>
                  <a:srgbClr val="FFFFFF"/>
                </a:highlight>
                <a:latin typeface="Consolas"/>
              </a:rPr>
              <a:t>, </a:t>
            </a:r>
            <a:r>
              <a:rPr lang="en-US" sz="1100" dirty="0">
                <a:solidFill>
                  <a:srgbClr val="A31515"/>
                </a:solidFill>
                <a:highlight>
                  <a:srgbClr val="FFFFFF"/>
                </a:highlight>
                <a:latin typeface="Consolas"/>
              </a:rPr>
              <a:t>"</a:t>
            </a:r>
            <a:r>
              <a:rPr lang="en-US" sz="1100" dirty="0" err="1">
                <a:solidFill>
                  <a:srgbClr val="A31515"/>
                </a:solidFill>
                <a:highlight>
                  <a:srgbClr val="FFFFFF"/>
                </a:highlight>
                <a:latin typeface="Consolas"/>
              </a:rPr>
              <a:t>RelSciCustomRules.RelSciCustomRules</a:t>
            </a:r>
            <a:r>
              <a:rPr lang="en-US" sz="1100" dirty="0">
                <a:solidFill>
                  <a:srgbClr val="A31515"/>
                </a:solidFill>
                <a:highlight>
                  <a:srgbClr val="FFFFFF"/>
                </a:highlight>
                <a:latin typeface="Consolas"/>
              </a:rPr>
              <a:t>"</a:t>
            </a:r>
            <a:r>
              <a:rPr lang="en-US" sz="1100" dirty="0">
                <a:solidFill>
                  <a:srgbClr val="000000"/>
                </a:solidFill>
                <a:highlight>
                  <a:srgbClr val="FFFFFF"/>
                </a:highlight>
                <a:latin typeface="Consolas"/>
              </a:rPr>
              <a:t>, </a:t>
            </a:r>
            <a:r>
              <a:rPr lang="en-US" sz="1100" dirty="0" err="1">
                <a:solidFill>
                  <a:srgbClr val="0000FF"/>
                </a:solidFill>
                <a:highlight>
                  <a:srgbClr val="FFFFFF"/>
                </a:highlight>
                <a:latin typeface="Consolas"/>
              </a:rPr>
              <a:t>typeof</a:t>
            </a:r>
            <a:r>
              <a:rPr lang="en-US" sz="1100" dirty="0">
                <a:solidFill>
                  <a:srgbClr val="000000"/>
                </a:solidFill>
                <a:highlight>
                  <a:srgbClr val="FFFFFF"/>
                </a:highlight>
                <a:latin typeface="Consolas"/>
              </a:rPr>
              <a:t>(</a:t>
            </a:r>
            <a:r>
              <a:rPr lang="en-US" sz="1100" dirty="0" err="1">
                <a:solidFill>
                  <a:srgbClr val="2B91AF"/>
                </a:solidFill>
                <a:highlight>
                  <a:srgbClr val="FFFFFF"/>
                </a:highlight>
                <a:latin typeface="Consolas"/>
              </a:rPr>
              <a:t>RelSciBaseRule</a:t>
            </a:r>
            <a:r>
              <a:rPr lang="en-US" sz="1100" dirty="0">
                <a:solidFill>
                  <a:srgbClr val="000000"/>
                </a:solidFill>
                <a:highlight>
                  <a:srgbClr val="FFFFFF"/>
                </a:highlight>
                <a:latin typeface="Consolas"/>
              </a:rPr>
              <a:t>).Assembly) </a:t>
            </a:r>
            <a:r>
              <a:rPr lang="en-US" sz="1100" dirty="0" smtClean="0">
                <a:solidFill>
                  <a:srgbClr val="000000"/>
                </a:solidFill>
                <a:highlight>
                  <a:srgbClr val="FFFFFF"/>
                </a:highlight>
                <a:latin typeface="Consolas"/>
              </a:rPr>
              <a:t>{}</a:t>
            </a:r>
            <a:endParaRPr lang="en-US" sz="1100" dirty="0">
              <a:solidFill>
                <a:srgbClr val="000000"/>
              </a:solidFill>
              <a:highlight>
                <a:srgbClr val="FFFFFF"/>
              </a:highlight>
              <a:latin typeface="Consolas"/>
            </a:endParaRPr>
          </a:p>
          <a:p>
            <a:pPr marL="0" indent="0">
              <a:buNone/>
            </a:pPr>
            <a:endParaRPr lang="en-US" sz="1100" dirty="0">
              <a:solidFill>
                <a:srgbClr val="000000"/>
              </a:solidFill>
              <a:highlight>
                <a:srgbClr val="FFFFFF"/>
              </a:highlight>
              <a:latin typeface="Consolas"/>
            </a:endParaRP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public</a:t>
            </a: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override</a:t>
            </a:r>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TargetVisibilities</a:t>
            </a:r>
            <a:r>
              <a:rPr lang="en-US" sz="1100" dirty="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TargetVisibility</a:t>
            </a:r>
            <a:r>
              <a:rPr lang="en-US" sz="1100" dirty="0" smtClean="0">
                <a:solidFill>
                  <a:srgbClr val="000000"/>
                </a:solidFill>
                <a:highlight>
                  <a:srgbClr val="FFFFFF"/>
                </a:highlight>
                <a:latin typeface="Consolas"/>
              </a:rPr>
              <a:t> { </a:t>
            </a:r>
            <a:r>
              <a:rPr lang="en-US" sz="1100" dirty="0" smtClean="0">
                <a:solidFill>
                  <a:srgbClr val="0000FF"/>
                </a:solidFill>
                <a:highlight>
                  <a:srgbClr val="FFFFFF"/>
                </a:highlight>
                <a:latin typeface="Consolas"/>
              </a:rPr>
              <a:t>get</a:t>
            </a:r>
            <a:r>
              <a:rPr lang="en-US" sz="1100" dirty="0" smtClean="0">
                <a:solidFill>
                  <a:srgbClr val="000000"/>
                </a:solidFill>
                <a:highlight>
                  <a:srgbClr val="FFFFFF"/>
                </a:highlight>
                <a:latin typeface="Consolas"/>
              </a:rPr>
              <a:t> { </a:t>
            </a:r>
            <a:r>
              <a:rPr lang="en-US" sz="1100" dirty="0" smtClean="0">
                <a:solidFill>
                  <a:srgbClr val="0000FF"/>
                </a:solidFill>
                <a:highlight>
                  <a:srgbClr val="FFFFFF"/>
                </a:highlight>
                <a:latin typeface="Consolas"/>
              </a:rPr>
              <a:t>return</a:t>
            </a:r>
            <a:r>
              <a:rPr lang="en-US" sz="1100" dirty="0" smtClean="0">
                <a:solidFill>
                  <a:srgbClr val="000000"/>
                </a:solidFill>
                <a:highlight>
                  <a:srgbClr val="FFFFFF"/>
                </a:highlight>
                <a:latin typeface="Consolas"/>
              </a:rPr>
              <a:t> </a:t>
            </a:r>
            <a:r>
              <a:rPr lang="en-US" sz="1100" dirty="0" err="1" smtClean="0">
                <a:solidFill>
                  <a:srgbClr val="2B91AF"/>
                </a:solidFill>
                <a:highlight>
                  <a:srgbClr val="FFFFFF"/>
                </a:highlight>
                <a:latin typeface="Consolas"/>
              </a:rPr>
              <a:t>TargetVisibilities</a:t>
            </a:r>
            <a:r>
              <a:rPr lang="en-US" sz="1100" dirty="0" err="1" smtClean="0">
                <a:solidFill>
                  <a:srgbClr val="000000"/>
                </a:solidFill>
                <a:highlight>
                  <a:srgbClr val="FFFFFF"/>
                </a:highlight>
                <a:latin typeface="Consolas"/>
              </a:rPr>
              <a:t>.All</a:t>
            </a:r>
            <a:r>
              <a:rPr lang="en-US" sz="1100" dirty="0" smtClean="0">
                <a:solidFill>
                  <a:srgbClr val="000000"/>
                </a:solidFill>
                <a:highlight>
                  <a:srgbClr val="FFFFFF"/>
                </a:highlight>
                <a:latin typeface="Consolas"/>
              </a:rPr>
              <a:t>; } }</a:t>
            </a:r>
            <a:endParaRPr lang="en-US" sz="1100" dirty="0">
              <a:solidFill>
                <a:srgbClr val="000000"/>
              </a:solidFill>
              <a:highlight>
                <a:srgbClr val="FFFFFF"/>
              </a:highlight>
              <a:latin typeface="Consolas"/>
            </a:endParaRPr>
          </a:p>
          <a:p>
            <a:pPr marL="0" indent="0">
              <a:buNone/>
            </a:pPr>
            <a:endParaRPr lang="en-US" sz="1100" dirty="0">
              <a:solidFill>
                <a:srgbClr val="000000"/>
              </a:solidFill>
              <a:highlight>
                <a:srgbClr val="FFFFFF"/>
              </a:highlight>
              <a:latin typeface="Consolas"/>
            </a:endParaRP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public</a:t>
            </a: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override</a:t>
            </a:r>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ProblemCollection</a:t>
            </a:r>
            <a:r>
              <a:rPr lang="en-US" sz="1100" dirty="0">
                <a:solidFill>
                  <a:srgbClr val="000000"/>
                </a:solidFill>
                <a:highlight>
                  <a:srgbClr val="FFFFFF"/>
                </a:highlight>
                <a:latin typeface="Consolas"/>
              </a:rPr>
              <a:t> Check(</a:t>
            </a:r>
            <a:r>
              <a:rPr lang="en-US" sz="1100" dirty="0">
                <a:solidFill>
                  <a:srgbClr val="2B91AF"/>
                </a:solidFill>
                <a:highlight>
                  <a:srgbClr val="FFFFFF"/>
                </a:highlight>
                <a:latin typeface="Consolas"/>
              </a:rPr>
              <a:t>Member</a:t>
            </a:r>
            <a:r>
              <a:rPr lang="en-US" sz="1100" dirty="0">
                <a:solidFill>
                  <a:srgbClr val="000000"/>
                </a:solidFill>
                <a:highlight>
                  <a:srgbClr val="FFFFFF"/>
                </a:highlight>
                <a:latin typeface="Consolas"/>
              </a:rPr>
              <a:t> member)</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err="1">
                <a:solidFill>
                  <a:srgbClr val="0000FF"/>
                </a:solidFill>
                <a:highlight>
                  <a:srgbClr val="FFFFFF"/>
                </a:highlight>
                <a:latin typeface="Consolas"/>
              </a:rPr>
              <a:t>var</a:t>
            </a:r>
            <a:r>
              <a:rPr lang="en-US" sz="1100" dirty="0">
                <a:solidFill>
                  <a:srgbClr val="000000"/>
                </a:solidFill>
                <a:highlight>
                  <a:srgbClr val="FFFFFF"/>
                </a:highlight>
                <a:latin typeface="Consolas"/>
              </a:rPr>
              <a:t> m = member </a:t>
            </a:r>
            <a:r>
              <a:rPr lang="en-US" sz="1100" dirty="0">
                <a:solidFill>
                  <a:srgbClr val="0000FF"/>
                </a:solidFill>
                <a:highlight>
                  <a:srgbClr val="FFFFFF"/>
                </a:highlight>
                <a:latin typeface="Consolas"/>
              </a:rPr>
              <a:t>as</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Method</a:t>
            </a:r>
            <a:r>
              <a:rPr lang="en-US" sz="1100" dirty="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if</a:t>
            </a:r>
            <a:r>
              <a:rPr lang="en-US" sz="1100" dirty="0">
                <a:solidFill>
                  <a:srgbClr val="000000"/>
                </a:solidFill>
                <a:highlight>
                  <a:srgbClr val="FFFFFF"/>
                </a:highlight>
                <a:latin typeface="Consolas"/>
              </a:rPr>
              <a:t> (m != </a:t>
            </a:r>
            <a:r>
              <a:rPr lang="en-US" sz="1100" dirty="0">
                <a:solidFill>
                  <a:srgbClr val="0000FF"/>
                </a:solidFill>
                <a:highlight>
                  <a:srgbClr val="FFFFFF"/>
                </a:highlight>
                <a:latin typeface="Consolas"/>
              </a:rPr>
              <a:t>null</a:t>
            </a:r>
            <a:r>
              <a:rPr lang="en-US" sz="1100" dirty="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VisitStatements</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m.Body.Statements</a:t>
            </a:r>
            <a:r>
              <a:rPr lang="en-US" sz="1100" dirty="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return</a:t>
            </a:r>
            <a:r>
              <a:rPr lang="en-US" sz="1100" dirty="0">
                <a:solidFill>
                  <a:srgbClr val="000000"/>
                </a:solidFill>
                <a:highlight>
                  <a:srgbClr val="FFFFFF"/>
                </a:highlight>
                <a:latin typeface="Consolas"/>
              </a:rPr>
              <a:t> Problems;</a:t>
            </a:r>
          </a:p>
          <a:p>
            <a:pPr marL="0" indent="0">
              <a:buNone/>
            </a:pPr>
            <a:r>
              <a:rPr lang="en-US" sz="1100" dirty="0">
                <a:solidFill>
                  <a:srgbClr val="000000"/>
                </a:solidFill>
                <a:highlight>
                  <a:srgbClr val="FFFFFF"/>
                </a:highlight>
                <a:latin typeface="Consolas"/>
              </a:rPr>
              <a:t>        }</a:t>
            </a:r>
          </a:p>
          <a:p>
            <a:pPr marL="0" indent="0">
              <a:buNone/>
            </a:pPr>
            <a:endParaRPr lang="en-US" sz="1100" dirty="0">
              <a:solidFill>
                <a:srgbClr val="000000"/>
              </a:solidFill>
              <a:highlight>
                <a:srgbClr val="FFFFFF"/>
              </a:highlight>
              <a:latin typeface="Consolas"/>
            </a:endParaRP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public</a:t>
            </a: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override</a:t>
            </a: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void</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VisitMethodCall</a:t>
            </a:r>
            <a:r>
              <a:rPr lang="en-US" sz="1100" dirty="0">
                <a:solidFill>
                  <a:srgbClr val="000000"/>
                </a:solidFill>
                <a:highlight>
                  <a:srgbClr val="FFFFFF"/>
                </a:highlight>
                <a:latin typeface="Consolas"/>
              </a:rPr>
              <a:t>(</a:t>
            </a:r>
            <a:r>
              <a:rPr lang="en-US" sz="1100" dirty="0" err="1">
                <a:solidFill>
                  <a:srgbClr val="2B91AF"/>
                </a:solidFill>
                <a:highlight>
                  <a:srgbClr val="FFFFFF"/>
                </a:highlight>
                <a:latin typeface="Consolas"/>
              </a:rPr>
              <a:t>MethodCall</a:t>
            </a:r>
            <a:r>
              <a:rPr lang="en-US" sz="1100" dirty="0">
                <a:solidFill>
                  <a:srgbClr val="000000"/>
                </a:solidFill>
                <a:highlight>
                  <a:srgbClr val="FFFFFF"/>
                </a:highlight>
                <a:latin typeface="Consolas"/>
              </a:rPr>
              <a:t> call)</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if</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call.Method</a:t>
            </a:r>
            <a:r>
              <a:rPr lang="en-US" sz="1100" dirty="0">
                <a:solidFill>
                  <a:srgbClr val="000000"/>
                </a:solidFill>
                <a:highlight>
                  <a:srgbClr val="FFFFFF"/>
                </a:highlight>
                <a:latin typeface="Consolas"/>
              </a:rPr>
              <a:t>() != </a:t>
            </a:r>
            <a:r>
              <a:rPr lang="en-US" sz="1100" dirty="0">
                <a:solidFill>
                  <a:srgbClr val="0000FF"/>
                </a:solidFill>
                <a:highlight>
                  <a:srgbClr val="FFFFFF"/>
                </a:highlight>
                <a:latin typeface="Consolas"/>
              </a:rPr>
              <a:t>null</a:t>
            </a:r>
            <a:r>
              <a:rPr lang="en-US" sz="1100" dirty="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a:solidFill>
                  <a:srgbClr val="0000FF"/>
                </a:solidFill>
                <a:highlight>
                  <a:srgbClr val="FFFFFF"/>
                </a:highlight>
                <a:latin typeface="Consolas"/>
              </a:rPr>
              <a:t>if</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call.Method</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Parameters.Any</a:t>
            </a:r>
            <a:r>
              <a:rPr lang="en-US" sz="1100" dirty="0">
                <a:solidFill>
                  <a:srgbClr val="000000"/>
                </a:solidFill>
                <a:highlight>
                  <a:srgbClr val="FFFFFF"/>
                </a:highlight>
                <a:latin typeface="Consolas"/>
              </a:rPr>
              <a:t>(a =&gt; </a:t>
            </a:r>
            <a:r>
              <a:rPr lang="en-US" sz="1100" dirty="0" err="1">
                <a:solidFill>
                  <a:srgbClr val="000000"/>
                </a:solidFill>
                <a:highlight>
                  <a:srgbClr val="FFFFFF"/>
                </a:highlight>
                <a:latin typeface="Consolas"/>
              </a:rPr>
              <a:t>a.Type.FullName</a:t>
            </a:r>
            <a:r>
              <a:rPr lang="en-US" sz="1100" dirty="0">
                <a:solidFill>
                  <a:srgbClr val="000000"/>
                </a:solidFill>
                <a:highlight>
                  <a:srgbClr val="FFFFFF"/>
                </a:highlight>
                <a:latin typeface="Consolas"/>
              </a:rPr>
              <a:t> == </a:t>
            </a:r>
            <a:r>
              <a:rPr lang="en-US" sz="1100" dirty="0">
                <a:solidFill>
                  <a:srgbClr val="A31515"/>
                </a:solidFill>
                <a:highlight>
                  <a:srgbClr val="FFFFFF"/>
                </a:highlight>
                <a:latin typeface="Consolas"/>
              </a:rPr>
              <a:t>"</a:t>
            </a:r>
            <a:r>
              <a:rPr lang="en-US" sz="1100" dirty="0" err="1">
                <a:solidFill>
                  <a:srgbClr val="A31515"/>
                </a:solidFill>
                <a:highlight>
                  <a:srgbClr val="FFFFFF"/>
                </a:highlight>
                <a:latin typeface="Consolas"/>
              </a:rPr>
              <a:t>System.Web.Mvc.JsonRequestBehavior</a:t>
            </a:r>
            <a:r>
              <a:rPr lang="en-US" sz="1100" dirty="0">
                <a:solidFill>
                  <a:srgbClr val="A31515"/>
                </a:solidFill>
                <a:highlight>
                  <a:srgbClr val="FFFFFF"/>
                </a:highlight>
                <a:latin typeface="Consolas"/>
              </a:rPr>
              <a:t>"</a:t>
            </a:r>
            <a:r>
              <a:rPr lang="en-US" sz="1100" dirty="0">
                <a:solidFill>
                  <a:srgbClr val="000000"/>
                </a:solidFill>
                <a:highlight>
                  <a:srgbClr val="FFFFFF"/>
                </a:highlight>
                <a:latin typeface="Consolas"/>
              </a:rPr>
              <a:t>))</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r>
              <a:rPr lang="en-US" sz="1100" dirty="0" err="1">
                <a:solidFill>
                  <a:srgbClr val="0000FF"/>
                </a:solidFill>
                <a:highlight>
                  <a:srgbClr val="FFFFFF"/>
                </a:highlight>
                <a:latin typeface="Consolas"/>
              </a:rPr>
              <a:t>this</a:t>
            </a:r>
            <a:r>
              <a:rPr lang="en-US" sz="1100" dirty="0" err="1">
                <a:solidFill>
                  <a:srgbClr val="000000"/>
                </a:solidFill>
                <a:highlight>
                  <a:srgbClr val="FFFFFF"/>
                </a:highlight>
                <a:latin typeface="Consolas"/>
              </a:rPr>
              <a:t>.Problems.Add</a:t>
            </a:r>
            <a:r>
              <a:rPr lang="en-US" sz="1100" dirty="0">
                <a:solidFill>
                  <a:srgbClr val="000000"/>
                </a:solidFill>
                <a:highlight>
                  <a:srgbClr val="FFFFFF"/>
                </a:highlight>
                <a:latin typeface="Consolas"/>
              </a:rPr>
              <a:t>(</a:t>
            </a:r>
            <a:r>
              <a:rPr lang="en-US" sz="1100" dirty="0">
                <a:solidFill>
                  <a:srgbClr val="0000FF"/>
                </a:solidFill>
                <a:highlight>
                  <a:srgbClr val="FFFFFF"/>
                </a:highlight>
                <a:latin typeface="Consolas"/>
              </a:rPr>
              <a:t>new</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Problem</a:t>
            </a:r>
            <a:r>
              <a:rPr lang="en-US" sz="1100" dirty="0">
                <a:solidFill>
                  <a:srgbClr val="000000"/>
                </a:solidFill>
                <a:highlight>
                  <a:srgbClr val="FFFFFF"/>
                </a:highlight>
                <a:latin typeface="Consolas"/>
              </a:rPr>
              <a:t>(</a:t>
            </a:r>
            <a:r>
              <a:rPr lang="en-US" sz="1100" dirty="0" err="1">
                <a:solidFill>
                  <a:srgbClr val="0000FF"/>
                </a:solidFill>
                <a:highlight>
                  <a:srgbClr val="FFFFFF"/>
                </a:highlight>
                <a:latin typeface="Consolas"/>
              </a:rPr>
              <a:t>this</a:t>
            </a:r>
            <a:r>
              <a:rPr lang="en-US" sz="1100" dirty="0" err="1">
                <a:solidFill>
                  <a:srgbClr val="000000"/>
                </a:solidFill>
                <a:highlight>
                  <a:srgbClr val="FFFFFF"/>
                </a:highlight>
                <a:latin typeface="Consolas"/>
              </a:rPr>
              <a:t>.GetResolution</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Node</a:t>
            </a:r>
            <a:r>
              <a:rPr lang="en-US" sz="1100" dirty="0">
                <a:solidFill>
                  <a:srgbClr val="000000"/>
                </a:solidFill>
                <a:highlight>
                  <a:srgbClr val="FFFFFF"/>
                </a:highlight>
                <a:latin typeface="Consolas"/>
              </a:rPr>
              <a:t>)call));</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p>
          <a:p>
            <a:pPr marL="0" indent="0">
              <a:buNone/>
            </a:pPr>
            <a:endParaRPr lang="en-US" sz="1100" dirty="0">
              <a:solidFill>
                <a:srgbClr val="000000"/>
              </a:solidFill>
              <a:highlight>
                <a:srgbClr val="FFFFFF"/>
              </a:highlight>
              <a:latin typeface="Consolas"/>
            </a:endParaRPr>
          </a:p>
          <a:p>
            <a:pPr marL="0" indent="0">
              <a:buNone/>
            </a:pPr>
            <a:r>
              <a:rPr lang="en-US" sz="1100" dirty="0">
                <a:solidFill>
                  <a:srgbClr val="000000"/>
                </a:solidFill>
                <a:highlight>
                  <a:srgbClr val="FFFFFF"/>
                </a:highlight>
                <a:latin typeface="Consolas"/>
              </a:rPr>
              <a:t>            </a:t>
            </a:r>
            <a:r>
              <a:rPr lang="en-US" sz="1100" dirty="0" err="1">
                <a:solidFill>
                  <a:srgbClr val="0000FF"/>
                </a:solidFill>
                <a:highlight>
                  <a:srgbClr val="FFFFFF"/>
                </a:highlight>
                <a:latin typeface="Consolas"/>
              </a:rPr>
              <a:t>base</a:t>
            </a:r>
            <a:r>
              <a:rPr lang="en-US" sz="1100" dirty="0" err="1">
                <a:solidFill>
                  <a:srgbClr val="000000"/>
                </a:solidFill>
                <a:highlight>
                  <a:srgbClr val="FFFFFF"/>
                </a:highlight>
                <a:latin typeface="Consolas"/>
              </a:rPr>
              <a:t>.VisitMethodCall</a:t>
            </a:r>
            <a:r>
              <a:rPr lang="en-US" sz="1100" dirty="0">
                <a:solidFill>
                  <a:srgbClr val="000000"/>
                </a:solidFill>
                <a:highlight>
                  <a:srgbClr val="FFFFFF"/>
                </a:highlight>
                <a:latin typeface="Consolas"/>
              </a:rPr>
              <a:t>(call);</a:t>
            </a:r>
          </a:p>
          <a:p>
            <a:pPr marL="0" indent="0">
              <a:buNone/>
            </a:pPr>
            <a:r>
              <a:rPr lang="en-US" sz="1100" dirty="0">
                <a:solidFill>
                  <a:srgbClr val="000000"/>
                </a:solidFill>
                <a:highlight>
                  <a:srgbClr val="FFFFFF"/>
                </a:highlight>
                <a:latin typeface="Consolas"/>
              </a:rPr>
              <a:t>        }</a:t>
            </a:r>
          </a:p>
          <a:p>
            <a:pPr marL="0" indent="0">
              <a:buNone/>
            </a:pPr>
            <a:r>
              <a:rPr lang="en-US" sz="1100" dirty="0">
                <a:solidFill>
                  <a:srgbClr val="000000"/>
                </a:solidFill>
                <a:highlight>
                  <a:srgbClr val="FFFFFF"/>
                </a:highlight>
                <a:latin typeface="Consolas"/>
              </a:rPr>
              <a:t>    }</a:t>
            </a:r>
            <a:endParaRPr lang="en-US" sz="1100" dirty="0"/>
          </a:p>
        </p:txBody>
      </p:sp>
    </p:spTree>
    <p:extLst>
      <p:ext uri="{BB962C8B-B14F-4D97-AF65-F5344CB8AC3E}">
        <p14:creationId xmlns:p14="http://schemas.microsoft.com/office/powerpoint/2010/main" val="2502697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Authorization</a:t>
            </a:r>
            <a:endParaRPr lang="en-US" dirty="0"/>
          </a:p>
        </p:txBody>
      </p:sp>
      <p:sp>
        <p:nvSpPr>
          <p:cNvPr id="3" name="Text Placeholder 2"/>
          <p:cNvSpPr>
            <a:spLocks noGrp="1"/>
          </p:cNvSpPr>
          <p:nvPr>
            <p:ph type="body" idx="1"/>
          </p:nvPr>
        </p:nvSpPr>
        <p:spPr/>
        <p:txBody>
          <a:bodyPr/>
          <a:lstStyle/>
          <a:p>
            <a:r>
              <a:rPr lang="en-US" dirty="0" smtClean="0"/>
              <a:t>Policing to ensure the proper checks are in place.</a:t>
            </a:r>
            <a:endParaRPr lang="en-US" dirty="0"/>
          </a:p>
        </p:txBody>
      </p:sp>
    </p:spTree>
    <p:extLst>
      <p:ext uri="{BB962C8B-B14F-4D97-AF65-F5344CB8AC3E}">
        <p14:creationId xmlns:p14="http://schemas.microsoft.com/office/powerpoint/2010/main" val="2628812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dirty="0" smtClean="0"/>
              <a:t>Our setup: any request is required to be authenticated by default, and any action that a developer wants to be accessed by an un-authenticated user has to be marked with a [</a:t>
            </a:r>
            <a:r>
              <a:rPr lang="en-US" dirty="0" err="1" smtClean="0"/>
              <a:t>SkipAuthorize</a:t>
            </a:r>
            <a:r>
              <a:rPr lang="en-US" dirty="0" smtClean="0"/>
              <a:t>] attribute</a:t>
            </a:r>
          </a:p>
          <a:p>
            <a:r>
              <a:rPr lang="en-US" dirty="0" smtClean="0"/>
              <a:t>To ensure it’s being used correctly, we have </a:t>
            </a:r>
            <a:r>
              <a:rPr lang="en-US" dirty="0" err="1" smtClean="0"/>
              <a:t>FxCop</a:t>
            </a:r>
            <a:r>
              <a:rPr lang="en-US" dirty="0" smtClean="0"/>
              <a:t> generate a warning for any new [</a:t>
            </a:r>
            <a:r>
              <a:rPr lang="en-US" dirty="0" err="1" smtClean="0"/>
              <a:t>SkipAuthorize</a:t>
            </a:r>
            <a:r>
              <a:rPr lang="en-US" dirty="0" smtClean="0"/>
              <a:t>] to be code reviewed.</a:t>
            </a:r>
            <a:endParaRPr lang="en-US" dirty="0"/>
          </a:p>
        </p:txBody>
      </p:sp>
    </p:spTree>
    <p:extLst>
      <p:ext uri="{BB962C8B-B14F-4D97-AF65-F5344CB8AC3E}">
        <p14:creationId xmlns:p14="http://schemas.microsoft.com/office/powerpoint/2010/main" val="1406576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Content Placeholder 2"/>
          <p:cNvSpPr>
            <a:spLocks noGrp="1"/>
          </p:cNvSpPr>
          <p:nvPr>
            <p:ph idx="1"/>
          </p:nvPr>
        </p:nvSpPr>
        <p:spPr/>
        <p:txBody>
          <a:bodyPr/>
          <a:lstStyle/>
          <a:p>
            <a:r>
              <a:rPr lang="en-US" dirty="0" smtClean="0"/>
              <a:t>.NET provides [Authorize(Roles, Users, etc.)] attributes.</a:t>
            </a:r>
          </a:p>
          <a:p>
            <a:r>
              <a:rPr lang="en-US" dirty="0" smtClean="0"/>
              <a:t>If it’s missing, any authenticated user could hit this page.</a:t>
            </a:r>
          </a:p>
          <a:p>
            <a:r>
              <a:rPr lang="en-US" dirty="0" err="1" smtClean="0"/>
              <a:t>FxCop</a:t>
            </a:r>
            <a:r>
              <a:rPr lang="en-US" dirty="0" smtClean="0"/>
              <a:t> rule to flag any Controller that doesn’t have this attribute specified.</a:t>
            </a:r>
            <a:endParaRPr lang="en-US" dirty="0"/>
          </a:p>
        </p:txBody>
      </p:sp>
    </p:spTree>
    <p:extLst>
      <p:ext uri="{BB962C8B-B14F-4D97-AF65-F5344CB8AC3E}">
        <p14:creationId xmlns:p14="http://schemas.microsoft.com/office/powerpoint/2010/main" val="467692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a:t>
            </a:r>
            <a:endParaRPr lang="en-US" dirty="0"/>
          </a:p>
        </p:txBody>
      </p:sp>
      <p:sp>
        <p:nvSpPr>
          <p:cNvPr id="3" name="Text Placeholder 2"/>
          <p:cNvSpPr>
            <a:spLocks noGrp="1"/>
          </p:cNvSpPr>
          <p:nvPr>
            <p:ph type="body" idx="1"/>
          </p:nvPr>
        </p:nvSpPr>
        <p:spPr/>
        <p:txBody>
          <a:bodyPr/>
          <a:lstStyle/>
          <a:p>
            <a:r>
              <a:rPr lang="en-US" dirty="0" smtClean="0"/>
              <a:t>What happens when code bypasses the framework’s protections?</a:t>
            </a:r>
            <a:endParaRPr lang="en-US" dirty="0"/>
          </a:p>
        </p:txBody>
      </p:sp>
    </p:spTree>
    <p:extLst>
      <p:ext uri="{BB962C8B-B14F-4D97-AF65-F5344CB8AC3E}">
        <p14:creationId xmlns:p14="http://schemas.microsoft.com/office/powerpoint/2010/main" val="331117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dirty="0" smtClean="0"/>
              <a:t>Flags functions that return an </a:t>
            </a:r>
            <a:r>
              <a:rPr lang="en-US" dirty="0" err="1" smtClean="0"/>
              <a:t>IHtmlString</a:t>
            </a:r>
            <a:r>
              <a:rPr lang="en-US" dirty="0" smtClean="0"/>
              <a:t> for code review.</a:t>
            </a:r>
            <a:endParaRPr lang="en-US" sz="1800" dirty="0" smtClean="0"/>
          </a:p>
          <a:p>
            <a:r>
              <a:rPr lang="en-US" sz="1800" dirty="0" smtClean="0"/>
              <a:t>Replace this:</a:t>
            </a:r>
          </a:p>
        </p:txBody>
      </p:sp>
      <p:sp>
        <p:nvSpPr>
          <p:cNvPr id="4" name="TextBox 3"/>
          <p:cNvSpPr txBox="1"/>
          <p:nvPr/>
        </p:nvSpPr>
        <p:spPr>
          <a:xfrm>
            <a:off x="898688" y="2971800"/>
            <a:ext cx="7467600" cy="1200329"/>
          </a:xfrm>
          <a:prstGeom prst="rect">
            <a:avLst/>
          </a:prstGeom>
          <a:noFill/>
        </p:spPr>
        <p:txBody>
          <a:bodyPr wrap="square" rtlCol="0">
            <a:spAutoFit/>
          </a:bodyPr>
          <a:lstStyle/>
          <a:p>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AViewModel</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IHtmlString</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AHyperlink</a:t>
            </a:r>
            <a:r>
              <a:rPr lang="en-US" sz="1200" dirty="0">
                <a:solidFill>
                  <a:srgbClr val="000000"/>
                </a:solidFill>
                <a:highlight>
                  <a:srgbClr val="FFFFFF"/>
                </a:highlight>
                <a:latin typeface="Consolas"/>
              </a:rPr>
              <a:t> { </a:t>
            </a:r>
            <a:r>
              <a:rPr lang="en-US" sz="1200" dirty="0">
                <a:solidFill>
                  <a:srgbClr val="0000FF"/>
                </a:solidFill>
                <a:highlight>
                  <a:srgbClr val="FFFFFF"/>
                </a:highlight>
                <a:latin typeface="Consolas"/>
              </a:rPr>
              <a:t>get</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set</a:t>
            </a:r>
            <a:r>
              <a:rPr lang="en-US" sz="1200" dirty="0">
                <a:solidFill>
                  <a:srgbClr val="000000"/>
                </a:solidFill>
                <a:highlight>
                  <a:srgbClr val="FFFFFF"/>
                </a:highlight>
                <a:latin typeface="Consolas"/>
              </a:rPr>
              <a:t>; }</a:t>
            </a:r>
          </a:p>
          <a:p>
            <a:endParaRPr lang="en-US"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en-US" sz="1200" dirty="0">
                <a:solidFill>
                  <a:srgbClr val="008000"/>
                </a:solidFill>
                <a:highlight>
                  <a:srgbClr val="FFFFFF"/>
                </a:highlight>
                <a:latin typeface="Consolas"/>
              </a:rPr>
              <a:t>... elsewhere</a:t>
            </a:r>
            <a:endParaRPr lang="en-US" sz="1200" dirty="0">
              <a:solidFill>
                <a:srgbClr val="000000"/>
              </a:solidFill>
              <a:highlight>
                <a:srgbClr val="FFFFFF"/>
              </a:highlight>
              <a:latin typeface="Consolas"/>
            </a:endParaRPr>
          </a:p>
          <a:p>
            <a:r>
              <a:rPr lang="en-US" sz="1200" dirty="0" err="1" smtClean="0">
                <a:solidFill>
                  <a:srgbClr val="000000"/>
                </a:solidFill>
                <a:highlight>
                  <a:srgbClr val="FFFFFF"/>
                </a:highlight>
                <a:latin typeface="Consolas"/>
              </a:rPr>
              <a:t>AHyperlink</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new</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HtmlString</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"&lt;a </a:t>
            </a:r>
            <a:r>
              <a:rPr lang="en-US" sz="1200" dirty="0" err="1">
                <a:solidFill>
                  <a:srgbClr val="A31515"/>
                </a:solidFill>
                <a:highlight>
                  <a:srgbClr val="FFFFFF"/>
                </a:highlight>
                <a:latin typeface="Consolas"/>
              </a:rPr>
              <a:t>href</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err="1">
                <a:solidFill>
                  <a:srgbClr val="000000"/>
                </a:solidFill>
                <a:highlight>
                  <a:srgbClr val="FFFFFF"/>
                </a:highlight>
                <a:latin typeface="Consolas"/>
              </a:rPr>
              <a:t>Url.Action</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doinit</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a:solidFill>
                  <a:srgbClr val="A31515"/>
                </a:solidFill>
                <a:highlight>
                  <a:srgbClr val="FFFFFF"/>
                </a:highlight>
                <a:latin typeface="Consolas"/>
              </a:rPr>
              <a:t>"'&gt;</a:t>
            </a:r>
            <a:r>
              <a:rPr lang="en-US" sz="1200" dirty="0" err="1">
                <a:solidFill>
                  <a:srgbClr val="A31515"/>
                </a:solidFill>
                <a:highlight>
                  <a:srgbClr val="FFFFFF"/>
                </a:highlight>
                <a:latin typeface="Consolas"/>
              </a:rPr>
              <a:t>clicky</a:t>
            </a:r>
            <a:r>
              <a:rPr lang="en-US" sz="1200" dirty="0">
                <a:solidFill>
                  <a:srgbClr val="A31515"/>
                </a:solidFill>
                <a:highlight>
                  <a:srgbClr val="FFFFFF"/>
                </a:highlight>
                <a:latin typeface="Consolas"/>
              </a:rPr>
              <a:t>&lt;/a</a:t>
            </a:r>
            <a:r>
              <a:rPr lang="en-US" sz="1200" dirty="0" smtClean="0">
                <a:solidFill>
                  <a:srgbClr val="A31515"/>
                </a:solidFill>
                <a:highlight>
                  <a:srgbClr val="FFFFFF"/>
                </a:highlight>
                <a:latin typeface="Consolas"/>
              </a:rPr>
              <a:t>&gt;"</a:t>
            </a: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p:txBody>
      </p:sp>
      <p:sp>
        <p:nvSpPr>
          <p:cNvPr id="5" name="TextBox 4"/>
          <p:cNvSpPr txBox="1"/>
          <p:nvPr/>
        </p:nvSpPr>
        <p:spPr>
          <a:xfrm>
            <a:off x="881406" y="4185484"/>
            <a:ext cx="1098378" cy="369332"/>
          </a:xfrm>
          <a:prstGeom prst="rect">
            <a:avLst/>
          </a:prstGeom>
          <a:noFill/>
        </p:spPr>
        <p:txBody>
          <a:bodyPr wrap="none" rtlCol="0">
            <a:spAutoFit/>
          </a:bodyPr>
          <a:lstStyle/>
          <a:p>
            <a:r>
              <a:rPr lang="en-US" dirty="0" smtClean="0"/>
              <a:t>With this:</a:t>
            </a:r>
            <a:endParaRPr lang="en-US" dirty="0"/>
          </a:p>
        </p:txBody>
      </p:sp>
      <p:sp>
        <p:nvSpPr>
          <p:cNvPr id="7" name="Rectangle 6"/>
          <p:cNvSpPr/>
          <p:nvPr/>
        </p:nvSpPr>
        <p:spPr>
          <a:xfrm>
            <a:off x="1033806" y="4554816"/>
            <a:ext cx="7543800" cy="1200329"/>
          </a:xfrm>
          <a:prstGeom prst="rect">
            <a:avLst/>
          </a:prstGeom>
        </p:spPr>
        <p:txBody>
          <a:bodyPr wrap="square">
            <a:spAutoFit/>
          </a:bodyPr>
          <a:lstStyle/>
          <a:p>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ViewModel</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UrlHelper</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Url</a:t>
            </a:r>
            <a:r>
              <a:rPr lang="en-US" sz="1200" dirty="0">
                <a:solidFill>
                  <a:srgbClr val="000000"/>
                </a:solidFill>
                <a:highlight>
                  <a:srgbClr val="FFFFFF"/>
                </a:highlight>
                <a:latin typeface="Consolas"/>
              </a:rPr>
              <a:t> { </a:t>
            </a:r>
            <a:r>
              <a:rPr lang="en-US" sz="1200" dirty="0">
                <a:solidFill>
                  <a:srgbClr val="0000FF"/>
                </a:solidFill>
                <a:highlight>
                  <a:srgbClr val="FFFFFF"/>
                </a:highlight>
                <a:latin typeface="Consolas"/>
              </a:rPr>
              <a:t>get</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set</a:t>
            </a:r>
            <a:r>
              <a:rPr lang="en-US" sz="1200" dirty="0">
                <a:solidFill>
                  <a:srgbClr val="000000"/>
                </a:solidFill>
                <a:highlight>
                  <a:srgbClr val="FFFFFF"/>
                </a:highlight>
                <a:latin typeface="Consolas"/>
              </a:rPr>
              <a:t>; }</a:t>
            </a: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IHtmlString</a:t>
            </a:r>
            <a:r>
              <a:rPr lang="en-US" sz="1200" dirty="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Ahyperlink</a:t>
            </a:r>
            <a:r>
              <a:rPr lang="en-US" sz="1200" dirty="0" smtClean="0">
                <a:solidFill>
                  <a:srgbClr val="000000"/>
                </a:solidFill>
                <a:highlight>
                  <a:srgbClr val="FFFFFF"/>
                </a:highlight>
                <a:latin typeface="Consolas"/>
              </a:rPr>
              <a:t> {</a:t>
            </a: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get</a:t>
            </a:r>
            <a:r>
              <a:rPr lang="en-US" sz="1200" dirty="0" smtClean="0">
                <a:solidFill>
                  <a:srgbClr val="000000"/>
                </a:solidFill>
                <a:highlight>
                  <a:srgbClr val="FFFFFF"/>
                </a:highlight>
                <a:latin typeface="Consolas"/>
              </a:rPr>
              <a:t> {</a:t>
            </a:r>
          </a:p>
          <a:p>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return</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new</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HtmlString</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"&lt;a </a:t>
            </a:r>
            <a:r>
              <a:rPr lang="en-US" sz="1200" dirty="0" err="1">
                <a:solidFill>
                  <a:srgbClr val="A31515"/>
                </a:solidFill>
                <a:highlight>
                  <a:srgbClr val="FFFFFF"/>
                </a:highlight>
                <a:latin typeface="Consolas"/>
              </a:rPr>
              <a:t>href</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err="1">
                <a:solidFill>
                  <a:srgbClr val="000000"/>
                </a:solidFill>
                <a:highlight>
                  <a:srgbClr val="FFFFFF"/>
                </a:highlight>
                <a:latin typeface="Consolas"/>
              </a:rPr>
              <a:t>Url.Action</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doinit</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a:solidFill>
                  <a:srgbClr val="A31515"/>
                </a:solidFill>
                <a:highlight>
                  <a:srgbClr val="FFFFFF"/>
                </a:highlight>
                <a:latin typeface="Consolas"/>
              </a:rPr>
              <a:t>"'&gt;</a:t>
            </a:r>
            <a:r>
              <a:rPr lang="en-US" sz="1200" dirty="0" err="1">
                <a:solidFill>
                  <a:srgbClr val="A31515"/>
                </a:solidFill>
                <a:highlight>
                  <a:srgbClr val="FFFFFF"/>
                </a:highlight>
                <a:latin typeface="Consolas"/>
              </a:rPr>
              <a:t>clicky</a:t>
            </a:r>
            <a:r>
              <a:rPr lang="en-US" sz="1200" dirty="0">
                <a:solidFill>
                  <a:srgbClr val="A31515"/>
                </a:solidFill>
                <a:highlight>
                  <a:srgbClr val="FFFFFF"/>
                </a:highlight>
                <a:latin typeface="Consolas"/>
              </a:rPr>
              <a:t>&lt;/a</a:t>
            </a:r>
            <a:r>
              <a:rPr lang="en-US" sz="1200" dirty="0" smtClean="0">
                <a:solidFill>
                  <a:srgbClr val="A31515"/>
                </a:solidFill>
                <a:highlight>
                  <a:srgbClr val="FFFFFF"/>
                </a:highlight>
                <a:latin typeface="Consolas"/>
              </a:rPr>
              <a:t>&gt;"</a:t>
            </a:r>
            <a:r>
              <a:rPr lang="en-US" sz="1200" dirty="0" smtClean="0">
                <a:solidFill>
                  <a:srgbClr val="000000"/>
                </a:solidFill>
                <a:highlight>
                  <a:srgbClr val="FFFFFF"/>
                </a:highlight>
                <a:latin typeface="Consolas"/>
              </a:rPr>
              <a:t>);</a:t>
            </a:r>
          </a:p>
        </p:txBody>
      </p:sp>
      <p:sp>
        <p:nvSpPr>
          <p:cNvPr id="8" name="TextBox 7"/>
          <p:cNvSpPr txBox="1"/>
          <p:nvPr/>
        </p:nvSpPr>
        <p:spPr>
          <a:xfrm>
            <a:off x="1033806" y="6019800"/>
            <a:ext cx="8000999" cy="369332"/>
          </a:xfrm>
          <a:prstGeom prst="rect">
            <a:avLst/>
          </a:prstGeom>
          <a:noFill/>
        </p:spPr>
        <p:txBody>
          <a:bodyPr wrap="square" rtlCol="0">
            <a:spAutoFit/>
          </a:bodyPr>
          <a:lstStyle/>
          <a:p>
            <a:r>
              <a:rPr lang="en-US" dirty="0" smtClean="0">
                <a:solidFill>
                  <a:schemeClr val="bg1">
                    <a:lumMod val="50000"/>
                  </a:schemeClr>
                </a:solidFill>
              </a:rPr>
              <a:t>Also, use a </a:t>
            </a:r>
            <a:r>
              <a:rPr lang="en-US" dirty="0" err="1" smtClean="0">
                <a:solidFill>
                  <a:schemeClr val="bg1">
                    <a:lumMod val="50000"/>
                  </a:schemeClr>
                </a:solidFill>
              </a:rPr>
              <a:t>TagBuilder</a:t>
            </a:r>
            <a:r>
              <a:rPr lang="en-US" dirty="0" smtClean="0">
                <a:solidFill>
                  <a:schemeClr val="bg1">
                    <a:lumMod val="50000"/>
                  </a:schemeClr>
                </a:solidFill>
              </a:rPr>
              <a:t>.</a:t>
            </a:r>
            <a:endParaRPr lang="en-US" dirty="0">
              <a:solidFill>
                <a:schemeClr val="bg1">
                  <a:lumMod val="50000"/>
                </a:schemeClr>
              </a:solidFill>
            </a:endParaRPr>
          </a:p>
        </p:txBody>
      </p:sp>
    </p:spTree>
    <p:extLst>
      <p:ext uri="{BB962C8B-B14F-4D97-AF65-F5344CB8AC3E}">
        <p14:creationId xmlns:p14="http://schemas.microsoft.com/office/powerpoint/2010/main" val="1934220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p:txBody>
          <a:bodyPr/>
          <a:lstStyle/>
          <a:p>
            <a:r>
              <a:rPr lang="en-US" dirty="0" smtClean="0"/>
              <a:t>We haven’t tried it, but an approach similar to the next one might work, here, if we can perfect it.</a:t>
            </a:r>
            <a:endParaRPr lang="en-US" dirty="0"/>
          </a:p>
        </p:txBody>
      </p:sp>
    </p:spTree>
    <p:extLst>
      <p:ext uri="{BB962C8B-B14F-4D97-AF65-F5344CB8AC3E}">
        <p14:creationId xmlns:p14="http://schemas.microsoft.com/office/powerpoint/2010/main" val="1277665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Text Placeholder 2"/>
          <p:cNvSpPr>
            <a:spLocks noGrp="1"/>
          </p:cNvSpPr>
          <p:nvPr>
            <p:ph type="body" idx="1"/>
          </p:nvPr>
        </p:nvSpPr>
        <p:spPr/>
        <p:txBody>
          <a:bodyPr/>
          <a:lstStyle/>
          <a:p>
            <a:r>
              <a:rPr lang="en-US" dirty="0" smtClean="0"/>
              <a:t>The final frontier.</a:t>
            </a:r>
            <a:endParaRPr lang="en-US" dirty="0"/>
          </a:p>
        </p:txBody>
      </p:sp>
      <p:sp>
        <p:nvSpPr>
          <p:cNvPr id="5" name="Rectangle 4"/>
          <p:cNvSpPr/>
          <p:nvPr/>
        </p:nvSpPr>
        <p:spPr>
          <a:xfrm>
            <a:off x="5791200" y="6019800"/>
            <a:ext cx="3004990" cy="369332"/>
          </a:xfrm>
          <a:prstGeom prst="rect">
            <a:avLst/>
          </a:prstGeom>
        </p:spPr>
        <p:txBody>
          <a:bodyPr wrap="none">
            <a:spAutoFit/>
          </a:bodyPr>
          <a:lstStyle/>
          <a:p>
            <a:r>
              <a:rPr lang="en-US" dirty="0" smtClean="0">
                <a:solidFill>
                  <a:schemeClr val="bg1">
                    <a:lumMod val="65000"/>
                  </a:schemeClr>
                </a:solidFill>
              </a:rPr>
              <a:t>And you thought it was space.</a:t>
            </a:r>
            <a:endParaRPr lang="en-US" dirty="0">
              <a:solidFill>
                <a:schemeClr val="bg1">
                  <a:lumMod val="65000"/>
                </a:schemeClr>
              </a:solidFill>
            </a:endParaRPr>
          </a:p>
        </p:txBody>
      </p:sp>
    </p:spTree>
    <p:extLst>
      <p:ext uri="{BB962C8B-B14F-4D97-AF65-F5344CB8AC3E}">
        <p14:creationId xmlns:p14="http://schemas.microsoft.com/office/powerpoint/2010/main" val="2632304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1</a:t>
            </a:r>
            <a:endParaRPr lang="en-US" dirty="0"/>
          </a:p>
        </p:txBody>
      </p:sp>
      <p:sp>
        <p:nvSpPr>
          <p:cNvPr id="3" name="Content Placeholder 2"/>
          <p:cNvSpPr>
            <a:spLocks noGrp="1"/>
          </p:cNvSpPr>
          <p:nvPr>
            <p:ph idx="1"/>
          </p:nvPr>
        </p:nvSpPr>
        <p:spPr/>
        <p:txBody>
          <a:bodyPr/>
          <a:lstStyle/>
          <a:p>
            <a:r>
              <a:rPr lang="en-US" dirty="0" smtClean="0"/>
              <a:t>Having a strictly-enforced 3-layer architecture allows us to limit checks to just libraries with database access.</a:t>
            </a:r>
          </a:p>
          <a:p>
            <a:r>
              <a:rPr lang="en-US" dirty="0" smtClean="0"/>
              <a:t>Follow string-</a:t>
            </a:r>
            <a:r>
              <a:rPr lang="en-US" dirty="0" err="1" smtClean="0"/>
              <a:t>ish</a:t>
            </a:r>
            <a:r>
              <a:rPr lang="en-US" dirty="0" smtClean="0"/>
              <a:t> method parameters</a:t>
            </a:r>
          </a:p>
          <a:p>
            <a:endParaRPr lang="en-US" dirty="0"/>
          </a:p>
          <a:p>
            <a:pPr marL="0" indent="0">
              <a:buNone/>
            </a:pPr>
            <a:endParaRPr lang="en-US" dirty="0" smtClean="0"/>
          </a:p>
          <a:p>
            <a:r>
              <a:rPr lang="en-US" dirty="0" smtClean="0"/>
              <a:t>Flag unsafe concatenations, appends, etc. – anything with non-numeric arguments</a:t>
            </a:r>
          </a:p>
        </p:txBody>
      </p:sp>
      <p:sp>
        <p:nvSpPr>
          <p:cNvPr id="4" name="Rectangle 3"/>
          <p:cNvSpPr/>
          <p:nvPr/>
        </p:nvSpPr>
        <p:spPr>
          <a:xfrm>
            <a:off x="1752600" y="3886200"/>
            <a:ext cx="7391400" cy="646331"/>
          </a:xfrm>
          <a:prstGeom prst="rect">
            <a:avLst/>
          </a:prstGeom>
        </p:spPr>
        <p:txBody>
          <a:bodyPr wrap="square">
            <a:spAutoFit/>
          </a:bodyPr>
          <a:lstStyle/>
          <a:p>
            <a:r>
              <a:rPr lang="en-US" dirty="0">
                <a:solidFill>
                  <a:schemeClr val="bg1">
                    <a:lumMod val="65000"/>
                  </a:schemeClr>
                </a:solidFill>
              </a:rPr>
              <a:t>s</a:t>
            </a:r>
            <a:r>
              <a:rPr lang="en-US" dirty="0" smtClean="0">
                <a:solidFill>
                  <a:schemeClr val="bg1">
                    <a:lumMod val="65000"/>
                  </a:schemeClr>
                </a:solidFill>
              </a:rPr>
              <a:t>tring, </a:t>
            </a:r>
            <a:r>
              <a:rPr lang="en-US" dirty="0" err="1" smtClean="0">
                <a:solidFill>
                  <a:schemeClr val="bg1">
                    <a:lumMod val="65000"/>
                  </a:schemeClr>
                </a:solidFill>
              </a:rPr>
              <a:t>StringBuilder</a:t>
            </a:r>
            <a:r>
              <a:rPr lang="en-US" dirty="0" smtClean="0">
                <a:solidFill>
                  <a:schemeClr val="bg1">
                    <a:lumMod val="65000"/>
                  </a:schemeClr>
                </a:solidFill>
              </a:rPr>
              <a:t>, </a:t>
            </a:r>
            <a:r>
              <a:rPr lang="en-US" dirty="0" err="1" smtClean="0">
                <a:solidFill>
                  <a:schemeClr val="bg1">
                    <a:lumMod val="65000"/>
                  </a:schemeClr>
                </a:solidFill>
              </a:rPr>
              <a:t>IEnumerable</a:t>
            </a:r>
            <a:r>
              <a:rPr lang="en-US" dirty="0" smtClean="0">
                <a:solidFill>
                  <a:schemeClr val="bg1">
                    <a:lumMod val="65000"/>
                  </a:schemeClr>
                </a:solidFill>
              </a:rPr>
              <a:t>&lt;string&gt;, user-defined types with public string properties, string cheese.</a:t>
            </a:r>
            <a:endParaRPr lang="en-US" dirty="0">
              <a:solidFill>
                <a:schemeClr val="bg1">
                  <a:lumMod val="65000"/>
                </a:schemeClr>
              </a:solidFill>
            </a:endParaRPr>
          </a:p>
        </p:txBody>
      </p:sp>
    </p:spTree>
    <p:extLst>
      <p:ext uri="{BB962C8B-B14F-4D97-AF65-F5344CB8AC3E}">
        <p14:creationId xmlns:p14="http://schemas.microsoft.com/office/powerpoint/2010/main" val="3689862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code analysis</a:t>
            </a:r>
            <a:endParaRPr lang="en-US" dirty="0"/>
          </a:p>
        </p:txBody>
      </p:sp>
      <p:sp>
        <p:nvSpPr>
          <p:cNvPr id="3" name="Text Placeholder 2"/>
          <p:cNvSpPr>
            <a:spLocks noGrp="1"/>
          </p:cNvSpPr>
          <p:nvPr>
            <p:ph type="body" idx="1"/>
          </p:nvPr>
        </p:nvSpPr>
        <p:spPr/>
        <p:txBody>
          <a:bodyPr/>
          <a:lstStyle/>
          <a:p>
            <a:r>
              <a:rPr lang="en-US" dirty="0" smtClean="0"/>
              <a:t>Back up … What is it, anyway?</a:t>
            </a:r>
            <a:endParaRPr lang="en-US" dirty="0"/>
          </a:p>
        </p:txBody>
      </p:sp>
      <p:pic>
        <p:nvPicPr>
          <p:cNvPr id="3079" name="Picture 7" descr="C:\Users\drshaffopolis\AppData\Local\Microsoft\Windows\Temporary Internet Files\Content.IE5\C2EM31I1\MP90044240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057400"/>
            <a:ext cx="3017212" cy="22180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drshaffopolis\AppData\Local\Microsoft\Windows\Temporary Internet Files\Content.IE5\3HIXR1VO\dglxasset[1].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940" y="152400"/>
            <a:ext cx="1162202" cy="181234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drshaffopolis\AppData\Local\Microsoft\Windows\Temporary Internet Files\Content.IE5\C2EM31I1\MC90029259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799" y="685800"/>
            <a:ext cx="1089965" cy="174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1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Injection – Failures of Attempt 1</a:t>
            </a:r>
            <a:endParaRPr lang="en-US" dirty="0"/>
          </a:p>
        </p:txBody>
      </p:sp>
      <p:sp>
        <p:nvSpPr>
          <p:cNvPr id="3" name="Content Placeholder 2"/>
          <p:cNvSpPr>
            <a:spLocks noGrp="1"/>
          </p:cNvSpPr>
          <p:nvPr>
            <p:ph idx="1"/>
          </p:nvPr>
        </p:nvSpPr>
        <p:spPr/>
        <p:txBody>
          <a:bodyPr/>
          <a:lstStyle/>
          <a:p>
            <a:r>
              <a:rPr lang="en-US" dirty="0" smtClean="0"/>
              <a:t>String concatenation for display logic in the data layer</a:t>
            </a:r>
          </a:p>
          <a:p>
            <a:endParaRPr lang="en-US" dirty="0"/>
          </a:p>
          <a:p>
            <a:r>
              <a:rPr lang="en-US" dirty="0" smtClean="0"/>
              <a:t>This:</a:t>
            </a:r>
          </a:p>
          <a:p>
            <a:endParaRPr lang="en-US" dirty="0"/>
          </a:p>
          <a:p>
            <a:r>
              <a:rPr lang="en-US" dirty="0" smtClean="0"/>
              <a:t>And this: </a:t>
            </a:r>
            <a:endParaRPr lang="en-US" dirty="0"/>
          </a:p>
        </p:txBody>
      </p:sp>
      <p:sp>
        <p:nvSpPr>
          <p:cNvPr id="4" name="Rectangle 3"/>
          <p:cNvSpPr/>
          <p:nvPr/>
        </p:nvSpPr>
        <p:spPr>
          <a:xfrm>
            <a:off x="1676400" y="2590800"/>
            <a:ext cx="7391400" cy="369332"/>
          </a:xfrm>
          <a:prstGeom prst="rect">
            <a:avLst/>
          </a:prstGeom>
        </p:spPr>
        <p:txBody>
          <a:bodyPr wrap="square">
            <a:spAutoFit/>
          </a:bodyPr>
          <a:lstStyle/>
          <a:p>
            <a:r>
              <a:rPr lang="en-US" dirty="0" smtClean="0">
                <a:solidFill>
                  <a:schemeClr val="bg1">
                    <a:lumMod val="65000"/>
                  </a:schemeClr>
                </a:solidFill>
              </a:rPr>
              <a:t>This is bad practice, but not SQL injection …</a:t>
            </a:r>
            <a:endParaRPr lang="en-US" dirty="0">
              <a:solidFill>
                <a:schemeClr val="bg1">
                  <a:lumMod val="65000"/>
                </a:schemeClr>
              </a:solidFill>
            </a:endParaRPr>
          </a:p>
        </p:txBody>
      </p:sp>
      <p:sp>
        <p:nvSpPr>
          <p:cNvPr id="5" name="TextBox 4"/>
          <p:cNvSpPr txBox="1"/>
          <p:nvPr/>
        </p:nvSpPr>
        <p:spPr>
          <a:xfrm>
            <a:off x="1828800" y="3276600"/>
            <a:ext cx="7086600" cy="584775"/>
          </a:xfrm>
          <a:prstGeom prst="rect">
            <a:avLst/>
          </a:prstGeom>
          <a:noFill/>
        </p:spPr>
        <p:txBody>
          <a:bodyPr wrap="square" rtlCol="0">
            <a:spAutoFit/>
          </a:bodyPr>
          <a:lstStyle/>
          <a:p>
            <a:r>
              <a:rPr lang="en-US" sz="1600" dirty="0" smtClean="0">
                <a:solidFill>
                  <a:srgbClr val="008000"/>
                </a:solidFill>
                <a:highlight>
                  <a:srgbClr val="FFFFFF"/>
                </a:highlight>
                <a:latin typeface="Consolas"/>
              </a:rPr>
              <a:t>//the procedure comes from a value in a drop-down</a:t>
            </a:r>
            <a:endParaRPr lang="en-US" sz="1600" dirty="0" smtClean="0">
              <a:solidFill>
                <a:srgbClr val="0000FF"/>
              </a:solidFill>
              <a:highlight>
                <a:srgbClr val="FFFFFF"/>
              </a:highlight>
              <a:latin typeface="Consolas"/>
            </a:endParaRPr>
          </a:p>
          <a:p>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err="1">
                <a:solidFill>
                  <a:srgbClr val="2B91AF"/>
                </a:solidFill>
                <a:highlight>
                  <a:srgbClr val="FFFFFF"/>
                </a:highlight>
                <a:latin typeface="Consolas"/>
              </a:rPr>
              <a:t>IEnumerable</a:t>
            </a:r>
            <a:r>
              <a:rPr lang="en-US" sz="1600" dirty="0">
                <a:solidFill>
                  <a:srgbClr val="000000"/>
                </a:solidFill>
                <a:highlight>
                  <a:srgbClr val="FFFFFF"/>
                </a:highlight>
                <a:latin typeface="Consolas"/>
              </a:rPr>
              <a:t>&lt;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&gt; </a:t>
            </a:r>
            <a:r>
              <a:rPr lang="en-US" sz="1600" dirty="0" err="1">
                <a:solidFill>
                  <a:srgbClr val="000000"/>
                </a:solidFill>
                <a:highlight>
                  <a:srgbClr val="FFFFFF"/>
                </a:highlight>
                <a:latin typeface="Consolas"/>
              </a:rPr>
              <a:t>RunSomeSelect</a:t>
            </a:r>
            <a:r>
              <a:rPr lang="en-US" sz="1600" dirty="0">
                <a:solidFill>
                  <a:srgbClr val="000000"/>
                </a:solidFill>
                <a:highlight>
                  <a:srgbClr val="FFFFFF"/>
                </a:highlight>
                <a:latin typeface="Consolas"/>
              </a:rPr>
              <a:t>(</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procedureName</a:t>
            </a:r>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endParaRPr lang="en-US" sz="1600" dirty="0"/>
          </a:p>
        </p:txBody>
      </p:sp>
      <p:sp>
        <p:nvSpPr>
          <p:cNvPr id="6" name="Rectangle 5"/>
          <p:cNvSpPr/>
          <p:nvPr/>
        </p:nvSpPr>
        <p:spPr>
          <a:xfrm>
            <a:off x="1752600" y="3874787"/>
            <a:ext cx="7391400" cy="369332"/>
          </a:xfrm>
          <a:prstGeom prst="rect">
            <a:avLst/>
          </a:prstGeom>
        </p:spPr>
        <p:txBody>
          <a:bodyPr wrap="square">
            <a:spAutoFit/>
          </a:bodyPr>
          <a:lstStyle/>
          <a:p>
            <a:r>
              <a:rPr lang="en-US" dirty="0" smtClean="0">
                <a:solidFill>
                  <a:schemeClr val="bg1">
                    <a:lumMod val="65000"/>
                  </a:schemeClr>
                </a:solidFill>
              </a:rPr>
              <a:t>It’s not part of a dangerous </a:t>
            </a:r>
            <a:r>
              <a:rPr lang="en-US" i="1" dirty="0" smtClean="0">
                <a:solidFill>
                  <a:schemeClr val="bg1">
                    <a:lumMod val="65000"/>
                  </a:schemeClr>
                </a:solidFill>
              </a:rPr>
              <a:t>concatenation</a:t>
            </a:r>
            <a:r>
              <a:rPr lang="en-US" dirty="0" smtClean="0">
                <a:solidFill>
                  <a:schemeClr val="bg1">
                    <a:lumMod val="65000"/>
                  </a:schemeClr>
                </a:solidFill>
              </a:rPr>
              <a:t>… But seriously, use a </a:t>
            </a:r>
            <a:r>
              <a:rPr lang="en-US" dirty="0" err="1" smtClean="0">
                <a:solidFill>
                  <a:schemeClr val="bg1">
                    <a:lumMod val="65000"/>
                  </a:schemeClr>
                </a:solidFill>
              </a:rPr>
              <a:t>enum</a:t>
            </a:r>
            <a:r>
              <a:rPr lang="en-US" dirty="0" smtClean="0">
                <a:solidFill>
                  <a:schemeClr val="bg1">
                    <a:lumMod val="65000"/>
                  </a:schemeClr>
                </a:solidFill>
              </a:rPr>
              <a:t>.</a:t>
            </a:r>
            <a:endParaRPr lang="en-US" dirty="0">
              <a:solidFill>
                <a:schemeClr val="bg1">
                  <a:lumMod val="65000"/>
                </a:schemeClr>
              </a:solidFill>
            </a:endParaRPr>
          </a:p>
        </p:txBody>
      </p:sp>
      <p:sp>
        <p:nvSpPr>
          <p:cNvPr id="7" name="TextBox 6"/>
          <p:cNvSpPr txBox="1"/>
          <p:nvPr/>
        </p:nvSpPr>
        <p:spPr>
          <a:xfrm>
            <a:off x="914400" y="5029200"/>
            <a:ext cx="8001000" cy="1077218"/>
          </a:xfrm>
          <a:prstGeom prst="rect">
            <a:avLst/>
          </a:prstGeom>
          <a:noFill/>
        </p:spPr>
        <p:txBody>
          <a:bodyPr wrap="square" rtlCol="0">
            <a:spAutoFit/>
          </a:bodyPr>
          <a:lstStyle/>
          <a:p>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uhOh</a:t>
            </a:r>
            <a:r>
              <a:rPr lang="en-US" sz="1600" dirty="0">
                <a:solidFill>
                  <a:srgbClr val="000000"/>
                </a:solidFill>
                <a:highlight>
                  <a:srgbClr val="FFFFFF"/>
                </a:highlight>
                <a:latin typeface="Consolas"/>
              </a:rPr>
              <a:t> = </a:t>
            </a:r>
            <a:r>
              <a:rPr lang="en-US" sz="1600" dirty="0" err="1">
                <a:solidFill>
                  <a:srgbClr val="000000"/>
                </a:solidFill>
                <a:highlight>
                  <a:srgbClr val="FFFFFF"/>
                </a:highlight>
                <a:latin typeface="Consolas"/>
              </a:rPr>
              <a:t>repo.Query</a:t>
            </a:r>
            <a:r>
              <a:rPr lang="en-US" sz="1600" dirty="0">
                <a:solidFill>
                  <a:srgbClr val="000000"/>
                </a:solidFill>
                <a:highlight>
                  <a:srgbClr val="FFFFFF"/>
                </a:highlight>
                <a:latin typeface="Consolas"/>
              </a:rPr>
              <a:t>&lt;</a:t>
            </a:r>
            <a:r>
              <a:rPr lang="en-US" sz="1600" dirty="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&gt;(</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  </a:t>
            </a:r>
            <a:r>
              <a:rPr lang="en-US" sz="1600" dirty="0" smtClean="0">
                <a:solidFill>
                  <a:srgbClr val="A31515"/>
                </a:solidFill>
                <a:highlight>
                  <a:srgbClr val="FFFFFF"/>
                </a:highlight>
                <a:latin typeface="Consolas"/>
              </a:rPr>
              <a:t>"</a:t>
            </a:r>
            <a:r>
              <a:rPr lang="en-US" sz="1600" dirty="0">
                <a:solidFill>
                  <a:srgbClr val="A31515"/>
                </a:solidFill>
                <a:highlight>
                  <a:srgbClr val="FFFFFF"/>
                </a:highlight>
                <a:latin typeface="Consolas"/>
              </a:rPr>
              <a:t>select Value from </a:t>
            </a:r>
            <a:r>
              <a:rPr lang="en-US" sz="1600" dirty="0" err="1">
                <a:solidFill>
                  <a:srgbClr val="A31515"/>
                </a:solidFill>
                <a:highlight>
                  <a:srgbClr val="FFFFFF"/>
                </a:highlight>
                <a:latin typeface="Consolas"/>
              </a:rPr>
              <a:t>SomeCrapTheUserTypedIn</a:t>
            </a:r>
            <a:r>
              <a:rPr lang="en-US" sz="1600" dirty="0">
                <a:solidFill>
                  <a:srgbClr val="A31515"/>
                </a:solidFill>
                <a:highlight>
                  <a:srgbClr val="FFFFFF"/>
                </a:highlight>
                <a:latin typeface="Consolas"/>
              </a:rPr>
              <a:t>;"</a:t>
            </a:r>
            <a:r>
              <a:rPr lang="en-US" sz="1600" dirty="0">
                <a:solidFill>
                  <a:srgbClr val="000000"/>
                </a:solidFill>
                <a:highlight>
                  <a:srgbClr val="FFFFFF"/>
                </a:highlight>
                <a:latin typeface="Consolas"/>
              </a:rPr>
              <a:t>).Single();</a:t>
            </a:r>
          </a:p>
          <a:p>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sql</a:t>
            </a:r>
            <a:r>
              <a:rPr lang="en-US" sz="1600" dirty="0">
                <a:solidFill>
                  <a:srgbClr val="000000"/>
                </a:solidFill>
                <a:highlight>
                  <a:srgbClr val="FFFFFF"/>
                </a:highlight>
                <a:latin typeface="Consolas"/>
              </a:rPr>
              <a:t> = </a:t>
            </a:r>
            <a:r>
              <a:rPr lang="en-US" sz="1600" dirty="0" err="1">
                <a:solidFill>
                  <a:srgbClr val="0000FF"/>
                </a:solidFill>
                <a:highlight>
                  <a:srgbClr val="FFFFFF"/>
                </a:highlight>
                <a:latin typeface="Consolas"/>
              </a:rPr>
              <a:t>string</a:t>
            </a:r>
            <a:r>
              <a:rPr lang="en-US" sz="1600" dirty="0" err="1">
                <a:solidFill>
                  <a:srgbClr val="000000"/>
                </a:solidFill>
                <a:highlight>
                  <a:srgbClr val="FFFFFF"/>
                </a:highlight>
                <a:latin typeface="Consolas"/>
              </a:rPr>
              <a:t>.Format</a:t>
            </a:r>
            <a:r>
              <a:rPr lang="en-US" sz="1600" dirty="0" smtClean="0">
                <a:solidFill>
                  <a:srgbClr val="000000"/>
                </a:solidFill>
                <a:highlight>
                  <a:srgbClr val="FFFFFF"/>
                </a:highlight>
                <a:latin typeface="Consolas"/>
              </a:rPr>
              <a:t>(</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  </a:t>
            </a:r>
            <a:r>
              <a:rPr lang="en-US" sz="1600" dirty="0" smtClean="0">
                <a:solidFill>
                  <a:srgbClr val="A31515"/>
                </a:solidFill>
                <a:highlight>
                  <a:srgbClr val="FFFFFF"/>
                </a:highlight>
                <a:latin typeface="Consolas"/>
              </a:rPr>
              <a:t>"</a:t>
            </a:r>
            <a:r>
              <a:rPr lang="en-US" sz="1600" dirty="0">
                <a:solidFill>
                  <a:srgbClr val="A31515"/>
                </a:solidFill>
                <a:highlight>
                  <a:srgbClr val="FFFFFF"/>
                </a:highlight>
                <a:latin typeface="Consolas"/>
              </a:rPr>
              <a:t>select * from </a:t>
            </a:r>
            <a:r>
              <a:rPr lang="en-US" sz="1600" dirty="0" err="1">
                <a:solidFill>
                  <a:srgbClr val="A31515"/>
                </a:solidFill>
                <a:highlight>
                  <a:srgbClr val="FFFFFF"/>
                </a:highlight>
                <a:latin typeface="Consolas"/>
              </a:rPr>
              <a:t>SomeTable</a:t>
            </a:r>
            <a:r>
              <a:rPr lang="en-US" sz="1600" dirty="0">
                <a:solidFill>
                  <a:srgbClr val="A31515"/>
                </a:solidFill>
                <a:highlight>
                  <a:srgbClr val="FFFFFF"/>
                </a:highlight>
                <a:latin typeface="Consolas"/>
              </a:rPr>
              <a:t> where Name = '{0}';"</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uhOh</a:t>
            </a:r>
            <a:r>
              <a:rPr lang="en-US" sz="1600" dirty="0">
                <a:solidFill>
                  <a:srgbClr val="000000"/>
                </a:solidFill>
                <a:highlight>
                  <a:srgbClr val="FFFFFF"/>
                </a:highlight>
                <a:latin typeface="Consolas"/>
              </a:rPr>
              <a:t>);</a:t>
            </a:r>
            <a:endParaRPr lang="en-US" sz="1600" dirty="0"/>
          </a:p>
        </p:txBody>
      </p:sp>
    </p:spTree>
    <p:extLst>
      <p:ext uri="{BB962C8B-B14F-4D97-AF65-F5344CB8AC3E}">
        <p14:creationId xmlns:p14="http://schemas.microsoft.com/office/powerpoint/2010/main" val="4171203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2</a:t>
            </a:r>
            <a:endParaRPr lang="en-US" dirty="0"/>
          </a:p>
        </p:txBody>
      </p:sp>
      <p:sp>
        <p:nvSpPr>
          <p:cNvPr id="3" name="Content Placeholder 2"/>
          <p:cNvSpPr>
            <a:spLocks noGrp="1"/>
          </p:cNvSpPr>
          <p:nvPr>
            <p:ph idx="1"/>
          </p:nvPr>
        </p:nvSpPr>
        <p:spPr/>
        <p:txBody>
          <a:bodyPr>
            <a:normAutofit lnSpcReduction="10000"/>
          </a:bodyPr>
          <a:lstStyle/>
          <a:p>
            <a:r>
              <a:rPr lang="en-US" dirty="0" smtClean="0"/>
              <a:t>Every declared or assigned variable…</a:t>
            </a:r>
          </a:p>
          <a:p>
            <a:pPr lvl="1"/>
            <a:r>
              <a:rPr lang="en-US" dirty="0" smtClean="0"/>
              <a:t>If it’s a parameter, mark it “dirty”</a:t>
            </a:r>
          </a:p>
          <a:p>
            <a:pPr lvl="1"/>
            <a:r>
              <a:rPr lang="en-US" dirty="0" smtClean="0"/>
              <a:t>If it’s a constant or literal, mark it “clean”</a:t>
            </a:r>
          </a:p>
          <a:p>
            <a:pPr lvl="1"/>
            <a:r>
              <a:rPr lang="en-US" dirty="0" smtClean="0"/>
              <a:t>If all of the components in a format or concatenation are “clean”, mark it “clean” (otherwise “dirty”)</a:t>
            </a:r>
          </a:p>
          <a:p>
            <a:pPr lvl="1"/>
            <a:r>
              <a:rPr lang="en-US" dirty="0" smtClean="0"/>
              <a:t>If the source is unknown, it’s “dirty”</a:t>
            </a:r>
          </a:p>
          <a:p>
            <a:r>
              <a:rPr lang="en-US" dirty="0" smtClean="0"/>
              <a:t>If a SQL-executing function is called, and the SQL parameter is dirty, throw an error</a:t>
            </a:r>
          </a:p>
        </p:txBody>
      </p:sp>
    </p:spTree>
    <p:extLst>
      <p:ext uri="{BB962C8B-B14F-4D97-AF65-F5344CB8AC3E}">
        <p14:creationId xmlns:p14="http://schemas.microsoft.com/office/powerpoint/2010/main" val="1994565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2</a:t>
            </a:r>
            <a:endParaRPr lang="en-US" dirty="0"/>
          </a:p>
        </p:txBody>
      </p:sp>
      <p:sp>
        <p:nvSpPr>
          <p:cNvPr id="3" name="Content Placeholder 2"/>
          <p:cNvSpPr>
            <a:spLocks noGrp="1"/>
          </p:cNvSpPr>
          <p:nvPr>
            <p:ph idx="1"/>
          </p:nvPr>
        </p:nvSpPr>
        <p:spPr/>
        <p:txBody>
          <a:bodyPr/>
          <a:lstStyle/>
          <a:p>
            <a:r>
              <a:rPr lang="en-US" dirty="0" smtClean="0"/>
              <a:t>Fixes the issues with the first one</a:t>
            </a:r>
          </a:p>
          <a:p>
            <a:r>
              <a:rPr lang="en-US" dirty="0" smtClean="0"/>
              <a:t>Still has weaknesses:</a:t>
            </a:r>
          </a:p>
          <a:p>
            <a:pPr lvl="1"/>
            <a:r>
              <a:rPr lang="en-US" dirty="0" smtClean="0"/>
              <a:t>False alarms – this approach is hard.</a:t>
            </a:r>
          </a:p>
          <a:p>
            <a:pPr lvl="1"/>
            <a:r>
              <a:rPr lang="en-US" dirty="0" smtClean="0"/>
              <a:t>Functions like these give not particularly useful errors, mitigate with attributes.</a:t>
            </a:r>
          </a:p>
          <a:p>
            <a:endParaRPr lang="en-US" dirty="0" smtClean="0"/>
          </a:p>
          <a:p>
            <a:endParaRPr lang="en-US" dirty="0"/>
          </a:p>
        </p:txBody>
      </p:sp>
      <p:sp>
        <p:nvSpPr>
          <p:cNvPr id="4" name="TextBox 3"/>
          <p:cNvSpPr txBox="1"/>
          <p:nvPr/>
        </p:nvSpPr>
        <p:spPr>
          <a:xfrm>
            <a:off x="609600" y="4267200"/>
            <a:ext cx="7029488" cy="830997"/>
          </a:xfrm>
          <a:prstGeom prst="rect">
            <a:avLst/>
          </a:prstGeom>
          <a:noFill/>
        </p:spPr>
        <p:txBody>
          <a:bodyPr wrap="none" rtlCol="0">
            <a:spAutoFit/>
          </a:bodyPr>
          <a:lstStyle/>
          <a:p>
            <a:r>
              <a:rPr lang="en-US" sz="1600" dirty="0">
                <a:solidFill>
                  <a:srgbClr val="000000"/>
                </a:solidFill>
                <a:highlight>
                  <a:srgbClr val="FFFFFF"/>
                </a:highlight>
                <a:latin typeface="Consolas"/>
              </a:rPr>
              <a:t>[</a:t>
            </a:r>
            <a:r>
              <a:rPr lang="en-US" sz="1600" dirty="0" err="1">
                <a:solidFill>
                  <a:srgbClr val="2B91AF"/>
                </a:solidFill>
                <a:highlight>
                  <a:srgbClr val="FFFFFF"/>
                </a:highlight>
                <a:latin typeface="Consolas"/>
              </a:rPr>
              <a:t>BuildsDynamicSql</a:t>
            </a:r>
            <a:r>
              <a:rPr lang="en-US" sz="1600" dirty="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private</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RunMySQLAndGetDoSomethingWithResults</a:t>
            </a:r>
            <a:r>
              <a:rPr lang="en-US" sz="1600" dirty="0">
                <a:solidFill>
                  <a:srgbClr val="000000"/>
                </a:solidFill>
                <a:highlight>
                  <a:srgbClr val="FFFFFF"/>
                </a:highlight>
                <a:latin typeface="Consolas"/>
              </a:rPr>
              <a:t>(</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sql</a:t>
            </a:r>
            <a:r>
              <a:rPr lang="en-US" sz="1600" dirty="0">
                <a:solidFill>
                  <a:srgbClr val="000000"/>
                </a:solidFill>
                <a:highlight>
                  <a:srgbClr val="FFFFFF"/>
                </a:highlight>
                <a:latin typeface="Consolas"/>
              </a:rPr>
              <a:t>)</a:t>
            </a:r>
          </a:p>
          <a:p>
            <a:r>
              <a:rPr lang="en-US" sz="1600" dirty="0" smtClean="0">
                <a:solidFill>
                  <a:srgbClr val="000000"/>
                </a:solidFill>
                <a:highlight>
                  <a:srgbClr val="FFFFFF"/>
                </a:highlight>
                <a:latin typeface="Consolas"/>
              </a:rPr>
              <a:t>{</a:t>
            </a:r>
            <a:endParaRPr lang="en-US" sz="1600" dirty="0"/>
          </a:p>
        </p:txBody>
      </p:sp>
      <p:sp>
        <p:nvSpPr>
          <p:cNvPr id="5" name="TextBox 4"/>
          <p:cNvSpPr txBox="1"/>
          <p:nvPr/>
        </p:nvSpPr>
        <p:spPr>
          <a:xfrm>
            <a:off x="761999" y="5486400"/>
            <a:ext cx="5234125" cy="1077218"/>
          </a:xfrm>
          <a:prstGeom prst="rect">
            <a:avLst/>
          </a:prstGeom>
          <a:noFill/>
        </p:spPr>
        <p:txBody>
          <a:bodyPr wrap="none" rtlCol="0">
            <a:spAutoFit/>
          </a:bodyPr>
          <a:lstStyle/>
          <a:p>
            <a:r>
              <a:rPr lang="en-US" sz="1600" dirty="0" err="1">
                <a:solidFill>
                  <a:srgbClr val="0000FF"/>
                </a:solidFill>
                <a:highlight>
                  <a:srgbClr val="FFFFFF"/>
                </a:highlight>
                <a:latin typeface="Consolas"/>
              </a:rPr>
              <a:t>var</a:t>
            </a:r>
            <a:r>
              <a:rPr lang="en-US" sz="1600" dirty="0">
                <a:solidFill>
                  <a:srgbClr val="000000"/>
                </a:solidFill>
                <a:highlight>
                  <a:srgbClr val="FFFFFF"/>
                </a:highlight>
                <a:latin typeface="Consolas"/>
              </a:rPr>
              <a:t> data = Query&lt;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&gt;(</a:t>
            </a:r>
            <a:r>
              <a:rPr lang="en-US" sz="1600" dirty="0" err="1">
                <a:solidFill>
                  <a:srgbClr val="000000"/>
                </a:solidFill>
                <a:highlight>
                  <a:srgbClr val="FFFFFF"/>
                </a:highlight>
                <a:latin typeface="Consolas"/>
              </a:rPr>
              <a:t>BuildCrazySearchSQL</a:t>
            </a:r>
            <a:r>
              <a:rPr lang="en-US" sz="1600" dirty="0">
                <a:solidFill>
                  <a:srgbClr val="000000"/>
                </a:solidFill>
                <a:highlight>
                  <a:srgbClr val="FFFFFF"/>
                </a:highlight>
                <a:latin typeface="Consolas"/>
              </a:rPr>
              <a:t>());</a:t>
            </a:r>
          </a:p>
          <a:p>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smtClean="0">
                <a:solidFill>
                  <a:srgbClr val="000000"/>
                </a:solidFill>
                <a:highlight>
                  <a:srgbClr val="FFFFFF"/>
                </a:highlight>
                <a:latin typeface="Consolas"/>
              </a:rPr>
              <a:t>[</a:t>
            </a:r>
            <a:r>
              <a:rPr lang="en-US" sz="1600" dirty="0" err="1">
                <a:solidFill>
                  <a:srgbClr val="2B91AF"/>
                </a:solidFill>
                <a:highlight>
                  <a:srgbClr val="FFFFFF"/>
                </a:highlight>
                <a:latin typeface="Consolas"/>
              </a:rPr>
              <a:t>ExecutesSql</a:t>
            </a:r>
            <a:r>
              <a:rPr lang="en-US" sz="1600" dirty="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private</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BuildCrazySearchSQL</a:t>
            </a:r>
            <a:r>
              <a:rPr lang="en-US" sz="1600" dirty="0">
                <a:solidFill>
                  <a:srgbClr val="000000"/>
                </a:solidFill>
                <a:highlight>
                  <a:srgbClr val="FFFFFF"/>
                </a:highlight>
                <a:latin typeface="Consolas"/>
              </a:rPr>
              <a:t>()</a:t>
            </a:r>
            <a:endParaRPr lang="en-US" sz="1600" dirty="0"/>
          </a:p>
        </p:txBody>
      </p:sp>
    </p:spTree>
    <p:extLst>
      <p:ext uri="{BB962C8B-B14F-4D97-AF65-F5344CB8AC3E}">
        <p14:creationId xmlns:p14="http://schemas.microsoft.com/office/powerpoint/2010/main" val="1189980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Other Ideas</a:t>
            </a:r>
            <a:endParaRPr lang="en-US" dirty="0"/>
          </a:p>
        </p:txBody>
      </p:sp>
      <p:sp>
        <p:nvSpPr>
          <p:cNvPr id="3" name="Content Placeholder 2"/>
          <p:cNvSpPr>
            <a:spLocks noGrp="1"/>
          </p:cNvSpPr>
          <p:nvPr>
            <p:ph idx="1"/>
          </p:nvPr>
        </p:nvSpPr>
        <p:spPr/>
        <p:txBody>
          <a:bodyPr/>
          <a:lstStyle/>
          <a:p>
            <a:r>
              <a:rPr lang="en-US" dirty="0" err="1" smtClean="0"/>
              <a:t>SafeSQLBuilder</a:t>
            </a:r>
            <a:r>
              <a:rPr lang="en-US" dirty="0" smtClean="0"/>
              <a:t> class – prevent string inputs, flag anything that doesn’t use it</a:t>
            </a:r>
          </a:p>
          <a:p>
            <a:r>
              <a:rPr lang="en-US" dirty="0" smtClean="0"/>
              <a:t>The obvious …</a:t>
            </a:r>
          </a:p>
          <a:p>
            <a:pPr lvl="1"/>
            <a:r>
              <a:rPr lang="en-US" dirty="0" smtClean="0"/>
              <a:t>Use procedures</a:t>
            </a:r>
          </a:p>
          <a:p>
            <a:pPr lvl="1"/>
            <a:r>
              <a:rPr lang="en-US" dirty="0" smtClean="0"/>
              <a:t>Use parameters</a:t>
            </a:r>
          </a:p>
          <a:p>
            <a:pPr lvl="1"/>
            <a:r>
              <a:rPr lang="en-US" dirty="0" smtClean="0"/>
              <a:t>Use </a:t>
            </a:r>
            <a:r>
              <a:rPr lang="en-US" dirty="0" err="1" smtClean="0"/>
              <a:t>enums</a:t>
            </a:r>
            <a:r>
              <a:rPr lang="en-US" dirty="0" smtClean="0"/>
              <a:t> when a databases, tables, pieces of queries are parameters</a:t>
            </a:r>
          </a:p>
          <a:p>
            <a:endParaRPr lang="en-US" dirty="0"/>
          </a:p>
        </p:txBody>
      </p:sp>
    </p:spTree>
    <p:extLst>
      <p:ext uri="{BB962C8B-B14F-4D97-AF65-F5344CB8AC3E}">
        <p14:creationId xmlns:p14="http://schemas.microsoft.com/office/powerpoint/2010/main" val="464955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best practices</a:t>
            </a:r>
            <a:endParaRPr lang="en-US" dirty="0"/>
          </a:p>
        </p:txBody>
      </p:sp>
      <p:sp>
        <p:nvSpPr>
          <p:cNvPr id="3" name="Text Placeholder 2"/>
          <p:cNvSpPr>
            <a:spLocks noGrp="1"/>
          </p:cNvSpPr>
          <p:nvPr>
            <p:ph type="body" idx="1"/>
          </p:nvPr>
        </p:nvSpPr>
        <p:spPr/>
        <p:txBody>
          <a:bodyPr/>
          <a:lstStyle/>
          <a:p>
            <a:r>
              <a:rPr lang="en-US" dirty="0" smtClean="0"/>
              <a:t>Insert witty subtitle here.</a:t>
            </a:r>
            <a:endParaRPr lang="en-US" dirty="0"/>
          </a:p>
        </p:txBody>
      </p:sp>
    </p:spTree>
    <p:extLst>
      <p:ext uri="{BB962C8B-B14F-4D97-AF65-F5344CB8AC3E}">
        <p14:creationId xmlns:p14="http://schemas.microsoft.com/office/powerpoint/2010/main" val="1493686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Declaring a static </a:t>
            </a:r>
            <a:r>
              <a:rPr lang="en-US" dirty="0" err="1" smtClean="0"/>
              <a:t>IDisposable</a:t>
            </a:r>
            <a:endParaRPr lang="en-US" dirty="0" smtClean="0"/>
          </a:p>
          <a:p>
            <a:r>
              <a:rPr lang="en-US" dirty="0" smtClean="0"/>
              <a:t>Emails sent directly through system library rather than our company’s library</a:t>
            </a:r>
          </a:p>
          <a:p>
            <a:r>
              <a:rPr lang="en-US" dirty="0" smtClean="0"/>
              <a:t>Using a .Context property on the data layer</a:t>
            </a:r>
          </a:p>
          <a:p>
            <a:r>
              <a:rPr lang="en-US" dirty="0" smtClean="0"/>
              <a:t>Binders of possibilities</a:t>
            </a:r>
            <a:endParaRPr lang="en-US" dirty="0"/>
          </a:p>
        </p:txBody>
      </p:sp>
    </p:spTree>
    <p:extLst>
      <p:ext uri="{BB962C8B-B14F-4D97-AF65-F5344CB8AC3E}">
        <p14:creationId xmlns:p14="http://schemas.microsoft.com/office/powerpoint/2010/main" val="2858923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Text Placeholder 2"/>
          <p:cNvSpPr>
            <a:spLocks noGrp="1"/>
          </p:cNvSpPr>
          <p:nvPr>
            <p:ph type="body" idx="1"/>
          </p:nvPr>
        </p:nvSpPr>
        <p:spPr/>
        <p:txBody>
          <a:bodyPr/>
          <a:lstStyle/>
          <a:p>
            <a:r>
              <a:rPr lang="en-US" dirty="0" smtClean="0"/>
              <a:t>Integrating it into our build process.</a:t>
            </a:r>
            <a:endParaRPr lang="en-US" dirty="0"/>
          </a:p>
        </p:txBody>
      </p:sp>
    </p:spTree>
    <p:extLst>
      <p:ext uri="{BB962C8B-B14F-4D97-AF65-F5344CB8AC3E}">
        <p14:creationId xmlns:p14="http://schemas.microsoft.com/office/powerpoint/2010/main" val="2208347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Into a Build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TeamCity</a:t>
            </a:r>
            <a:r>
              <a:rPr lang="en-US" dirty="0"/>
              <a:t> </a:t>
            </a:r>
            <a:r>
              <a:rPr lang="en-US" dirty="0" smtClean="0"/>
              <a:t>and similar CI systems have built-in options to run </a:t>
            </a:r>
            <a:r>
              <a:rPr lang="en-US" dirty="0" err="1" smtClean="0"/>
              <a:t>FxCop</a:t>
            </a:r>
            <a:r>
              <a:rPr lang="en-US" dirty="0" smtClean="0"/>
              <a:t> steps, and fail if the number of warnings or errors reaches a certain threshold.</a:t>
            </a:r>
          </a:p>
          <a:p>
            <a:r>
              <a:rPr lang="en-US" dirty="0" smtClean="0"/>
              <a:t>We put the </a:t>
            </a:r>
            <a:r>
              <a:rPr lang="en-US" dirty="0" err="1" smtClean="0"/>
              <a:t>FxCop</a:t>
            </a:r>
            <a:r>
              <a:rPr lang="en-US" dirty="0" smtClean="0"/>
              <a:t> projects in a separate repository that everyone has read access to, but only a few people have write access.</a:t>
            </a:r>
          </a:p>
          <a:p>
            <a:endParaRPr lang="en-US" dirty="0" smtClean="0"/>
          </a:p>
          <a:p>
            <a:r>
              <a:rPr lang="en-US" dirty="0" smtClean="0"/>
              <a:t>We also wrote a simple command-line utility to add every DLL in a given directory to an </a:t>
            </a:r>
            <a:r>
              <a:rPr lang="en-US" dirty="0" err="1" smtClean="0"/>
              <a:t>FxCop</a:t>
            </a:r>
            <a:r>
              <a:rPr lang="en-US" dirty="0" smtClean="0"/>
              <a:t> project file.</a:t>
            </a:r>
          </a:p>
        </p:txBody>
      </p:sp>
      <p:sp>
        <p:nvSpPr>
          <p:cNvPr id="4" name="Rectangle 3"/>
          <p:cNvSpPr/>
          <p:nvPr/>
        </p:nvSpPr>
        <p:spPr>
          <a:xfrm>
            <a:off x="838200" y="4343400"/>
            <a:ext cx="7391400" cy="369332"/>
          </a:xfrm>
          <a:prstGeom prst="rect">
            <a:avLst/>
          </a:prstGeom>
        </p:spPr>
        <p:txBody>
          <a:bodyPr wrap="square">
            <a:spAutoFit/>
          </a:bodyPr>
          <a:lstStyle/>
          <a:p>
            <a:r>
              <a:rPr lang="en-US" dirty="0" smtClean="0">
                <a:solidFill>
                  <a:schemeClr val="bg1">
                    <a:lumMod val="65000"/>
                  </a:schemeClr>
                </a:solidFill>
              </a:rPr>
              <a:t>So punks can’t whitelist their own stuff.</a:t>
            </a:r>
            <a:endParaRPr lang="en-US" dirty="0">
              <a:solidFill>
                <a:schemeClr val="bg1">
                  <a:lumMod val="65000"/>
                </a:schemeClr>
              </a:solidFill>
            </a:endParaRPr>
          </a:p>
        </p:txBody>
      </p:sp>
      <p:sp>
        <p:nvSpPr>
          <p:cNvPr id="5" name="Rectangle 4"/>
          <p:cNvSpPr/>
          <p:nvPr/>
        </p:nvSpPr>
        <p:spPr>
          <a:xfrm>
            <a:off x="822489" y="6172200"/>
            <a:ext cx="7391400" cy="369332"/>
          </a:xfrm>
          <a:prstGeom prst="rect">
            <a:avLst/>
          </a:prstGeom>
        </p:spPr>
        <p:txBody>
          <a:bodyPr wrap="square">
            <a:spAutoFit/>
          </a:bodyPr>
          <a:lstStyle/>
          <a:p>
            <a:r>
              <a:rPr lang="en-US" dirty="0" smtClean="0">
                <a:solidFill>
                  <a:schemeClr val="bg1">
                    <a:lumMod val="65000"/>
                  </a:schemeClr>
                </a:solidFill>
              </a:rPr>
              <a:t>So we don’t forget to setup scanning for new projects.</a:t>
            </a:r>
            <a:endParaRPr lang="en-US" dirty="0">
              <a:solidFill>
                <a:schemeClr val="bg1">
                  <a:lumMod val="65000"/>
                </a:schemeClr>
              </a:solidFill>
            </a:endParaRPr>
          </a:p>
        </p:txBody>
      </p:sp>
    </p:spTree>
    <p:extLst>
      <p:ext uri="{BB962C8B-B14F-4D97-AF65-F5344CB8AC3E}">
        <p14:creationId xmlns:p14="http://schemas.microsoft.com/office/powerpoint/2010/main" val="2297524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5" y="3810000"/>
            <a:ext cx="51816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741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Code that’s not complied into an assembly…</a:t>
            </a:r>
          </a:p>
          <a:p>
            <a:pPr lvl="1"/>
            <a:r>
              <a:rPr lang="en-US" dirty="0" err="1" smtClean="0"/>
              <a:t>Html.Raw</a:t>
            </a:r>
            <a:r>
              <a:rPr lang="en-US" dirty="0" smtClean="0"/>
              <a:t>(), etc. in .</a:t>
            </a:r>
            <a:r>
              <a:rPr lang="en-US" dirty="0" err="1" smtClean="0"/>
              <a:t>cshtml</a:t>
            </a:r>
            <a:r>
              <a:rPr lang="en-US" dirty="0" smtClean="0"/>
              <a:t> files</a:t>
            </a:r>
          </a:p>
          <a:p>
            <a:pPr lvl="2"/>
            <a:r>
              <a:rPr lang="en-US" dirty="0" smtClean="0"/>
              <a:t>We can probably still point </a:t>
            </a:r>
            <a:r>
              <a:rPr lang="en-US" dirty="0" err="1" smtClean="0"/>
              <a:t>FxCop</a:t>
            </a:r>
            <a:r>
              <a:rPr lang="en-US" dirty="0" smtClean="0"/>
              <a:t> at precompiled assemblies, but will need different rules and standards for those</a:t>
            </a:r>
          </a:p>
          <a:p>
            <a:pPr lvl="1"/>
            <a:r>
              <a:rPr lang="en-US" dirty="0" smtClean="0"/>
              <a:t>Dynamic SQL inside stored procedures</a:t>
            </a:r>
          </a:p>
          <a:p>
            <a:pPr lvl="1"/>
            <a:r>
              <a:rPr lang="en-US" dirty="0" smtClean="0"/>
              <a:t>JavaScript. You should never rely on client-side code for security, but it seems like there is potential for static analysis here</a:t>
            </a:r>
          </a:p>
          <a:p>
            <a:pPr lvl="2"/>
            <a:r>
              <a:rPr lang="en-US" dirty="0" smtClean="0"/>
              <a:t>For example: catching code that makes a GET request to one of the actions turned up by the anti-CSRF rule, so they don’t turn into page breaks</a:t>
            </a:r>
          </a:p>
          <a:p>
            <a:r>
              <a:rPr lang="en-US" dirty="0" smtClean="0"/>
              <a:t>Mass Assignment attacks</a:t>
            </a:r>
          </a:p>
          <a:p>
            <a:r>
              <a:rPr lang="en-US" dirty="0" smtClean="0"/>
              <a:t>Make that SQL injection rule actually work</a:t>
            </a:r>
          </a:p>
          <a:p>
            <a:r>
              <a:rPr lang="en-US" dirty="0" smtClean="0"/>
              <a:t>And more …</a:t>
            </a:r>
          </a:p>
        </p:txBody>
      </p:sp>
    </p:spTree>
    <p:extLst>
      <p:ext uri="{BB962C8B-B14F-4D97-AF65-F5344CB8AC3E}">
        <p14:creationId xmlns:p14="http://schemas.microsoft.com/office/powerpoint/2010/main" val="2630828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Code Analysis</a:t>
            </a:r>
            <a:endParaRPr lang="en-US" dirty="0"/>
          </a:p>
        </p:txBody>
      </p:sp>
      <p:sp>
        <p:nvSpPr>
          <p:cNvPr id="3" name="Content Placeholder 2"/>
          <p:cNvSpPr>
            <a:spLocks noGrp="1"/>
          </p:cNvSpPr>
          <p:nvPr>
            <p:ph idx="1"/>
          </p:nvPr>
        </p:nvSpPr>
        <p:spPr/>
        <p:txBody>
          <a:bodyPr/>
          <a:lstStyle/>
          <a:p>
            <a:r>
              <a:rPr lang="en-US" dirty="0" smtClean="0"/>
              <a:t>It’s code that reads other code and analyzes it.</a:t>
            </a:r>
          </a:p>
          <a:p>
            <a:r>
              <a:rPr lang="en-US" dirty="0" err="1" smtClean="0"/>
              <a:t>FxCop</a:t>
            </a:r>
            <a:r>
              <a:rPr lang="en-US" dirty="0" smtClean="0"/>
              <a:t> is a static analysis program used to find flaws in design, usage, and failure to adhere to best practices.</a:t>
            </a:r>
          </a:p>
          <a:p>
            <a:r>
              <a:rPr lang="en-US" dirty="0" smtClean="0"/>
              <a:t>Most security scanning tools try to attack an active, running application.</a:t>
            </a:r>
            <a:endParaRPr lang="en-US" dirty="0"/>
          </a:p>
        </p:txBody>
      </p:sp>
    </p:spTree>
    <p:extLst>
      <p:ext uri="{BB962C8B-B14F-4D97-AF65-F5344CB8AC3E}">
        <p14:creationId xmlns:p14="http://schemas.microsoft.com/office/powerpoint/2010/main" val="97820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Ask them.</a:t>
            </a:r>
            <a:endParaRPr lang="en-US" dirty="0"/>
          </a:p>
        </p:txBody>
      </p:sp>
      <p:pic>
        <p:nvPicPr>
          <p:cNvPr id="4" name="Picture 4" descr="C:\Users\drshaffopolis\AppData\Local\Microsoft\Windows\Temporary Internet Files\Content.IE5\HGKX1FXG\MP90038264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3124200" cy="437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35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to Static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run scans much faster</a:t>
            </a:r>
          </a:p>
          <a:p>
            <a:r>
              <a:rPr lang="en-US" dirty="0" smtClean="0"/>
              <a:t>Easier to run in a continuous integration environment (don’t require a database or server)</a:t>
            </a:r>
          </a:p>
          <a:p>
            <a:r>
              <a:rPr lang="en-US" dirty="0" smtClean="0"/>
              <a:t>Can detect things like inappropriate design that might not leave externally visible evidence</a:t>
            </a:r>
          </a:p>
          <a:p>
            <a:r>
              <a:rPr lang="en-US" dirty="0" smtClean="0"/>
              <a:t>Can detect unsafe functions before code that calls them is even written</a:t>
            </a:r>
          </a:p>
          <a:p>
            <a:r>
              <a:rPr lang="en-US" dirty="0" smtClean="0"/>
              <a:t>Of course, it works best in parallel, not as a replacement</a:t>
            </a:r>
            <a:endParaRPr lang="en-US" dirty="0"/>
          </a:p>
        </p:txBody>
      </p:sp>
    </p:spTree>
    <p:extLst>
      <p:ext uri="{BB962C8B-B14F-4D97-AF65-F5344CB8AC3E}">
        <p14:creationId xmlns:p14="http://schemas.microsoft.com/office/powerpoint/2010/main" val="207423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of Rules Microsoft Gives Us</a:t>
            </a:r>
            <a:endParaRPr lang="en-US" dirty="0"/>
          </a:p>
        </p:txBody>
      </p:sp>
      <p:sp>
        <p:nvSpPr>
          <p:cNvPr id="3" name="Content Placeholder 2"/>
          <p:cNvSpPr>
            <a:spLocks noGrp="1"/>
          </p:cNvSpPr>
          <p:nvPr>
            <p:ph idx="1"/>
          </p:nvPr>
        </p:nvSpPr>
        <p:spPr/>
        <p:txBody>
          <a:bodyPr/>
          <a:lstStyle/>
          <a:p>
            <a:r>
              <a:rPr lang="en-US" dirty="0" smtClean="0"/>
              <a:t>Declare Types in Namespaces</a:t>
            </a:r>
          </a:p>
          <a:p>
            <a:r>
              <a:rPr lang="en-US" dirty="0" smtClean="0"/>
              <a:t>Do Not Catch General Exception Types</a:t>
            </a:r>
          </a:p>
          <a:p>
            <a:r>
              <a:rPr lang="en-US" dirty="0" smtClean="0"/>
              <a:t>URI Properties Should Not Be Strings</a:t>
            </a:r>
          </a:p>
          <a:p>
            <a:r>
              <a:rPr lang="en-US" dirty="0" smtClean="0"/>
              <a:t>Avoid Unused Private Fields</a:t>
            </a:r>
          </a:p>
          <a:p>
            <a:r>
              <a:rPr lang="en-US" dirty="0" smtClean="0"/>
              <a:t>And many more …</a:t>
            </a:r>
            <a:endParaRPr lang="en-US" dirty="0"/>
          </a:p>
        </p:txBody>
      </p:sp>
    </p:spTree>
    <p:extLst>
      <p:ext uri="{BB962C8B-B14F-4D97-AF65-F5344CB8AC3E}">
        <p14:creationId xmlns:p14="http://schemas.microsoft.com/office/powerpoint/2010/main" val="718837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a:t>
            </a:r>
            <a:endParaRPr lang="en-US" dirty="0"/>
          </a:p>
        </p:txBody>
      </p:sp>
      <p:sp>
        <p:nvSpPr>
          <p:cNvPr id="3" name="Text Placeholder 2"/>
          <p:cNvSpPr>
            <a:spLocks noGrp="1"/>
          </p:cNvSpPr>
          <p:nvPr>
            <p:ph type="body" idx="1"/>
          </p:nvPr>
        </p:nvSpPr>
        <p:spPr/>
        <p:txBody>
          <a:bodyPr/>
          <a:lstStyle/>
          <a:p>
            <a:r>
              <a:rPr lang="en-US" dirty="0" smtClean="0"/>
              <a:t>First, let’s review how CRSF attacks work</a:t>
            </a:r>
            <a:endParaRPr lang="en-US" dirty="0"/>
          </a:p>
        </p:txBody>
      </p:sp>
    </p:spTree>
    <p:extLst>
      <p:ext uri="{BB962C8B-B14F-4D97-AF65-F5344CB8AC3E}">
        <p14:creationId xmlns:p14="http://schemas.microsoft.com/office/powerpoint/2010/main" val="4209480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a victim is logged into a site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3124200" cy="2673393"/>
          </a:xfrm>
          <a:prstGeom prst="rect">
            <a:avLst/>
          </a:prstGeom>
          <a:noFill/>
          <a:ln w="38100">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57200" y="4343400"/>
            <a:ext cx="8153400" cy="954107"/>
          </a:xfrm>
          <a:prstGeom prst="rect">
            <a:avLst/>
          </a:prstGeom>
          <a:noFill/>
        </p:spPr>
        <p:txBody>
          <a:bodyPr wrap="square" rtlCol="0">
            <a:spAutoFit/>
          </a:bodyPr>
          <a:lstStyle/>
          <a:p>
            <a:r>
              <a:rPr lang="en-US" sz="2800" dirty="0" smtClean="0"/>
              <a:t>For this example, let’s pretend the authentication  of this site is secure …</a:t>
            </a:r>
            <a:endParaRPr lang="en-US" sz="2800" dirty="0"/>
          </a:p>
        </p:txBody>
      </p:sp>
    </p:spTree>
    <p:extLst>
      <p:ext uri="{BB962C8B-B14F-4D97-AF65-F5344CB8AC3E}">
        <p14:creationId xmlns:p14="http://schemas.microsoft.com/office/powerpoint/2010/main" val="98105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attacker tricks them into clicking a link …</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009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9215" y="3200400"/>
            <a:ext cx="8000999" cy="646331"/>
          </a:xfrm>
          <a:prstGeom prst="rect">
            <a:avLst/>
          </a:prstGeom>
          <a:noFill/>
        </p:spPr>
        <p:txBody>
          <a:bodyPr wrap="square" rtlCol="0">
            <a:spAutoFit/>
          </a:bodyPr>
          <a:lstStyle/>
          <a:p>
            <a:r>
              <a:rPr lang="en-US" dirty="0" smtClean="0">
                <a:solidFill>
                  <a:schemeClr val="bg1">
                    <a:lumMod val="50000"/>
                  </a:schemeClr>
                </a:solidFill>
              </a:rPr>
              <a:t>… or maybe they use a cross-site scripting vulnerability on a trusted site to stick that image in an ad on a news site …</a:t>
            </a:r>
            <a:endParaRPr lang="en-US" dirty="0">
              <a:solidFill>
                <a:schemeClr val="bg1">
                  <a:lumMod val="50000"/>
                </a:schemeClr>
              </a:solidFill>
            </a:endParaRPr>
          </a:p>
        </p:txBody>
      </p:sp>
      <p:sp>
        <p:nvSpPr>
          <p:cNvPr id="9" name="TextBox 8"/>
          <p:cNvSpPr txBox="1"/>
          <p:nvPr/>
        </p:nvSpPr>
        <p:spPr>
          <a:xfrm>
            <a:off x="429214" y="4191000"/>
            <a:ext cx="8000999" cy="923330"/>
          </a:xfrm>
          <a:prstGeom prst="rect">
            <a:avLst/>
          </a:prstGeom>
          <a:noFill/>
        </p:spPr>
        <p:txBody>
          <a:bodyPr wrap="square" rtlCol="0">
            <a:spAutoFit/>
          </a:bodyPr>
          <a:lstStyle/>
          <a:p>
            <a:r>
              <a:rPr lang="en-US" dirty="0" smtClean="0"/>
              <a:t>If the victim user is logged into that site, and opens this link in the same browser, it’s going to use their login cookie and execute as if they made clicked that button themselves.</a:t>
            </a:r>
            <a:endParaRPr lang="en-US" dirty="0"/>
          </a:p>
        </p:txBody>
      </p:sp>
    </p:spTree>
    <p:extLst>
      <p:ext uri="{BB962C8B-B14F-4D97-AF65-F5344CB8AC3E}">
        <p14:creationId xmlns:p14="http://schemas.microsoft.com/office/powerpoint/2010/main" val="4252396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1802</Words>
  <Application>Microsoft Office PowerPoint</Application>
  <PresentationFormat>On-screen Show (4:3)</PresentationFormat>
  <Paragraphs>236</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Using Code Inspection to Detect and Manage Potential Security Vulnerabilities</vt:lpstr>
      <vt:lpstr>We’ll be addressing…</vt:lpstr>
      <vt:lpstr>static code analysis</vt:lpstr>
      <vt:lpstr>Static Code Analysis</vt:lpstr>
      <vt:lpstr>Advantages to Static Analysis</vt:lpstr>
      <vt:lpstr>Some Examples of Rules Microsoft Gives Us</vt:lpstr>
      <vt:lpstr>Cross-site request forgery</vt:lpstr>
      <vt:lpstr>So, a victim is logged into a site …</vt:lpstr>
      <vt:lpstr>An attacker tricks them into clicking a link …</vt:lpstr>
      <vt:lpstr>Or maybe the attacker is even more brazen …</vt:lpstr>
      <vt:lpstr>CSRF Mitigation</vt:lpstr>
      <vt:lpstr>Generate a token, and add it to every form</vt:lpstr>
      <vt:lpstr>Built-In Anti-Forgery in .NET</vt:lpstr>
      <vt:lpstr>You’d still have to add that code to every sensitive form post …</vt:lpstr>
      <vt:lpstr>We’re Done!</vt:lpstr>
      <vt:lpstr>how code analysis fits in</vt:lpstr>
      <vt:lpstr>First Rule</vt:lpstr>
      <vt:lpstr>Second Rule</vt:lpstr>
      <vt:lpstr>JSON Hijacking</vt:lpstr>
      <vt:lpstr>JSON Hijacking</vt:lpstr>
      <vt:lpstr>PowerPoint Presentation</vt:lpstr>
      <vt:lpstr>Authentication and Authorization</vt:lpstr>
      <vt:lpstr>Authentication</vt:lpstr>
      <vt:lpstr>Authorization</vt:lpstr>
      <vt:lpstr>Cross-Site Scripting</vt:lpstr>
      <vt:lpstr>XSS</vt:lpstr>
      <vt:lpstr>XSS</vt:lpstr>
      <vt:lpstr>SQL injection</vt:lpstr>
      <vt:lpstr>SQL Injection – Attempt 1</vt:lpstr>
      <vt:lpstr>SQL Injection – Failures of Attempt 1</vt:lpstr>
      <vt:lpstr>SQL Injection – Attempt 2</vt:lpstr>
      <vt:lpstr>SQL Injection – Attempt 2</vt:lpstr>
      <vt:lpstr>SQL Injection – Other Ideas</vt:lpstr>
      <vt:lpstr>Enforcing best practices</vt:lpstr>
      <vt:lpstr>Best Practices</vt:lpstr>
      <vt:lpstr>Putting it all together</vt:lpstr>
      <vt:lpstr>Integrating Into a Build Process</vt:lpstr>
      <vt:lpstr>PowerPoint Presentation</vt:lpstr>
      <vt:lpstr>Next Steps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drshaffopolis</dc:creator>
  <cp:lastModifiedBy>drshaffopolis</cp:lastModifiedBy>
  <cp:revision>209</cp:revision>
  <dcterms:created xsi:type="dcterms:W3CDTF">2006-08-16T00:00:00Z</dcterms:created>
  <dcterms:modified xsi:type="dcterms:W3CDTF">2013-11-29T07:00:04Z</dcterms:modified>
</cp:coreProperties>
</file>