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4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5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AEEA7-C272-41A7-B688-4504BD52D8A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B5A3-B9EF-4706-95C5-39C6306EC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60171" y="-3018972"/>
            <a:ext cx="14528799" cy="13556891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" name="Group 1"/>
          <p:cNvGrpSpPr/>
          <p:nvPr/>
        </p:nvGrpSpPr>
        <p:grpSpPr>
          <a:xfrm>
            <a:off x="823686" y="911677"/>
            <a:ext cx="10058400" cy="4767943"/>
            <a:chOff x="823686" y="911677"/>
            <a:chExt cx="10058400" cy="4767943"/>
          </a:xfrm>
        </p:grpSpPr>
        <p:sp>
          <p:nvSpPr>
            <p:cNvPr id="5" name="Rounded Rectangle 4"/>
            <p:cNvSpPr/>
            <p:nvPr/>
          </p:nvSpPr>
          <p:spPr>
            <a:xfrm>
              <a:off x="823686" y="911677"/>
              <a:ext cx="10058400" cy="47679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38100" dir="54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23100" y="1130300"/>
              <a:ext cx="3403600" cy="4330700"/>
            </a:xfrm>
            <a:prstGeom prst="round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5400" y="2633928"/>
              <a:ext cx="50691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Appointment Scheduling System </a:t>
              </a:r>
              <a:endParaRPr lang="en-US" sz="40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20585" y="3882011"/>
              <a:ext cx="5981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solution that automates appointment scheduling processes.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136807" y="5262755"/>
              <a:ext cx="892515" cy="236671"/>
              <a:chOff x="2146300" y="4902200"/>
              <a:chExt cx="1296910" cy="3175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146300" y="4902200"/>
                <a:ext cx="313871" cy="3175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58533" y="4902200"/>
                <a:ext cx="313871" cy="3175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129339" y="4902200"/>
                <a:ext cx="313871" cy="3175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7610939" y="6257542"/>
            <a:ext cx="33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Shema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Christian_PL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SQL_Group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-F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9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4235078" y="-5591430"/>
            <a:ext cx="14528799" cy="13556891"/>
            <a:chOff x="-4235078" y="-5591430"/>
            <a:chExt cx="14528799" cy="13556891"/>
          </a:xfrm>
        </p:grpSpPr>
        <p:sp>
          <p:nvSpPr>
            <p:cNvPr id="4" name="Oval 3"/>
            <p:cNvSpPr/>
            <p:nvPr/>
          </p:nvSpPr>
          <p:spPr>
            <a:xfrm>
              <a:off x="-4235078" y="-5591430"/>
              <a:ext cx="14528799" cy="13556891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09700" y="248684"/>
              <a:ext cx="6212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Introduction &amp; Problem Definition</a:t>
              </a:r>
              <a:endParaRPr lang="en-US" sz="2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23686" y="911677"/>
            <a:ext cx="10058400" cy="4767943"/>
            <a:chOff x="823686" y="911677"/>
            <a:chExt cx="10058400" cy="4767943"/>
          </a:xfrm>
        </p:grpSpPr>
        <p:sp>
          <p:nvSpPr>
            <p:cNvPr id="5" name="Rounded Rectangle 4"/>
            <p:cNvSpPr/>
            <p:nvPr/>
          </p:nvSpPr>
          <p:spPr>
            <a:xfrm>
              <a:off x="823686" y="911677"/>
              <a:ext cx="10058400" cy="47679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38100" dir="54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3261" y="1441999"/>
              <a:ext cx="232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Problem Definition</a:t>
              </a:r>
              <a:endParaRPr lang="en-US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136807" y="5262755"/>
              <a:ext cx="892515" cy="236671"/>
              <a:chOff x="2146300" y="4902200"/>
              <a:chExt cx="1296910" cy="3175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146300" y="4902200"/>
                <a:ext cx="313871" cy="3175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58533" y="4902200"/>
                <a:ext cx="313871" cy="3175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129339" y="4902200"/>
                <a:ext cx="313871" cy="3175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409700" y="2012659"/>
              <a:ext cx="4432300" cy="1130591"/>
              <a:chOff x="1231900" y="1898359"/>
              <a:chExt cx="4726870" cy="1130591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231900" y="1898359"/>
                <a:ext cx="4726870" cy="11305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01600" dir="8100000" algn="tr" rotWithShape="0">
                  <a:schemeClr val="tx1">
                    <a:alpha val="3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536700" y="2094322"/>
                <a:ext cx="39624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ISSUE:</a:t>
                </a:r>
                <a:r>
                  <a:rPr lang="en-US" sz="1400" dirty="0" smtClean="0"/>
                  <a:t> Manual scheduling leads to errors, double-bookings, and inefficient resource allocation.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424870" y="3454201"/>
              <a:ext cx="4290130" cy="1383303"/>
              <a:chOff x="1424870" y="3454201"/>
              <a:chExt cx="4533900" cy="138330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424870" y="3454201"/>
                <a:ext cx="4533900" cy="13833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01600" dir="8100000" algn="tr" rotWithShape="0">
                  <a:schemeClr val="tx1">
                    <a:alpha val="3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12195" y="3776520"/>
                <a:ext cx="41592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NEED: </a:t>
                </a:r>
                <a:r>
                  <a:rPr lang="en-US" sz="1400" dirty="0" smtClean="0"/>
                  <a:t>A system that handles appointment booking, cancellation, rescheduling, and notifications efficiently.</a:t>
                </a:r>
                <a:endParaRPr lang="en-US" sz="1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086426" y="2012659"/>
              <a:ext cx="4726870" cy="1130591"/>
              <a:chOff x="1231900" y="1898359"/>
              <a:chExt cx="4726870" cy="1130591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231900" y="1898359"/>
                <a:ext cx="4726870" cy="11305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01600" dir="8100000" algn="tr" rotWithShape="0">
                  <a:schemeClr val="tx1">
                    <a:alpha val="3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36700" y="2094322"/>
                <a:ext cx="396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USAGE ENVIRONMENT:</a:t>
                </a:r>
                <a:r>
                  <a:rPr lang="en-US" sz="1400" dirty="0" smtClean="0"/>
                  <a:t> Hospitals, clinics, dental offices, or any service-based business.</a:t>
                </a:r>
                <a:endParaRPr lang="en-US" sz="1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086426" y="3580556"/>
              <a:ext cx="4726870" cy="1130591"/>
              <a:chOff x="1231900" y="1898359"/>
              <a:chExt cx="4726870" cy="1130591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231900" y="1898359"/>
                <a:ext cx="4726870" cy="113059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01600" dir="8100000" algn="tr" rotWithShape="0">
                  <a:schemeClr val="tx1">
                    <a:alpha val="3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36700" y="2094322"/>
                <a:ext cx="39624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SYSTEM INTEGRATION :</a:t>
                </a:r>
                <a:r>
                  <a:rPr lang="en-US" sz="1400" dirty="0" smtClean="0"/>
                  <a:t>The database will interface with web or mobile applications for real-time appointment updates.</a:t>
                </a:r>
                <a:endParaRPr lang="en-US" sz="1400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391226" y="1360680"/>
              <a:ext cx="232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Context</a:t>
              </a:r>
              <a:endParaRPr lang="en-US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73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4175173" y="-5336447"/>
            <a:ext cx="14528799" cy="13556891"/>
            <a:chOff x="-4175173" y="-5336447"/>
            <a:chExt cx="14528799" cy="13556891"/>
          </a:xfrm>
        </p:grpSpPr>
        <p:sp>
          <p:nvSpPr>
            <p:cNvPr id="4" name="Oval 3"/>
            <p:cNvSpPr/>
            <p:nvPr/>
          </p:nvSpPr>
          <p:spPr>
            <a:xfrm>
              <a:off x="-4175173" y="-5336447"/>
              <a:ext cx="14528799" cy="13556891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86471" y="269818"/>
              <a:ext cx="7063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Target Users, Project Goals &amp; Key Entities</a:t>
              </a:r>
              <a:endParaRPr lang="en-US" sz="2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3686" y="911677"/>
            <a:ext cx="10058400" cy="4767943"/>
            <a:chOff x="823686" y="911677"/>
            <a:chExt cx="10058400" cy="4767943"/>
          </a:xfrm>
        </p:grpSpPr>
        <p:sp>
          <p:nvSpPr>
            <p:cNvPr id="5" name="Rounded Rectangle 4"/>
            <p:cNvSpPr/>
            <p:nvPr/>
          </p:nvSpPr>
          <p:spPr>
            <a:xfrm>
              <a:off x="823686" y="911677"/>
              <a:ext cx="10058400" cy="47679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38100" dir="54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136807" y="5262755"/>
              <a:ext cx="892515" cy="236671"/>
              <a:chOff x="2146300" y="4902200"/>
              <a:chExt cx="1296910" cy="3175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146300" y="4902200"/>
                <a:ext cx="313871" cy="3175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58533" y="4902200"/>
                <a:ext cx="313871" cy="3175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129339" y="4902200"/>
                <a:ext cx="313871" cy="3175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409700" y="1241339"/>
              <a:ext cx="4432300" cy="1797806"/>
              <a:chOff x="1231900" y="1829645"/>
              <a:chExt cx="4726870" cy="1574103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231900" y="1829645"/>
                <a:ext cx="4726870" cy="151236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01600" dir="8100000" algn="tr" rotWithShape="0">
                  <a:schemeClr val="tx1">
                    <a:alpha val="3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536698" y="2234197"/>
                <a:ext cx="428663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Clients: </a:t>
                </a:r>
                <a:r>
                  <a:rPr lang="en-US" sz="1400" dirty="0" smtClean="0"/>
                  <a:t>Individuals booking appointment.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Service Providers: </a:t>
                </a:r>
                <a:r>
                  <a:rPr lang="en-US" sz="1400" dirty="0" smtClean="0"/>
                  <a:t>Doctors, dentists, or consultants managing schedules.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Administrative Staff: </a:t>
                </a:r>
                <a:r>
                  <a:rPr lang="en-US" sz="1400" dirty="0" smtClean="0"/>
                  <a:t>Coordinators who oversee bookings and resource management.</a:t>
                </a:r>
                <a:endParaRPr lang="en-US" sz="1400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424870" y="3396109"/>
              <a:ext cx="4290130" cy="1802425"/>
              <a:chOff x="1424870" y="3408132"/>
              <a:chExt cx="4533900" cy="142937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424870" y="3408132"/>
                <a:ext cx="4533900" cy="14293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01600" dir="8100000" algn="tr" rotWithShape="0">
                  <a:schemeClr val="tx1">
                    <a:alpha val="3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12195" y="3776520"/>
                <a:ext cx="4159250" cy="927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Automate Workflows: </a:t>
                </a:r>
                <a:r>
                  <a:rPr lang="en-US" sz="1400" dirty="0" smtClean="0"/>
                  <a:t>Eliminate manual errors in scheduling.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Improve Accuracy: </a:t>
                </a:r>
                <a:r>
                  <a:rPr lang="en-US" sz="1400" dirty="0" smtClean="0"/>
                  <a:t>Real-time validation of appointment availability.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Increase Efficiency: </a:t>
                </a:r>
                <a:r>
                  <a:rPr lang="en-US" sz="1400" dirty="0" smtClean="0"/>
                  <a:t>Reduce wait times.</a:t>
                </a:r>
                <a:endParaRPr lang="en-US" sz="1400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086426" y="1241340"/>
              <a:ext cx="4726870" cy="1727287"/>
              <a:chOff x="1231900" y="1676226"/>
              <a:chExt cx="4726870" cy="135272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231900" y="1676226"/>
                <a:ext cx="4726870" cy="135272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01600" dir="8100000" algn="tr" rotWithShape="0">
                  <a:schemeClr val="tx1">
                    <a:alpha val="3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11378" y="2044590"/>
                <a:ext cx="4586054" cy="91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Users:</a:t>
                </a:r>
                <a:r>
                  <a:rPr lang="en-US" sz="1400" dirty="0" smtClean="0"/>
                  <a:t> Patient, service provider, and admin details.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Appointments:</a:t>
                </a:r>
                <a:r>
                  <a:rPr lang="en-US" sz="1400" dirty="0" smtClean="0"/>
                  <a:t> Date, time, service details, and status.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/>
                  <a:t>Services:</a:t>
                </a:r>
                <a:r>
                  <a:rPr lang="en-US" sz="1400" dirty="0" smtClean="0"/>
                  <a:t> Types of appointments offered.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/>
                  <a:t>Notifications: Reminders and alerts for upcoming Appointments</a:t>
                </a:r>
                <a:endParaRPr lang="en-US" sz="1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086426" y="3396110"/>
              <a:ext cx="4726870" cy="1802424"/>
              <a:chOff x="1231900" y="1846801"/>
              <a:chExt cx="4726870" cy="1182149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231900" y="1846801"/>
                <a:ext cx="4726870" cy="118214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01600" dir="8100000" algn="tr" rotWithShape="0">
                  <a:schemeClr val="tx1">
                    <a:alpha val="3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36700" y="2155667"/>
                <a:ext cx="3962400" cy="469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Streamlined appointment management.</a:t>
                </a:r>
              </a:p>
              <a:p>
                <a:r>
                  <a:rPr lang="en-US" sz="1400" dirty="0" smtClean="0"/>
                  <a:t>Reduced scheduling conflicts.</a:t>
                </a:r>
              </a:p>
              <a:p>
                <a:r>
                  <a:rPr lang="en-US" sz="1400" dirty="0" smtClean="0"/>
                  <a:t>Improved user satisfaction and service quality.</a:t>
                </a:r>
                <a:endParaRPr lang="en-US" sz="1400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216659" y="3492358"/>
              <a:ext cx="232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Project Goals</a:t>
              </a:r>
              <a:endParaRPr lang="en-US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7086" y="1337589"/>
              <a:ext cx="232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Target Users</a:t>
              </a:r>
              <a:endParaRPr lang="en-US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5639" y="1325209"/>
              <a:ext cx="3072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Main Entities in the Database:</a:t>
              </a:r>
              <a:endParaRPr lang="en-US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85447" y="3490755"/>
              <a:ext cx="232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Anticipated </a:t>
              </a:r>
              <a:r>
                <a:rPr lang="en-US" b="1" dirty="0" smtClean="0"/>
                <a:t>Benefits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19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218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Scheduling System</dc:title>
  <dc:creator>Meta</dc:creator>
  <cp:lastModifiedBy>Meta</cp:lastModifiedBy>
  <cp:revision>18</cp:revision>
  <dcterms:created xsi:type="dcterms:W3CDTF">2025-03-24T11:54:47Z</dcterms:created>
  <dcterms:modified xsi:type="dcterms:W3CDTF">2025-03-25T15:04:41Z</dcterms:modified>
</cp:coreProperties>
</file>