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凯斯西储大学数据集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0700" y="1418590"/>
            <a:ext cx="5168265" cy="4610735"/>
          </a:xfrm>
        </p:spPr>
        <p:txBody>
          <a:bodyPr>
            <a:normAutofit lnSpcReduction="10000"/>
          </a:bodyPr>
          <a:p>
            <a:r>
              <a:rPr lang="zh-CN" altLang="en-US" sz="2000"/>
              <a:t>实验平台组成：</a:t>
            </a:r>
            <a:endParaRPr lang="zh-CN" altLang="en-US" sz="2000"/>
          </a:p>
          <a:p>
            <a:r>
              <a:rPr lang="zh-CN" altLang="en-US" sz="2000"/>
              <a:t>【</a:t>
            </a:r>
            <a:r>
              <a:rPr lang="en-US" altLang="zh-CN" sz="2000"/>
              <a:t>1</a:t>
            </a:r>
            <a:r>
              <a:rPr lang="zh-CN" altLang="en-US" sz="2000"/>
              <a:t>】一个</a:t>
            </a:r>
            <a:r>
              <a:rPr lang="en-US" altLang="zh-CN" sz="2000"/>
              <a:t>2</a:t>
            </a:r>
            <a:r>
              <a:rPr lang="zh-CN" altLang="en-US" sz="2000"/>
              <a:t>马力的电动机</a:t>
            </a:r>
            <a:r>
              <a:rPr lang="en-US" altLang="zh-CN" sz="2000"/>
              <a:t>(</a:t>
            </a:r>
            <a:r>
              <a:rPr lang="zh-CN" altLang="en-US" sz="2000"/>
              <a:t>图左侧</a:t>
            </a:r>
            <a:r>
              <a:rPr lang="en-US" altLang="zh-CN" sz="2000"/>
              <a:t>)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zh-CN" altLang="en-US" sz="2000"/>
              <a:t>【</a:t>
            </a:r>
            <a:r>
              <a:rPr lang="en-US" altLang="zh-CN" sz="2000"/>
              <a:t>2</a:t>
            </a:r>
            <a:r>
              <a:rPr lang="zh-CN" altLang="en-US" sz="2000"/>
              <a:t>】一个扭矩传感器</a:t>
            </a:r>
            <a:r>
              <a:rPr lang="en-US" altLang="zh-CN" sz="2000"/>
              <a:t>/ </a:t>
            </a:r>
            <a:r>
              <a:rPr lang="zh-CN" altLang="en-US" sz="2000"/>
              <a:t>译码器</a:t>
            </a:r>
            <a:r>
              <a:rPr lang="en-US" altLang="zh-CN" sz="2000"/>
              <a:t>(</a:t>
            </a:r>
            <a:r>
              <a:rPr lang="zh-CN" altLang="en-US" sz="2000"/>
              <a:t>图中间连接处</a:t>
            </a:r>
            <a:r>
              <a:rPr lang="en-US" altLang="zh-CN" sz="2000"/>
              <a:t>)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zh-CN" altLang="en-US" sz="2000"/>
              <a:t>【</a:t>
            </a:r>
            <a:r>
              <a:rPr lang="en-US" altLang="zh-CN" sz="2000"/>
              <a:t>3</a:t>
            </a:r>
            <a:r>
              <a:rPr lang="zh-CN" altLang="en-US" sz="2000"/>
              <a:t>】一个功率测试计</a:t>
            </a:r>
            <a:r>
              <a:rPr lang="en-US" altLang="zh-CN" sz="2000"/>
              <a:t>(</a:t>
            </a:r>
            <a:r>
              <a:rPr lang="zh-CN" altLang="en-US" sz="2000"/>
              <a:t>图右侧</a:t>
            </a:r>
            <a:r>
              <a:rPr lang="en-US" altLang="zh-CN" sz="2000"/>
              <a:t>)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zh-CN" altLang="en-US" sz="2000"/>
              <a:t>【</a:t>
            </a:r>
            <a:r>
              <a:rPr lang="en-US" altLang="zh-CN" sz="2000"/>
              <a:t>4</a:t>
            </a:r>
            <a:r>
              <a:rPr lang="zh-CN" altLang="en-US" sz="2000"/>
              <a:t>】电子控制器</a:t>
            </a:r>
            <a:r>
              <a:rPr lang="en-US" altLang="zh-CN" sz="2000"/>
              <a:t>(</a:t>
            </a:r>
            <a:r>
              <a:rPr lang="zh-CN" altLang="en-US" sz="2000"/>
              <a:t>图中没显示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待测轴承组成</a:t>
            </a:r>
            <a:endParaRPr lang="en-US" altLang="zh-CN" sz="2000"/>
          </a:p>
          <a:p>
            <a:r>
              <a:rPr lang="zh-CN" altLang="en-US" sz="2000"/>
              <a:t>【</a:t>
            </a:r>
            <a:r>
              <a:rPr lang="en-US" altLang="zh-CN" sz="2000"/>
              <a:t>1</a:t>
            </a:r>
            <a:r>
              <a:rPr lang="zh-CN" altLang="en-US" sz="2000"/>
              <a:t>】待检测的轴承支撑着电动机的转轴；</a:t>
            </a:r>
            <a:endParaRPr lang="zh-CN" altLang="en-US" sz="2000"/>
          </a:p>
          <a:p>
            <a:r>
              <a:rPr lang="zh-CN" altLang="en-US" sz="2000"/>
              <a:t>【</a:t>
            </a:r>
            <a:r>
              <a:rPr lang="en-US" altLang="zh-CN" sz="2000"/>
              <a:t>2</a:t>
            </a:r>
            <a:r>
              <a:rPr lang="zh-CN" altLang="en-US" sz="2000"/>
              <a:t>】驱动端轴承为</a:t>
            </a:r>
            <a:r>
              <a:rPr lang="en-US" altLang="zh-CN" sz="2000"/>
              <a:t>SKF6205 </a:t>
            </a:r>
            <a:r>
              <a:rPr lang="zh-CN" altLang="en-US" sz="2000"/>
              <a:t>，采样频率为</a:t>
            </a:r>
            <a:r>
              <a:rPr lang="en-US" altLang="zh-CN" sz="2000"/>
              <a:t>12KHz</a:t>
            </a:r>
            <a:r>
              <a:rPr lang="zh-CN" altLang="en-US" sz="2000"/>
              <a:t>和</a:t>
            </a:r>
            <a:r>
              <a:rPr lang="en-US" altLang="zh-CN" sz="2000"/>
              <a:t>48KHz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zh-CN" altLang="en-US" sz="2000"/>
              <a:t>【</a:t>
            </a:r>
            <a:r>
              <a:rPr lang="en-US" altLang="zh-CN" sz="2000"/>
              <a:t>3</a:t>
            </a:r>
            <a:r>
              <a:rPr lang="zh-CN" altLang="en-US" sz="2000"/>
              <a:t>】风扇端轴承为</a:t>
            </a:r>
            <a:r>
              <a:rPr lang="en-US" altLang="zh-CN" sz="2000"/>
              <a:t>SKF6203 </a:t>
            </a:r>
            <a:r>
              <a:rPr lang="zh-CN" altLang="en-US" sz="2000"/>
              <a:t>，采样频率为</a:t>
            </a:r>
            <a:r>
              <a:rPr lang="en-US" altLang="zh-CN" sz="2000"/>
              <a:t>12KHz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pic>
        <p:nvPicPr>
          <p:cNvPr id="4" name="图片 3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1683385"/>
            <a:ext cx="6219825" cy="37560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2227580" y="3308350"/>
            <a:ext cx="5110480" cy="1474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1102360" y="3112135"/>
            <a:ext cx="6235700" cy="2256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数据文件为</a:t>
            </a:r>
            <a:r>
              <a:rPr lang="en-US" altLang="zh-CN"/>
              <a:t>Matlab</a:t>
            </a:r>
            <a:r>
              <a:rPr lang="zh-CN" altLang="en-US"/>
              <a:t>的</a:t>
            </a:r>
            <a:r>
              <a:rPr lang="en-US" altLang="zh-CN"/>
              <a:t>mat</a:t>
            </a:r>
            <a:r>
              <a:rPr lang="zh-CN" altLang="en-US"/>
              <a:t>格式。每个文件包含风扇和驱动端振动数据，以及电机转速。在所有文件中，变量名显示解释如下：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DE - drive end accelerometer data </a:t>
            </a:r>
            <a:r>
              <a:rPr lang="zh-CN" altLang="en-US"/>
              <a:t>驱动端加速度数据</a:t>
            </a:r>
            <a:endParaRPr lang="zh-CN" altLang="en-US"/>
          </a:p>
          <a:p>
            <a:r>
              <a:rPr lang="en-US" altLang="zh-CN"/>
              <a:t>FE - fan end accelerometer data </a:t>
            </a:r>
            <a:r>
              <a:rPr lang="zh-CN" altLang="en-US"/>
              <a:t>风扇端加速度数据</a:t>
            </a:r>
            <a:endParaRPr lang="zh-CN" altLang="en-US"/>
          </a:p>
          <a:p>
            <a:r>
              <a:rPr lang="en-US" altLang="zh-CN"/>
              <a:t>BA - base accelerometer data </a:t>
            </a:r>
            <a:r>
              <a:rPr lang="zh-CN" altLang="en-US"/>
              <a:t>基座加速度数据</a:t>
            </a:r>
            <a:endParaRPr lang="zh-CN" altLang="en-US"/>
          </a:p>
          <a:p>
            <a:r>
              <a:rPr lang="en-US" altLang="zh-CN"/>
              <a:t>time - time series data </a:t>
            </a:r>
            <a:r>
              <a:rPr lang="zh-CN" altLang="en-US"/>
              <a:t>时间序列数据</a:t>
            </a:r>
            <a:endParaRPr lang="zh-CN" altLang="en-US"/>
          </a:p>
          <a:p>
            <a:r>
              <a:rPr lang="en-US" altLang="zh-CN"/>
              <a:t>RPM- rpm during testing </a:t>
            </a:r>
            <a:r>
              <a:rPr lang="zh-CN" altLang="en-US"/>
              <a:t>转每分钟，除以</a:t>
            </a:r>
            <a:r>
              <a:rPr lang="en-US" altLang="zh-CN"/>
              <a:t>60</a:t>
            </a:r>
            <a:r>
              <a:rPr lang="zh-CN" altLang="en-US"/>
              <a:t>为旋转频率</a:t>
            </a:r>
            <a:endParaRPr lang="zh-CN" altLang="en-US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93420" y="6034405"/>
            <a:ext cx="1080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利用该实验台获取的正常样本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个、外圈损伤样本</a:t>
            </a:r>
            <a:r>
              <a:rPr lang="en-US" altLang="zh-CN" b="1">
                <a:solidFill>
                  <a:srgbClr val="FF0000"/>
                </a:solidFill>
              </a:rPr>
              <a:t>77</a:t>
            </a:r>
            <a:r>
              <a:rPr lang="zh-CN" altLang="en-US" b="1">
                <a:solidFill>
                  <a:srgbClr val="FF0000"/>
                </a:solidFill>
              </a:rPr>
              <a:t>个、内圈损伤样本</a:t>
            </a:r>
            <a:r>
              <a:rPr lang="en-US" altLang="zh-CN" b="1">
                <a:solidFill>
                  <a:srgbClr val="FF0000"/>
                </a:solidFill>
              </a:rPr>
              <a:t>40</a:t>
            </a:r>
            <a:r>
              <a:rPr lang="zh-CN" altLang="en-US" b="1">
                <a:solidFill>
                  <a:srgbClr val="FF0000"/>
                </a:solidFill>
              </a:rPr>
              <a:t>个及滚动体损伤样本</a:t>
            </a:r>
            <a:r>
              <a:rPr lang="en-US" altLang="zh-CN" b="1">
                <a:solidFill>
                  <a:srgbClr val="FF0000"/>
                </a:solidFill>
              </a:rPr>
              <a:t>40</a:t>
            </a:r>
            <a:r>
              <a:rPr lang="zh-CN" altLang="en-US" b="1">
                <a:solidFill>
                  <a:srgbClr val="FF0000"/>
                </a:solidFill>
              </a:rPr>
              <a:t>个。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缩写</a:t>
            </a:r>
            <a:r>
              <a:rPr lang="zh-CN" altLang="en-US"/>
              <a:t>含义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372870"/>
            <a:ext cx="10515600" cy="1194435"/>
          </a:xfrm>
        </p:spPr>
        <p:txBody>
          <a:bodyPr/>
          <a:p>
            <a:r>
              <a:rPr lang="en-US" altLang="zh-CN" sz="2000"/>
              <a:t>0</a:t>
            </a:r>
            <a:r>
              <a:rPr lang="zh-CN" altLang="en-US" sz="2000"/>
              <a:t>、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3</a:t>
            </a:r>
            <a:r>
              <a:rPr lang="zh-CN" altLang="en-US" sz="2000"/>
              <a:t>：电机载荷</a:t>
            </a:r>
            <a:endParaRPr lang="zh-CN" altLang="en-US" sz="2000"/>
          </a:p>
          <a:p>
            <a:r>
              <a:rPr lang="en-US" altLang="zh-CN" sz="2000"/>
              <a:t>N</a:t>
            </a:r>
            <a:r>
              <a:rPr lang="zh-CN" altLang="en-US" sz="2000"/>
              <a:t>（</a:t>
            </a:r>
            <a:r>
              <a:rPr lang="en-US" altLang="zh-CN" sz="2000"/>
              <a:t>Normal</a:t>
            </a:r>
            <a:r>
              <a:rPr lang="zh-CN" altLang="en-US" sz="2000"/>
              <a:t>）、</a:t>
            </a:r>
            <a:r>
              <a:rPr lang="en-US" altLang="zh-CN" sz="2000"/>
              <a:t>IR</a:t>
            </a:r>
            <a:r>
              <a:rPr lang="zh-CN" altLang="en-US" sz="2000"/>
              <a:t>（</a:t>
            </a:r>
            <a:r>
              <a:rPr lang="en-US" altLang="zh-CN" sz="2000"/>
              <a:t>InnerRace</a:t>
            </a:r>
            <a:r>
              <a:rPr lang="zh-CN" altLang="en-US" sz="2000"/>
              <a:t>）、</a:t>
            </a:r>
            <a:r>
              <a:rPr lang="en-US" altLang="zh-CN" sz="2000"/>
              <a:t>OR</a:t>
            </a:r>
            <a:r>
              <a:rPr lang="zh-CN" altLang="en-US" sz="2000"/>
              <a:t>（</a:t>
            </a:r>
            <a:r>
              <a:rPr lang="en-US" altLang="zh-CN" sz="2000"/>
              <a:t>OuterRace</a:t>
            </a:r>
            <a:r>
              <a:rPr lang="zh-CN" altLang="en-US" sz="2000"/>
              <a:t>）、</a:t>
            </a:r>
            <a:r>
              <a:rPr lang="en-US" altLang="zh-CN" sz="2000"/>
              <a:t>B</a:t>
            </a:r>
            <a:r>
              <a:rPr lang="zh-CN" altLang="en-US" sz="2000"/>
              <a:t>（</a:t>
            </a:r>
            <a:r>
              <a:rPr lang="en-US" altLang="zh-CN" sz="2000"/>
              <a:t>Ball</a:t>
            </a:r>
            <a:r>
              <a:rPr lang="zh-CN" altLang="en-US" sz="2000"/>
              <a:t>）：正常、内圈故障、外圈故障、滚动体故障</a:t>
            </a:r>
            <a:endParaRPr lang="zh-CN" altLang="en-US" sz="2000"/>
          </a:p>
        </p:txBody>
      </p:sp>
      <p:pic>
        <p:nvPicPr>
          <p:cNvPr id="4" name="图片 3" descr="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53005"/>
            <a:ext cx="3893185" cy="4243705"/>
          </a:xfrm>
          <a:prstGeom prst="rect">
            <a:avLst/>
          </a:prstGeom>
        </p:spPr>
      </p:pic>
      <p:pic>
        <p:nvPicPr>
          <p:cNvPr id="5" name="图片 4" descr="3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35" y="2101215"/>
            <a:ext cx="3190240" cy="4595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实验平台</vt:lpstr>
      <vt:lpstr>数据格式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梅吹联盟</cp:lastModifiedBy>
  <cp:revision>9</cp:revision>
  <dcterms:created xsi:type="dcterms:W3CDTF">2023-08-09T12:44:00Z</dcterms:created>
  <dcterms:modified xsi:type="dcterms:W3CDTF">2025-02-16T09:18:18Z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