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74" r:id="rId7"/>
    <p:sldId id="276" r:id="rId8"/>
    <p:sldId id="277" r:id="rId9"/>
    <p:sldId id="275" r:id="rId10"/>
    <p:sldId id="272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Johnson" initials="TJ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A44"/>
    <a:srgbClr val="F4F5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EDF0C-D1EB-46C2-874F-BE55ABE2C464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C78A1-3F56-497F-AE72-43CDB649B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896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3A4F81-77F1-4326-B55D-BB41B557C83C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BDBA0-188A-4863-B2FC-89AA09074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26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BDBA0-188A-4863-B2FC-89AA09074A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82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\\psf\Home\Graphic Tank\q12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18633" b="30120"/>
          <a:stretch>
            <a:fillRect/>
          </a:stretch>
        </p:blipFill>
        <p:spPr bwMode="auto">
          <a:xfrm>
            <a:off x="6449383" y="2867160"/>
            <a:ext cx="1150752" cy="11389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\\psf\Home\Graphic Tank\q11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39741"/>
          <a:stretch>
            <a:fillRect/>
          </a:stretch>
        </p:blipFill>
        <p:spPr bwMode="auto">
          <a:xfrm>
            <a:off x="-4622" y="4017213"/>
            <a:ext cx="830188" cy="1127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\\psf\Home\Graphic Tank\q10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906" y="2893038"/>
            <a:ext cx="1146048" cy="1121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\\psf\Home\Graphic Tank\q9.jp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17003" b="27708"/>
          <a:stretch>
            <a:fillRect/>
          </a:stretch>
        </p:blipFill>
        <p:spPr bwMode="auto">
          <a:xfrm>
            <a:off x="1855109" y="4006077"/>
            <a:ext cx="2367845" cy="1178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\\psf\Home\Graphic Tank\q8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-4622" y="1752234"/>
            <a:ext cx="1956816" cy="11377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\\psf\Home\Graphic Tank\q7.jp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8194" y="614495"/>
            <a:ext cx="2377440" cy="1146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\\psf\Home\Graphic Tank\q6.jp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8263" r="18192" b="25684"/>
          <a:stretch>
            <a:fillRect/>
          </a:stretch>
        </p:blipFill>
        <p:spPr bwMode="auto">
          <a:xfrm>
            <a:off x="820001" y="0"/>
            <a:ext cx="1147011" cy="634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\\psf\Home\Graphic Tank\q5.jp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6807" y="1757688"/>
            <a:ext cx="2243328" cy="1109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\\psf\Home\Graphic Tank\q4.jpg"/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38939"/>
          <a:stretch/>
        </p:blipFill>
        <p:spPr bwMode="auto">
          <a:xfrm>
            <a:off x="5340434" y="0"/>
            <a:ext cx="2255520" cy="614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\\psf\Home\Graphic Tank\q3.jp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2194" y="614495"/>
            <a:ext cx="2249424" cy="2275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3" descr="\\psf\Home\Graphic Tank\q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897" y="2890508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\\psf\Home\Graphic Tank\q1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1618" y="623121"/>
            <a:ext cx="1151621" cy="3395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 Same Side Corner Rectangle 20"/>
          <p:cNvSpPr/>
          <p:nvPr userDrawn="1"/>
        </p:nvSpPr>
        <p:spPr bwMode="auto">
          <a:xfrm>
            <a:off x="3094767" y="0"/>
            <a:ext cx="1109894" cy="61449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1950465" y="2889982"/>
            <a:ext cx="1117110" cy="1127231"/>
          </a:xfrm>
          <a:prstGeom prst="roundRect">
            <a:avLst>
              <a:gd name="adj" fmla="val 4944"/>
            </a:avLst>
          </a:prstGeom>
          <a:solidFill>
            <a:srgbClr val="002A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5348115" y="625004"/>
            <a:ext cx="1130356" cy="1127231"/>
          </a:xfrm>
          <a:prstGeom prst="roundRect">
            <a:avLst>
              <a:gd name="adj" fmla="val 494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pic>
        <p:nvPicPr>
          <p:cNvPr id="1028" name="Picture 4" descr="\\psf\Home\Graphic Tank\Bentley_Formats_Final.pn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818526" y="5185046"/>
            <a:ext cx="6851943" cy="1026471"/>
          </a:xfrm>
        </p:spPr>
        <p:txBody>
          <a:bodyPr lIns="0" anchor="b" anchorCtr="0">
            <a:normAutofit/>
          </a:bodyPr>
          <a:lstStyle>
            <a:lvl1pPr algn="r">
              <a:defRPr lang="en-US" sz="36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818526" y="6227708"/>
            <a:ext cx="6851944" cy="320954"/>
          </a:xfrm>
          <a:noFill/>
        </p:spPr>
        <p:txBody>
          <a:bodyPr lIns="0"/>
          <a:lstStyle>
            <a:lvl1pPr marL="0" indent="0" algn="r">
              <a:spcBef>
                <a:spcPts val="400"/>
              </a:spcBef>
              <a:buFontTx/>
              <a:buNone/>
              <a:defRPr lang="en-US" sz="24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Click to edit Master subtitle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3398" y="4295664"/>
            <a:ext cx="2266738" cy="5562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\\psf\Home\Graphic Tank\w6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165" y="4175640"/>
            <a:ext cx="1158240" cy="1146048"/>
          </a:xfrm>
          <a:prstGeom prst="rect">
            <a:avLst/>
          </a:prstGeom>
          <a:noFill/>
        </p:spPr>
      </p:pic>
      <p:pic>
        <p:nvPicPr>
          <p:cNvPr id="1027" name="Picture 3" descr="\\psf\Home\Graphic Tank\w10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" y="810768"/>
            <a:ext cx="829056" cy="1139952"/>
          </a:xfrm>
          <a:prstGeom prst="rect">
            <a:avLst/>
          </a:prstGeom>
          <a:noFill/>
        </p:spPr>
      </p:pic>
      <p:pic>
        <p:nvPicPr>
          <p:cNvPr id="1028" name="Picture 4" descr="\\psf\Home\Graphic Tank\w9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453" y="1917590"/>
            <a:ext cx="1139952" cy="1127760"/>
          </a:xfrm>
          <a:prstGeom prst="rect">
            <a:avLst/>
          </a:prstGeom>
          <a:noFill/>
        </p:spPr>
      </p:pic>
      <p:pic>
        <p:nvPicPr>
          <p:cNvPr id="1030" name="Picture 6" descr="\\psf\Home\Graphic Tank\w8.jp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" y="5321688"/>
            <a:ext cx="1054608" cy="1127760"/>
          </a:xfrm>
          <a:prstGeom prst="rect">
            <a:avLst/>
          </a:prstGeom>
          <a:noFill/>
        </p:spPr>
      </p:pic>
      <p:pic>
        <p:nvPicPr>
          <p:cNvPr id="1031" name="Picture 7" descr="\\psf\Home\Graphic Tank\w5.jp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" y="4180676"/>
            <a:ext cx="810768" cy="1127760"/>
          </a:xfrm>
          <a:prstGeom prst="rect">
            <a:avLst/>
          </a:prstGeom>
          <a:noFill/>
        </p:spPr>
      </p:pic>
      <p:pic>
        <p:nvPicPr>
          <p:cNvPr id="1034" name="Picture 10" descr="\\psf\Home\Graphic Tank\w3.jp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71854"/>
            <a:ext cx="1962912" cy="1115568"/>
          </a:xfrm>
          <a:prstGeom prst="rect">
            <a:avLst/>
          </a:prstGeom>
          <a:noFill/>
        </p:spPr>
      </p:pic>
      <p:pic>
        <p:nvPicPr>
          <p:cNvPr id="1026" name="Picture 2" descr="\\psf\Home\Graphic Tank\Bentley_Formats_Final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06" y="2044009"/>
            <a:ext cx="6404165" cy="1362075"/>
          </a:xfrm>
        </p:spPr>
        <p:txBody>
          <a:bodyPr anchor="b"/>
          <a:lstStyle>
            <a:lvl1pPr algn="l">
              <a:defRPr sz="3600" b="1" cap="none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506" y="3469739"/>
            <a:ext cx="6404165" cy="56286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228600" y="6549957"/>
            <a:ext cx="3576484" cy="26828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©  2013 Bentley</a:t>
            </a:r>
            <a:r>
              <a:rPr lang="en-US" sz="800" baseline="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Systems, Incorporated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3" descr="\\psf\Home\Graphic Tank\Bentley Logo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1173" y="6421011"/>
            <a:ext cx="1336151" cy="328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800148"/>
            <a:ext cx="81788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-1" y="5322018"/>
            <a:ext cx="81788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-1" y="4187752"/>
            <a:ext cx="81788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-1" y="3053486"/>
            <a:ext cx="81788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17889" y="3053156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/>
                <a:cs typeface="MS PGothic"/>
              </a:rPr>
              <a:t>Add Picture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824256" y="1925044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817888" y="4187752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8788" r="57250"/>
          <a:stretch/>
        </p:blipFill>
        <p:spPr>
          <a:xfrm>
            <a:off x="-1" y="4167030"/>
            <a:ext cx="824257" cy="228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7044"/>
          <a:stretch/>
        </p:blipFill>
        <p:spPr>
          <a:xfrm>
            <a:off x="-1" y="3053157"/>
            <a:ext cx="1967252" cy="11342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8491" r="11439"/>
          <a:stretch/>
        </p:blipFill>
        <p:spPr>
          <a:xfrm>
            <a:off x="781530" y="4187752"/>
            <a:ext cx="1197440" cy="1134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817887" y="1925044"/>
            <a:ext cx="1161083" cy="11467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1916" r="19251"/>
          <a:stretch/>
        </p:blipFill>
        <p:spPr>
          <a:xfrm>
            <a:off x="-1" y="805060"/>
            <a:ext cx="824258" cy="1119984"/>
          </a:xfrm>
          <a:prstGeom prst="rect">
            <a:avLst/>
          </a:prstGeom>
        </p:spPr>
      </p:pic>
      <p:pic>
        <p:nvPicPr>
          <p:cNvPr id="1026" name="Picture 2" descr="\\psf\Home\Graphic Tank\Bentley_Formats_Final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22"/>
            <a:ext cx="9143245" cy="6857434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506" y="3469739"/>
            <a:ext cx="6404165" cy="56286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228600" y="6549957"/>
            <a:ext cx="3576484" cy="26828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©  2013 Bentley</a:t>
            </a:r>
            <a:r>
              <a:rPr lang="en-US" sz="800" baseline="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Systems, Incorporated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06" y="2044009"/>
            <a:ext cx="6404165" cy="1362075"/>
          </a:xfrm>
        </p:spPr>
        <p:txBody>
          <a:bodyPr anchor="b"/>
          <a:lstStyle>
            <a:lvl1pPr algn="l">
              <a:defRPr sz="3600" b="1" cap="none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3" descr="\\psf\Home\Graphic Tank\Bentley Logo.pn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1173" y="6421011"/>
            <a:ext cx="1336151" cy="328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7090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800148"/>
            <a:ext cx="817888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5322018"/>
            <a:ext cx="817888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4187752"/>
            <a:ext cx="817888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3053486"/>
            <a:ext cx="817888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17889" y="3053156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PGothic"/>
                <a:cs typeface="MS PGothic"/>
              </a:rPr>
              <a:t>Add Picture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824256" y="1925044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817888" y="4187752"/>
            <a:ext cx="1133459" cy="1134266"/>
          </a:xfrm>
          <a:prstGeom prst="rect">
            <a:avLst/>
          </a:prstGeom>
          <a:pattFill prst="weave">
            <a:fgClr>
              <a:srgbClr val="000000"/>
            </a:fgClr>
            <a:bgClr>
              <a:schemeClr val="bg1"/>
            </a:bgClr>
          </a:patt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Picture</a:t>
            </a:r>
          </a:p>
        </p:txBody>
      </p:sp>
      <p:pic>
        <p:nvPicPr>
          <p:cNvPr id="1026" name="Picture 2" descr="\\psf\Home\Graphic Tank\Bentley_Formats_Fina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22"/>
            <a:ext cx="9143245" cy="6857434"/>
          </a:xfrm>
          <a:prstGeom prst="rect">
            <a:avLst/>
          </a:prstGeom>
          <a:noFill/>
        </p:spPr>
      </p:pic>
      <p:pic>
        <p:nvPicPr>
          <p:cNvPr id="20" name="Picture 3" descr="\\psf\Home\Graphic Tank\Bentley 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1173" y="6421011"/>
            <a:ext cx="1336151" cy="328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06" y="2044009"/>
            <a:ext cx="6404165" cy="1362075"/>
          </a:xfrm>
        </p:spPr>
        <p:txBody>
          <a:bodyPr anchor="b"/>
          <a:lstStyle>
            <a:lvl1pPr algn="l">
              <a:defRPr sz="36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506" y="3469739"/>
            <a:ext cx="6404165" cy="56286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>
            <a:off x="228600" y="6549957"/>
            <a:ext cx="3576484" cy="26828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©  2013 Bentley</a:t>
            </a:r>
            <a:r>
              <a:rPr lang="en-US" sz="800" baseline="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Systems, Incorporated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0403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0114" y="1394031"/>
            <a:ext cx="8383361" cy="455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638173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0768" y="14478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90768" y="1447800"/>
            <a:ext cx="3962400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731520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Graphic /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4470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1447800"/>
            <a:ext cx="3962400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731520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Graphic /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0768" y="1447800"/>
            <a:ext cx="3962400" cy="46482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5589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114" y="118341"/>
            <a:ext cx="838305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114" y="1393825"/>
            <a:ext cx="8383054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228600" y="6549957"/>
            <a:ext cx="3576484" cy="26828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©  2013 Bentley</a:t>
            </a:r>
            <a:r>
              <a:rPr lang="en-US" sz="800" baseline="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Systems, Incorporated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1173" y="6490354"/>
            <a:ext cx="1336151" cy="327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  <p:sldLayoutId id="2147483673" r:id="rId4"/>
    <p:sldLayoutId id="2147483670" r:id="rId5"/>
    <p:sldLayoutId id="2147483664" r:id="rId6"/>
    <p:sldLayoutId id="2147483671" r:id="rId7"/>
    <p:sldLayoutId id="2147483672" r:id="rId8"/>
    <p:sldLayoutId id="2147483666" r:id="rId9"/>
    <p:sldLayoutId id="214748366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>
              <a:lumMod val="90000"/>
              <a:lumOff val="1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erdana" pitchFamily="34" charset="0"/>
          <a:ea typeface="MS PGothic"/>
          <a:cs typeface="MS PGothic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15938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084263" indent="-1698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/>
              <a:t>KYTC Intersection Logic</a:t>
            </a:r>
            <a:endParaRPr lang="en-US" sz="44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25, 2014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Requirements</a:t>
            </a:r>
            <a:endParaRPr lang="en-US" sz="3600" dirty="0">
              <a:effectLst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370114" y="880341"/>
            <a:ext cx="8383361" cy="539931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Create an means of referring to Intersections</a:t>
            </a:r>
          </a:p>
          <a:p>
            <a:pPr lvl="1"/>
            <a:r>
              <a:rPr lang="en-US" dirty="0" smtClean="0"/>
              <a:t>Could have one or more nodes</a:t>
            </a:r>
          </a:p>
          <a:p>
            <a:pPr lvl="1"/>
            <a:r>
              <a:rPr lang="en-US" dirty="0" smtClean="0"/>
              <a:t>Any number of legs</a:t>
            </a:r>
          </a:p>
          <a:p>
            <a:pPr lvl="1"/>
            <a:r>
              <a:rPr lang="en-US" dirty="0" smtClean="0"/>
              <a:t>Any number of route traversals</a:t>
            </a:r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Intersection Reports Include</a:t>
            </a:r>
          </a:p>
          <a:p>
            <a:pPr lvl="1"/>
            <a:r>
              <a:rPr lang="en-US" dirty="0" smtClean="0"/>
              <a:t>Unique Intersection ID</a:t>
            </a:r>
          </a:p>
          <a:p>
            <a:pPr lvl="1"/>
            <a:r>
              <a:rPr lang="en-US" dirty="0" smtClean="0"/>
              <a:t>Route Identifiers</a:t>
            </a:r>
          </a:p>
          <a:p>
            <a:pPr lvl="1"/>
            <a:r>
              <a:rPr lang="en-US" dirty="0" smtClean="0"/>
              <a:t>Datum Identifiers</a:t>
            </a:r>
          </a:p>
          <a:p>
            <a:pPr lvl="1"/>
            <a:r>
              <a:rPr lang="en-US" dirty="0" smtClean="0"/>
              <a:t>Key Point Data (AADT, Functional Class, etc)</a:t>
            </a:r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Characteristics</a:t>
            </a:r>
          </a:p>
          <a:p>
            <a:pPr lvl="1"/>
            <a:r>
              <a:rPr lang="en-US" dirty="0" smtClean="0"/>
              <a:t>Automated (reduce errors)</a:t>
            </a:r>
          </a:p>
          <a:p>
            <a:pPr lvl="1"/>
            <a:r>
              <a:rPr lang="en-US" dirty="0" smtClean="0"/>
              <a:t>Easily Maintainable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352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Options:  #1 Node Attribute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0114" y="1032740"/>
            <a:ext cx="8383054" cy="51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8" name="Content Placeholder 19"/>
          <p:cNvSpPr>
            <a:spLocks noGrp="1"/>
          </p:cNvSpPr>
          <p:nvPr>
            <p:ph sz="quarter" idx="10"/>
          </p:nvPr>
        </p:nvSpPr>
        <p:spPr>
          <a:xfrm>
            <a:off x="370114" y="880341"/>
            <a:ext cx="8383361" cy="539931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Possible Fields</a:t>
            </a:r>
          </a:p>
          <a:p>
            <a:pPr lvl="1"/>
            <a:r>
              <a:rPr lang="en-US" dirty="0" smtClean="0"/>
              <a:t>Node </a:t>
            </a:r>
            <a:r>
              <a:rPr lang="en-US" dirty="0" smtClean="0"/>
              <a:t>Description</a:t>
            </a:r>
          </a:p>
          <a:p>
            <a:pPr lvl="1"/>
            <a:r>
              <a:rPr lang="en-US" smtClean="0"/>
              <a:t>Node </a:t>
            </a:r>
            <a:r>
              <a:rPr lang="en-US" smtClean="0"/>
              <a:t>Name</a:t>
            </a:r>
            <a:endParaRPr lang="en-US" dirty="0" smtClean="0"/>
          </a:p>
          <a:p>
            <a:pPr lvl="1"/>
            <a:r>
              <a:rPr lang="en-US" dirty="0" smtClean="0"/>
              <a:t>Node Purpose</a:t>
            </a:r>
          </a:p>
          <a:p>
            <a:pPr lvl="1"/>
            <a:r>
              <a:rPr lang="en-US" dirty="0" smtClean="0"/>
              <a:t>Will replace existing data in selected field</a:t>
            </a:r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Processing Logic:</a:t>
            </a:r>
          </a:p>
          <a:p>
            <a:pPr lvl="1"/>
            <a:r>
              <a:rPr lang="en-US" dirty="0" smtClean="0"/>
              <a:t>Add To Existing Intersection</a:t>
            </a:r>
          </a:p>
          <a:p>
            <a:pPr lvl="2"/>
            <a:r>
              <a:rPr lang="en-US" dirty="0" smtClean="0"/>
              <a:t>Create Node/Modify Node</a:t>
            </a:r>
          </a:p>
          <a:p>
            <a:pPr lvl="2"/>
            <a:r>
              <a:rPr lang="en-US" dirty="0" smtClean="0"/>
              <a:t>Manually enter the Intersection ID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Optional custom code to validate ID</a:t>
            </a:r>
          </a:p>
          <a:p>
            <a:pPr lvl="1"/>
            <a:r>
              <a:rPr lang="en-US" dirty="0" smtClean="0"/>
              <a:t>Create New Intersection</a:t>
            </a:r>
          </a:p>
          <a:p>
            <a:pPr lvl="2"/>
            <a:r>
              <a:rPr lang="en-US" dirty="0" smtClean="0"/>
              <a:t>Enter the word ‘New Intersection’ into existing field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Custom code replaces ‘New Intersection’ with a sequence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236321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Options:  #1 Node Attribute </a:t>
            </a:r>
            <a:r>
              <a:rPr lang="en-US" sz="2400" dirty="0" smtClean="0"/>
              <a:t>cont’d</a:t>
            </a:r>
            <a:endParaRPr lang="en-US" dirty="0"/>
          </a:p>
        </p:txBody>
      </p:sp>
      <p:sp>
        <p:nvSpPr>
          <p:cNvPr id="13" name="Content Placeholder 19"/>
          <p:cNvSpPr>
            <a:spLocks noGrp="1"/>
          </p:cNvSpPr>
          <p:nvPr>
            <p:ph sz="quarter" idx="10"/>
          </p:nvPr>
        </p:nvSpPr>
        <p:spPr>
          <a:xfrm>
            <a:off x="370114" y="1534885"/>
            <a:ext cx="8383361" cy="474476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Intersection Reporting</a:t>
            </a:r>
          </a:p>
          <a:p>
            <a:pPr lvl="1"/>
            <a:r>
              <a:rPr lang="en-US" dirty="0" smtClean="0">
                <a:solidFill>
                  <a:srgbClr val="002A44"/>
                </a:solidFill>
              </a:rPr>
              <a:t>Tie together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Node Table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Node Usage Table (for </a:t>
            </a:r>
            <a:r>
              <a:rPr lang="en-US" dirty="0" err="1" smtClean="0">
                <a:solidFill>
                  <a:srgbClr val="002A44"/>
                </a:solidFill>
              </a:rPr>
              <a:t>datums</a:t>
            </a:r>
            <a:r>
              <a:rPr lang="en-US" dirty="0" smtClean="0">
                <a:solidFill>
                  <a:srgbClr val="002A44"/>
                </a:solidFill>
              </a:rPr>
              <a:t>) or SQL to determine datum/offsets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Members Table (for each asset type)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Members Table (for each Linear Group Type)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Inventory Table (for asset values)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Elements Table (for Route values)</a:t>
            </a:r>
          </a:p>
          <a:p>
            <a:pPr lvl="2"/>
            <a:endParaRPr lang="en-US" b="1" dirty="0" smtClean="0">
              <a:solidFill>
                <a:srgbClr val="002A4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036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Options:  #2 Intersection Asset</a:t>
            </a:r>
            <a:endParaRPr lang="en-US" dirty="0"/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0"/>
          </p:nvPr>
        </p:nvSpPr>
        <p:spPr>
          <a:xfrm>
            <a:off x="370114" y="880341"/>
            <a:ext cx="8383361" cy="539931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Asset Characteristics</a:t>
            </a:r>
          </a:p>
          <a:p>
            <a:pPr lvl="1"/>
            <a:r>
              <a:rPr lang="en-US" dirty="0" smtClean="0"/>
              <a:t>Point Asset</a:t>
            </a:r>
          </a:p>
          <a:p>
            <a:pPr lvl="1"/>
            <a:r>
              <a:rPr lang="en-US" dirty="0" smtClean="0"/>
              <a:t>One asset for each Intersection</a:t>
            </a:r>
          </a:p>
          <a:p>
            <a:pPr lvl="1"/>
            <a:r>
              <a:rPr lang="en-US" dirty="0" smtClean="0"/>
              <a:t>Each asset has many point locations</a:t>
            </a:r>
          </a:p>
          <a:p>
            <a:pPr lvl="2"/>
            <a:r>
              <a:rPr lang="en-US" dirty="0" smtClean="0"/>
              <a:t>One location per leg, per node</a:t>
            </a:r>
          </a:p>
          <a:p>
            <a:pPr lvl="2"/>
            <a:r>
              <a:rPr lang="en-US" dirty="0" smtClean="0"/>
              <a:t>Located at datum end nearest to Node</a:t>
            </a:r>
          </a:p>
          <a:p>
            <a:pPr lvl="1"/>
            <a:r>
              <a:rPr lang="en-US" dirty="0" smtClean="0"/>
              <a:t>Node ID’s are attributes of Intersection Asset</a:t>
            </a:r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Processing Logic:</a:t>
            </a:r>
          </a:p>
          <a:p>
            <a:pPr lvl="1"/>
            <a:r>
              <a:rPr lang="en-US" dirty="0" smtClean="0"/>
              <a:t>Add To Existing Intersection</a:t>
            </a:r>
          </a:p>
          <a:p>
            <a:pPr lvl="2"/>
            <a:r>
              <a:rPr lang="en-US" dirty="0" smtClean="0"/>
              <a:t>Create Node or Datum - Modify Node or Datum</a:t>
            </a:r>
          </a:p>
          <a:p>
            <a:pPr lvl="2"/>
            <a:r>
              <a:rPr lang="en-US" dirty="0" smtClean="0"/>
              <a:t>Manually enter the Node ID into the Asset attribute, then Save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Custom code creates the additional location(s)</a:t>
            </a:r>
          </a:p>
        </p:txBody>
      </p:sp>
    </p:spTree>
    <p:extLst>
      <p:ext uri="{BB962C8B-B14F-4D97-AF65-F5344CB8AC3E}">
        <p14:creationId xmlns="" xmlns:p14="http://schemas.microsoft.com/office/powerpoint/2010/main" val="3047001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9888" y="261257"/>
            <a:ext cx="8383587" cy="762000"/>
          </a:xfrm>
        </p:spPr>
        <p:txBody>
          <a:bodyPr/>
          <a:lstStyle/>
          <a:p>
            <a:r>
              <a:rPr lang="en-US" dirty="0" smtClean="0"/>
              <a:t>Intersection Options:  #2 Intersection Asset - </a:t>
            </a:r>
            <a:r>
              <a:rPr lang="en-US" sz="1800" dirty="0" smtClean="0"/>
              <a:t>2</a:t>
            </a:r>
            <a:endParaRPr lang="en-US" dirty="0"/>
          </a:p>
        </p:txBody>
      </p:sp>
      <p:sp>
        <p:nvSpPr>
          <p:cNvPr id="10" name="Content Placeholder 19"/>
          <p:cNvSpPr>
            <a:spLocks noGrp="1"/>
          </p:cNvSpPr>
          <p:nvPr>
            <p:ph sz="quarter" idx="10"/>
          </p:nvPr>
        </p:nvSpPr>
        <p:spPr>
          <a:xfrm>
            <a:off x="370114" y="880341"/>
            <a:ext cx="8383361" cy="557488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Processing Logic:</a:t>
            </a:r>
          </a:p>
          <a:p>
            <a:pPr lvl="1"/>
            <a:r>
              <a:rPr lang="en-US" dirty="0" smtClean="0"/>
              <a:t>Create New Intersection</a:t>
            </a:r>
          </a:p>
          <a:p>
            <a:pPr lvl="2"/>
            <a:r>
              <a:rPr lang="en-US" dirty="0" smtClean="0"/>
              <a:t>Create Node or Datum - Modify Node or Datum</a:t>
            </a:r>
          </a:p>
          <a:p>
            <a:pPr lvl="2"/>
            <a:r>
              <a:rPr lang="en-US" dirty="0" smtClean="0"/>
              <a:t>Manually enter the Node ID into the Asset attribute, then Save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Custom code creates the asset and location(s)</a:t>
            </a:r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Intersection Reporting</a:t>
            </a:r>
          </a:p>
          <a:p>
            <a:pPr lvl="1"/>
            <a:r>
              <a:rPr lang="en-US" dirty="0" smtClean="0">
                <a:solidFill>
                  <a:srgbClr val="002A44"/>
                </a:solidFill>
              </a:rPr>
              <a:t>Tie together</a:t>
            </a:r>
          </a:p>
          <a:p>
            <a:pPr lvl="2"/>
            <a:r>
              <a:rPr lang="en-US" i="1" strike="sngStrike" dirty="0" smtClean="0">
                <a:solidFill>
                  <a:schemeClr val="bg1">
                    <a:lumMod val="50000"/>
                  </a:schemeClr>
                </a:solidFill>
              </a:rPr>
              <a:t>Node Table</a:t>
            </a:r>
          </a:p>
          <a:p>
            <a:pPr lvl="2"/>
            <a:r>
              <a:rPr lang="en-US" i="1" strike="sngStrike" dirty="0" smtClean="0">
                <a:solidFill>
                  <a:schemeClr val="bg1">
                    <a:lumMod val="50000"/>
                  </a:schemeClr>
                </a:solidFill>
              </a:rPr>
              <a:t>Node Usage Table (for </a:t>
            </a:r>
            <a:r>
              <a:rPr lang="en-US" i="1" strike="sngStrike" dirty="0" err="1" smtClean="0">
                <a:solidFill>
                  <a:schemeClr val="bg1">
                    <a:lumMod val="50000"/>
                  </a:schemeClr>
                </a:solidFill>
              </a:rPr>
              <a:t>datums</a:t>
            </a:r>
            <a:r>
              <a:rPr lang="en-US" i="1" strike="sngStrike" dirty="0" smtClean="0">
                <a:solidFill>
                  <a:schemeClr val="bg1">
                    <a:lumMod val="50000"/>
                  </a:schemeClr>
                </a:solidFill>
              </a:rPr>
              <a:t>) or SQL to determine datum/offsets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Members Table (for each asset type)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Members Table (for each Linear Group Type)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Inventory Table (for asset values)</a:t>
            </a:r>
          </a:p>
          <a:p>
            <a:pPr lvl="2"/>
            <a:r>
              <a:rPr lang="en-US" dirty="0" smtClean="0">
                <a:solidFill>
                  <a:srgbClr val="002A44"/>
                </a:solidFill>
              </a:rPr>
              <a:t>Elements Table (for Route values)</a:t>
            </a:r>
          </a:p>
        </p:txBody>
      </p:sp>
    </p:spTree>
    <p:extLst>
      <p:ext uri="{BB962C8B-B14F-4D97-AF65-F5344CB8AC3E}">
        <p14:creationId xmlns="" xmlns:p14="http://schemas.microsoft.com/office/powerpoint/2010/main" val="3067782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Node Approach</a:t>
            </a:r>
          </a:p>
          <a:p>
            <a:pPr lvl="1"/>
            <a:r>
              <a:rPr lang="en-US" dirty="0" smtClean="0"/>
              <a:t>Simpler custom code</a:t>
            </a:r>
          </a:p>
          <a:p>
            <a:pPr lvl="1"/>
            <a:r>
              <a:rPr lang="en-US" dirty="0" smtClean="0"/>
              <a:t>More Complex Reporting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Asset Approach</a:t>
            </a:r>
          </a:p>
          <a:p>
            <a:pPr lvl="1"/>
            <a:r>
              <a:rPr lang="en-US" dirty="0" smtClean="0"/>
              <a:t>More complex custom code</a:t>
            </a:r>
          </a:p>
          <a:p>
            <a:pPr lvl="1"/>
            <a:r>
              <a:rPr lang="en-US" dirty="0" smtClean="0"/>
              <a:t>Less Complex Reporting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655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tleyCorporateTemplate2013_ACTIVE">
  <a:themeElements>
    <a:clrScheme name="Custom 1">
      <a:dk1>
        <a:srgbClr val="002A44"/>
      </a:dk1>
      <a:lt1>
        <a:srgbClr val="FFFFFF"/>
      </a:lt1>
      <a:dk2>
        <a:srgbClr val="000000"/>
      </a:dk2>
      <a:lt2>
        <a:srgbClr val="A6AFB7"/>
      </a:lt2>
      <a:accent1>
        <a:srgbClr val="55A51C"/>
      </a:accent1>
      <a:accent2>
        <a:srgbClr val="002A44"/>
      </a:accent2>
      <a:accent3>
        <a:srgbClr val="B2D1AE"/>
      </a:accent3>
      <a:accent4>
        <a:srgbClr val="A6AFB7"/>
      </a:accent4>
      <a:accent5>
        <a:srgbClr val="61BC47"/>
      </a:accent5>
      <a:accent6>
        <a:srgbClr val="005386"/>
      </a:accent6>
      <a:hlink>
        <a:srgbClr val="55A51C"/>
      </a:hlink>
      <a:folHlink>
        <a:srgbClr val="005386"/>
      </a:folHlink>
    </a:clrScheme>
    <a:fontScheme name="Bentley Corporate">
      <a:majorFont>
        <a:latin typeface="Arial Narrow"/>
        <a:ea typeface="MS PGothic"/>
        <a:cs typeface="MS PGothic"/>
      </a:majorFont>
      <a:minorFont>
        <a:latin typeface="Arial Narrow"/>
        <a:ea typeface="MS PGothic"/>
        <a:cs typeface="MS PGothic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  <a:ea typeface="MS PGothic"/>
            <a:cs typeface="MS PGothic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/>
            <a:cs typeface="MS PGothic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Arial Narrow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03CD3B303E47A034E8CA6359D512" ma:contentTypeVersion="0" ma:contentTypeDescription="Create a new document." ma:contentTypeScope="" ma:versionID="4d216346e18479e8979e03bd92d1d1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84DC7E-A441-4422-8D05-7AE918E9CD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7B448-0E29-43AD-9E2E-43001508E178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4F2DC7-20DB-4C6B-BF38-7F9F114DA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BentleyCorporateTemplate2013_ACTIVE</Template>
  <TotalTime>1783</TotalTime>
  <Words>374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BentleyCorporateTemplate2013_ACTIVE</vt:lpstr>
      <vt:lpstr>KYTC Intersection Logic</vt:lpstr>
      <vt:lpstr>Intersection Requirements</vt:lpstr>
      <vt:lpstr>Intersection Options:  #1 Node Attribute</vt:lpstr>
      <vt:lpstr>Intersection Options:  #1 Node Attribute cont’d</vt:lpstr>
      <vt:lpstr>Intersection Options:  #2 Intersection Asset</vt:lpstr>
      <vt:lpstr>Intersection Options:  #2 Intersection Asset - 2</vt:lpstr>
      <vt:lpstr>Pros/Cons</vt:lpstr>
    </vt:vector>
  </TitlesOfParts>
  <Company>Bentley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McLeman</dc:creator>
  <cp:lastModifiedBy>Paul Sheedy</cp:lastModifiedBy>
  <cp:revision>44</cp:revision>
  <cp:lastPrinted>2014-01-29T13:30:30Z</cp:lastPrinted>
  <dcterms:created xsi:type="dcterms:W3CDTF">2014-01-20T13:47:51Z</dcterms:created>
  <dcterms:modified xsi:type="dcterms:W3CDTF">2014-02-25T14:41:33Z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0x010100AC9703CD3B303E47A034E8CA6359D512</vt:lpwstr>
  </property>
</Properties>
</file>