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4"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8809" autoAdjust="0"/>
    <p:restoredTop sz="94660"/>
  </p:normalViewPr>
  <p:slideViewPr>
    <p:cSldViewPr snapToGrid="0">
      <p:cViewPr>
        <p:scale>
          <a:sx n="75" d="100"/>
          <a:sy n="75" d="100"/>
        </p:scale>
        <p:origin x="-562" y="-23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F00181-95CF-02F9-206D-BE056201486D}"/>
              </a:ext>
            </a:extLst>
          </p:cNvPr>
          <p:cNvSpPr>
            <a:spLocks noGrp="1"/>
          </p:cNvSpPr>
          <p:nvPr>
            <p:ph type="title"/>
          </p:nvPr>
        </p:nvSpPr>
        <p:spPr>
          <a:xfrm>
            <a:off x="685801" y="948267"/>
            <a:ext cx="10131425" cy="1117600"/>
          </a:xfrm>
          <a:custGeom>
            <a:avLst/>
            <a:gdLst>
              <a:gd name="connsiteX0" fmla="*/ 0 w 10131425"/>
              <a:gd name="connsiteY0" fmla="*/ 0 h 1117600"/>
              <a:gd name="connsiteX1" fmla="*/ 697280 w 10131425"/>
              <a:gd name="connsiteY1" fmla="*/ 0 h 1117600"/>
              <a:gd name="connsiteX2" fmla="*/ 1090618 w 10131425"/>
              <a:gd name="connsiteY2" fmla="*/ 0 h 1117600"/>
              <a:gd name="connsiteX3" fmla="*/ 1889213 w 10131425"/>
              <a:gd name="connsiteY3" fmla="*/ 0 h 1117600"/>
              <a:gd name="connsiteX4" fmla="*/ 2282550 w 10131425"/>
              <a:gd name="connsiteY4" fmla="*/ 0 h 1117600"/>
              <a:gd name="connsiteX5" fmla="*/ 2777202 w 10131425"/>
              <a:gd name="connsiteY5" fmla="*/ 0 h 1117600"/>
              <a:gd name="connsiteX6" fmla="*/ 3170540 w 10131425"/>
              <a:gd name="connsiteY6" fmla="*/ 0 h 1117600"/>
              <a:gd name="connsiteX7" fmla="*/ 3867820 w 10131425"/>
              <a:gd name="connsiteY7" fmla="*/ 0 h 1117600"/>
              <a:gd name="connsiteX8" fmla="*/ 4362472 w 10131425"/>
              <a:gd name="connsiteY8" fmla="*/ 0 h 1117600"/>
              <a:gd name="connsiteX9" fmla="*/ 4654496 w 10131425"/>
              <a:gd name="connsiteY9" fmla="*/ 0 h 1117600"/>
              <a:gd name="connsiteX10" fmla="*/ 5250462 w 10131425"/>
              <a:gd name="connsiteY10" fmla="*/ 0 h 1117600"/>
              <a:gd name="connsiteX11" fmla="*/ 6049057 w 10131425"/>
              <a:gd name="connsiteY11" fmla="*/ 0 h 1117600"/>
              <a:gd name="connsiteX12" fmla="*/ 6645023 w 10131425"/>
              <a:gd name="connsiteY12" fmla="*/ 0 h 1117600"/>
              <a:gd name="connsiteX13" fmla="*/ 6937046 w 10131425"/>
              <a:gd name="connsiteY13" fmla="*/ 0 h 1117600"/>
              <a:gd name="connsiteX14" fmla="*/ 7229070 w 10131425"/>
              <a:gd name="connsiteY14" fmla="*/ 0 h 1117600"/>
              <a:gd name="connsiteX15" fmla="*/ 7622407 w 10131425"/>
              <a:gd name="connsiteY15" fmla="*/ 0 h 1117600"/>
              <a:gd name="connsiteX16" fmla="*/ 7914431 w 10131425"/>
              <a:gd name="connsiteY16" fmla="*/ 0 h 1117600"/>
              <a:gd name="connsiteX17" fmla="*/ 8713026 w 10131425"/>
              <a:gd name="connsiteY17" fmla="*/ 0 h 1117600"/>
              <a:gd name="connsiteX18" fmla="*/ 9207677 w 10131425"/>
              <a:gd name="connsiteY18" fmla="*/ 0 h 1117600"/>
              <a:gd name="connsiteX19" fmla="*/ 10131425 w 10131425"/>
              <a:gd name="connsiteY19" fmla="*/ 0 h 1117600"/>
              <a:gd name="connsiteX20" fmla="*/ 10131425 w 10131425"/>
              <a:gd name="connsiteY20" fmla="*/ 569976 h 1117600"/>
              <a:gd name="connsiteX21" fmla="*/ 10131425 w 10131425"/>
              <a:gd name="connsiteY21" fmla="*/ 1117600 h 1117600"/>
              <a:gd name="connsiteX22" fmla="*/ 9636773 w 10131425"/>
              <a:gd name="connsiteY22" fmla="*/ 1117600 h 1117600"/>
              <a:gd name="connsiteX23" fmla="*/ 8838178 w 10131425"/>
              <a:gd name="connsiteY23" fmla="*/ 1117600 h 1117600"/>
              <a:gd name="connsiteX24" fmla="*/ 8039584 w 10131425"/>
              <a:gd name="connsiteY24" fmla="*/ 1117600 h 1117600"/>
              <a:gd name="connsiteX25" fmla="*/ 7544932 w 10131425"/>
              <a:gd name="connsiteY25" fmla="*/ 1117600 h 1117600"/>
              <a:gd name="connsiteX26" fmla="*/ 7050280 w 10131425"/>
              <a:gd name="connsiteY26" fmla="*/ 1117600 h 1117600"/>
              <a:gd name="connsiteX27" fmla="*/ 6758256 w 10131425"/>
              <a:gd name="connsiteY27" fmla="*/ 1117600 h 1117600"/>
              <a:gd name="connsiteX28" fmla="*/ 6060976 w 10131425"/>
              <a:gd name="connsiteY28" fmla="*/ 1117600 h 1117600"/>
              <a:gd name="connsiteX29" fmla="*/ 5465010 w 10131425"/>
              <a:gd name="connsiteY29" fmla="*/ 1117600 h 1117600"/>
              <a:gd name="connsiteX30" fmla="*/ 4869044 w 10131425"/>
              <a:gd name="connsiteY30" fmla="*/ 1117600 h 1117600"/>
              <a:gd name="connsiteX31" fmla="*/ 4273077 w 10131425"/>
              <a:gd name="connsiteY31" fmla="*/ 1117600 h 1117600"/>
              <a:gd name="connsiteX32" fmla="*/ 3879740 w 10131425"/>
              <a:gd name="connsiteY32" fmla="*/ 1117600 h 1117600"/>
              <a:gd name="connsiteX33" fmla="*/ 3081145 w 10131425"/>
              <a:gd name="connsiteY33" fmla="*/ 1117600 h 1117600"/>
              <a:gd name="connsiteX34" fmla="*/ 2282550 w 10131425"/>
              <a:gd name="connsiteY34" fmla="*/ 1117600 h 1117600"/>
              <a:gd name="connsiteX35" fmla="*/ 1787899 w 10131425"/>
              <a:gd name="connsiteY35" fmla="*/ 1117600 h 1117600"/>
              <a:gd name="connsiteX36" fmla="*/ 1394561 w 10131425"/>
              <a:gd name="connsiteY36" fmla="*/ 1117600 h 1117600"/>
              <a:gd name="connsiteX37" fmla="*/ 595966 w 10131425"/>
              <a:gd name="connsiteY37" fmla="*/ 1117600 h 1117600"/>
              <a:gd name="connsiteX38" fmla="*/ 0 w 10131425"/>
              <a:gd name="connsiteY38" fmla="*/ 1117600 h 1117600"/>
              <a:gd name="connsiteX39" fmla="*/ 0 w 10131425"/>
              <a:gd name="connsiteY39" fmla="*/ 569976 h 1117600"/>
              <a:gd name="connsiteX40" fmla="*/ 0 w 10131425"/>
              <a:gd name="connsiteY40" fmla="*/ 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131425" h="1117600" fill="none" extrusionOk="0">
                <a:moveTo>
                  <a:pt x="0" y="0"/>
                </a:moveTo>
                <a:cubicBezTo>
                  <a:pt x="289052" y="-29277"/>
                  <a:pt x="405431" y="8894"/>
                  <a:pt x="697280" y="0"/>
                </a:cubicBezTo>
                <a:cubicBezTo>
                  <a:pt x="989129" y="-8894"/>
                  <a:pt x="939026" y="29254"/>
                  <a:pt x="1090618" y="0"/>
                </a:cubicBezTo>
                <a:cubicBezTo>
                  <a:pt x="1242210" y="-29254"/>
                  <a:pt x="1574200" y="40189"/>
                  <a:pt x="1889213" y="0"/>
                </a:cubicBezTo>
                <a:cubicBezTo>
                  <a:pt x="2204227" y="-40189"/>
                  <a:pt x="2106859" y="78"/>
                  <a:pt x="2282550" y="0"/>
                </a:cubicBezTo>
                <a:cubicBezTo>
                  <a:pt x="2458241" y="-78"/>
                  <a:pt x="2579527" y="32322"/>
                  <a:pt x="2777202" y="0"/>
                </a:cubicBezTo>
                <a:cubicBezTo>
                  <a:pt x="2974877" y="-32322"/>
                  <a:pt x="3015321" y="14335"/>
                  <a:pt x="3170540" y="0"/>
                </a:cubicBezTo>
                <a:cubicBezTo>
                  <a:pt x="3325759" y="-14335"/>
                  <a:pt x="3619870" y="76582"/>
                  <a:pt x="3867820" y="0"/>
                </a:cubicBezTo>
                <a:cubicBezTo>
                  <a:pt x="4115770" y="-76582"/>
                  <a:pt x="4244874" y="42473"/>
                  <a:pt x="4362472" y="0"/>
                </a:cubicBezTo>
                <a:cubicBezTo>
                  <a:pt x="4480070" y="-42473"/>
                  <a:pt x="4584751" y="34435"/>
                  <a:pt x="4654496" y="0"/>
                </a:cubicBezTo>
                <a:cubicBezTo>
                  <a:pt x="4724241" y="-34435"/>
                  <a:pt x="5055633" y="44626"/>
                  <a:pt x="5250462" y="0"/>
                </a:cubicBezTo>
                <a:cubicBezTo>
                  <a:pt x="5445291" y="-44626"/>
                  <a:pt x="5802944" y="59239"/>
                  <a:pt x="6049057" y="0"/>
                </a:cubicBezTo>
                <a:cubicBezTo>
                  <a:pt x="6295171" y="-59239"/>
                  <a:pt x="6429580" y="31531"/>
                  <a:pt x="6645023" y="0"/>
                </a:cubicBezTo>
                <a:cubicBezTo>
                  <a:pt x="6860466" y="-31531"/>
                  <a:pt x="6804585" y="18815"/>
                  <a:pt x="6937046" y="0"/>
                </a:cubicBezTo>
                <a:cubicBezTo>
                  <a:pt x="7069507" y="-18815"/>
                  <a:pt x="7104544" y="23401"/>
                  <a:pt x="7229070" y="0"/>
                </a:cubicBezTo>
                <a:cubicBezTo>
                  <a:pt x="7353596" y="-23401"/>
                  <a:pt x="7497113" y="40336"/>
                  <a:pt x="7622407" y="0"/>
                </a:cubicBezTo>
                <a:cubicBezTo>
                  <a:pt x="7747701" y="-40336"/>
                  <a:pt x="7816418" y="30037"/>
                  <a:pt x="7914431" y="0"/>
                </a:cubicBezTo>
                <a:cubicBezTo>
                  <a:pt x="8012444" y="-30037"/>
                  <a:pt x="8395965" y="49831"/>
                  <a:pt x="8713026" y="0"/>
                </a:cubicBezTo>
                <a:cubicBezTo>
                  <a:pt x="9030088" y="-49831"/>
                  <a:pt x="9025152" y="43959"/>
                  <a:pt x="9207677" y="0"/>
                </a:cubicBezTo>
                <a:cubicBezTo>
                  <a:pt x="9390202" y="-43959"/>
                  <a:pt x="9786622" y="74329"/>
                  <a:pt x="10131425" y="0"/>
                </a:cubicBezTo>
                <a:cubicBezTo>
                  <a:pt x="10167615" y="275258"/>
                  <a:pt x="10127321" y="370922"/>
                  <a:pt x="10131425" y="569976"/>
                </a:cubicBezTo>
                <a:cubicBezTo>
                  <a:pt x="10135529" y="769030"/>
                  <a:pt x="10124073" y="967491"/>
                  <a:pt x="10131425" y="1117600"/>
                </a:cubicBezTo>
                <a:cubicBezTo>
                  <a:pt x="9886486" y="1143115"/>
                  <a:pt x="9818598" y="1102896"/>
                  <a:pt x="9636773" y="1117600"/>
                </a:cubicBezTo>
                <a:cubicBezTo>
                  <a:pt x="9454948" y="1132304"/>
                  <a:pt x="9010827" y="1084327"/>
                  <a:pt x="8838178" y="1117600"/>
                </a:cubicBezTo>
                <a:cubicBezTo>
                  <a:pt x="8665529" y="1150873"/>
                  <a:pt x="8345643" y="1101259"/>
                  <a:pt x="8039584" y="1117600"/>
                </a:cubicBezTo>
                <a:cubicBezTo>
                  <a:pt x="7733525" y="1133941"/>
                  <a:pt x="7677792" y="1080181"/>
                  <a:pt x="7544932" y="1117600"/>
                </a:cubicBezTo>
                <a:cubicBezTo>
                  <a:pt x="7412072" y="1155019"/>
                  <a:pt x="7222474" y="1085525"/>
                  <a:pt x="7050280" y="1117600"/>
                </a:cubicBezTo>
                <a:cubicBezTo>
                  <a:pt x="6878086" y="1149675"/>
                  <a:pt x="6872853" y="1103804"/>
                  <a:pt x="6758256" y="1117600"/>
                </a:cubicBezTo>
                <a:cubicBezTo>
                  <a:pt x="6643659" y="1131396"/>
                  <a:pt x="6340559" y="1086569"/>
                  <a:pt x="6060976" y="1117600"/>
                </a:cubicBezTo>
                <a:cubicBezTo>
                  <a:pt x="5781393" y="1148631"/>
                  <a:pt x="5695650" y="1065625"/>
                  <a:pt x="5465010" y="1117600"/>
                </a:cubicBezTo>
                <a:cubicBezTo>
                  <a:pt x="5234370" y="1169575"/>
                  <a:pt x="5091548" y="1090231"/>
                  <a:pt x="4869044" y="1117600"/>
                </a:cubicBezTo>
                <a:cubicBezTo>
                  <a:pt x="4646540" y="1144969"/>
                  <a:pt x="4560229" y="1110552"/>
                  <a:pt x="4273077" y="1117600"/>
                </a:cubicBezTo>
                <a:cubicBezTo>
                  <a:pt x="3985925" y="1124648"/>
                  <a:pt x="4029551" y="1101079"/>
                  <a:pt x="3879740" y="1117600"/>
                </a:cubicBezTo>
                <a:cubicBezTo>
                  <a:pt x="3729929" y="1134121"/>
                  <a:pt x="3268131" y="1070170"/>
                  <a:pt x="3081145" y="1117600"/>
                </a:cubicBezTo>
                <a:cubicBezTo>
                  <a:pt x="2894160" y="1165030"/>
                  <a:pt x="2658290" y="1107494"/>
                  <a:pt x="2282550" y="1117600"/>
                </a:cubicBezTo>
                <a:cubicBezTo>
                  <a:pt x="1906810" y="1127706"/>
                  <a:pt x="1978735" y="1098936"/>
                  <a:pt x="1787899" y="1117600"/>
                </a:cubicBezTo>
                <a:cubicBezTo>
                  <a:pt x="1597063" y="1136264"/>
                  <a:pt x="1572109" y="1081204"/>
                  <a:pt x="1394561" y="1117600"/>
                </a:cubicBezTo>
                <a:cubicBezTo>
                  <a:pt x="1217013" y="1153996"/>
                  <a:pt x="839992" y="1061760"/>
                  <a:pt x="595966" y="1117600"/>
                </a:cubicBezTo>
                <a:cubicBezTo>
                  <a:pt x="351940" y="1173440"/>
                  <a:pt x="202803" y="1095415"/>
                  <a:pt x="0" y="1117600"/>
                </a:cubicBezTo>
                <a:cubicBezTo>
                  <a:pt x="-41684" y="984847"/>
                  <a:pt x="41171" y="691498"/>
                  <a:pt x="0" y="569976"/>
                </a:cubicBezTo>
                <a:cubicBezTo>
                  <a:pt x="-41171" y="448454"/>
                  <a:pt x="40823" y="195103"/>
                  <a:pt x="0" y="0"/>
                </a:cubicBezTo>
                <a:close/>
              </a:path>
              <a:path w="10131425" h="1117600" stroke="0" extrusionOk="0">
                <a:moveTo>
                  <a:pt x="0" y="0"/>
                </a:moveTo>
                <a:cubicBezTo>
                  <a:pt x="141599" y="-14418"/>
                  <a:pt x="388258" y="22357"/>
                  <a:pt x="494652" y="0"/>
                </a:cubicBezTo>
                <a:cubicBezTo>
                  <a:pt x="601046" y="-22357"/>
                  <a:pt x="958436" y="16625"/>
                  <a:pt x="1090618" y="0"/>
                </a:cubicBezTo>
                <a:cubicBezTo>
                  <a:pt x="1222800" y="-16625"/>
                  <a:pt x="1346293" y="15454"/>
                  <a:pt x="1483956" y="0"/>
                </a:cubicBezTo>
                <a:cubicBezTo>
                  <a:pt x="1621619" y="-15454"/>
                  <a:pt x="1857563" y="736"/>
                  <a:pt x="2181236" y="0"/>
                </a:cubicBezTo>
                <a:cubicBezTo>
                  <a:pt x="2504909" y="-736"/>
                  <a:pt x="2714159" y="4403"/>
                  <a:pt x="2979831" y="0"/>
                </a:cubicBezTo>
                <a:cubicBezTo>
                  <a:pt x="3245503" y="-4403"/>
                  <a:pt x="3334771" y="76889"/>
                  <a:pt x="3677111" y="0"/>
                </a:cubicBezTo>
                <a:cubicBezTo>
                  <a:pt x="4019451" y="-76889"/>
                  <a:pt x="4066137" y="50662"/>
                  <a:pt x="4374392" y="0"/>
                </a:cubicBezTo>
                <a:cubicBezTo>
                  <a:pt x="4682647" y="-50662"/>
                  <a:pt x="4669317" y="3711"/>
                  <a:pt x="4869044" y="0"/>
                </a:cubicBezTo>
                <a:cubicBezTo>
                  <a:pt x="5068771" y="-3711"/>
                  <a:pt x="5185422" y="46556"/>
                  <a:pt x="5465010" y="0"/>
                </a:cubicBezTo>
                <a:cubicBezTo>
                  <a:pt x="5744598" y="-46556"/>
                  <a:pt x="5904819" y="6827"/>
                  <a:pt x="6263605" y="0"/>
                </a:cubicBezTo>
                <a:cubicBezTo>
                  <a:pt x="6622392" y="-6827"/>
                  <a:pt x="6755278" y="60202"/>
                  <a:pt x="7062199" y="0"/>
                </a:cubicBezTo>
                <a:cubicBezTo>
                  <a:pt x="7369120" y="-60202"/>
                  <a:pt x="7385500" y="6097"/>
                  <a:pt x="7658165" y="0"/>
                </a:cubicBezTo>
                <a:cubicBezTo>
                  <a:pt x="7930830" y="-6097"/>
                  <a:pt x="8074910" y="7403"/>
                  <a:pt x="8456760" y="0"/>
                </a:cubicBezTo>
                <a:cubicBezTo>
                  <a:pt x="8838610" y="-7403"/>
                  <a:pt x="8923849" y="65513"/>
                  <a:pt x="9052726" y="0"/>
                </a:cubicBezTo>
                <a:cubicBezTo>
                  <a:pt x="9181603" y="-65513"/>
                  <a:pt x="9791974" y="44952"/>
                  <a:pt x="10131425" y="0"/>
                </a:cubicBezTo>
                <a:cubicBezTo>
                  <a:pt x="10179965" y="255151"/>
                  <a:pt x="10103893" y="350926"/>
                  <a:pt x="10131425" y="581152"/>
                </a:cubicBezTo>
                <a:cubicBezTo>
                  <a:pt x="10158957" y="811378"/>
                  <a:pt x="10114006" y="938587"/>
                  <a:pt x="10131425" y="1117600"/>
                </a:cubicBezTo>
                <a:cubicBezTo>
                  <a:pt x="9933551" y="1169795"/>
                  <a:pt x="9758227" y="1097229"/>
                  <a:pt x="9636773" y="1117600"/>
                </a:cubicBezTo>
                <a:cubicBezTo>
                  <a:pt x="9515319" y="1137971"/>
                  <a:pt x="9444403" y="1094296"/>
                  <a:pt x="9344750" y="1117600"/>
                </a:cubicBezTo>
                <a:cubicBezTo>
                  <a:pt x="9245097" y="1140904"/>
                  <a:pt x="8983701" y="1098688"/>
                  <a:pt x="8748783" y="1117600"/>
                </a:cubicBezTo>
                <a:cubicBezTo>
                  <a:pt x="8513865" y="1136512"/>
                  <a:pt x="8525882" y="1097347"/>
                  <a:pt x="8456760" y="1117600"/>
                </a:cubicBezTo>
                <a:cubicBezTo>
                  <a:pt x="8387638" y="1137853"/>
                  <a:pt x="7924794" y="1050068"/>
                  <a:pt x="7658165" y="1117600"/>
                </a:cubicBezTo>
                <a:cubicBezTo>
                  <a:pt x="7391536" y="1185132"/>
                  <a:pt x="7475029" y="1093264"/>
                  <a:pt x="7366142" y="1117600"/>
                </a:cubicBezTo>
                <a:cubicBezTo>
                  <a:pt x="7257255" y="1141936"/>
                  <a:pt x="6978201" y="1095589"/>
                  <a:pt x="6668862" y="1117600"/>
                </a:cubicBezTo>
                <a:cubicBezTo>
                  <a:pt x="6359523" y="1139611"/>
                  <a:pt x="6271667" y="1067418"/>
                  <a:pt x="6072895" y="1117600"/>
                </a:cubicBezTo>
                <a:cubicBezTo>
                  <a:pt x="5874123" y="1167782"/>
                  <a:pt x="5899264" y="1106717"/>
                  <a:pt x="5780872" y="1117600"/>
                </a:cubicBezTo>
                <a:cubicBezTo>
                  <a:pt x="5662480" y="1128483"/>
                  <a:pt x="5443602" y="1058050"/>
                  <a:pt x="5184906" y="1117600"/>
                </a:cubicBezTo>
                <a:cubicBezTo>
                  <a:pt x="4926210" y="1177150"/>
                  <a:pt x="4663970" y="1105004"/>
                  <a:pt x="4386311" y="1117600"/>
                </a:cubicBezTo>
                <a:cubicBezTo>
                  <a:pt x="4108652" y="1130196"/>
                  <a:pt x="3991136" y="1106084"/>
                  <a:pt x="3891659" y="1117600"/>
                </a:cubicBezTo>
                <a:cubicBezTo>
                  <a:pt x="3792182" y="1129116"/>
                  <a:pt x="3527912" y="1112033"/>
                  <a:pt x="3295693" y="1117600"/>
                </a:cubicBezTo>
                <a:cubicBezTo>
                  <a:pt x="3063474" y="1123167"/>
                  <a:pt x="3093930" y="1083630"/>
                  <a:pt x="3003670" y="1117600"/>
                </a:cubicBezTo>
                <a:cubicBezTo>
                  <a:pt x="2913410" y="1151570"/>
                  <a:pt x="2744129" y="1104731"/>
                  <a:pt x="2509018" y="1117600"/>
                </a:cubicBezTo>
                <a:cubicBezTo>
                  <a:pt x="2273907" y="1130469"/>
                  <a:pt x="1874987" y="1106832"/>
                  <a:pt x="1710423" y="1117600"/>
                </a:cubicBezTo>
                <a:cubicBezTo>
                  <a:pt x="1545859" y="1128368"/>
                  <a:pt x="1461440" y="1080221"/>
                  <a:pt x="1317085" y="1117600"/>
                </a:cubicBezTo>
                <a:cubicBezTo>
                  <a:pt x="1172730" y="1154979"/>
                  <a:pt x="705622" y="1052107"/>
                  <a:pt x="518491" y="1117600"/>
                </a:cubicBezTo>
                <a:cubicBezTo>
                  <a:pt x="331360" y="1183093"/>
                  <a:pt x="240279" y="1097795"/>
                  <a:pt x="0" y="1117600"/>
                </a:cubicBezTo>
                <a:cubicBezTo>
                  <a:pt x="-39361" y="930726"/>
                  <a:pt x="34094" y="783460"/>
                  <a:pt x="0" y="569976"/>
                </a:cubicBezTo>
                <a:cubicBezTo>
                  <a:pt x="-34094" y="356492"/>
                  <a:pt x="51897" y="204321"/>
                  <a:pt x="0" y="0"/>
                </a:cubicBezTo>
                <a:close/>
              </a:path>
            </a:pathLst>
          </a:custGeom>
          <a:ln>
            <a:noFill/>
            <a:extLst>
              <a:ext uri="{C807C97D-BFC1-408E-A445-0C87EB9F89A2}">
                <ask:lineSketchStyleProps xmlns="" xmlns:ask="http://schemas.microsoft.com/office/drawing/2018/sketchyshapes" sd="3698064574">
                  <ask:type>
                    <ask:lineSketchScribble/>
                  </ask:type>
                </ask:lineSketchStyleProps>
              </a:ext>
            </a:extLst>
          </a:ln>
        </p:spPr>
        <p:txBody>
          <a:bodyPr>
            <a:prstTxWarp prst="textPlain">
              <a:avLst/>
            </a:prstTxWarp>
          </a:bodyPr>
          <a:lstStyle/>
          <a:p>
            <a:pPr algn="ctr"/>
            <a:r>
              <a:rPr lang="en-IN" b="1" dirty="0">
                <a:effectLst>
                  <a:glow rad="63500">
                    <a:schemeClr val="accent1">
                      <a:satMod val="175000"/>
                      <a:alpha val="40000"/>
                    </a:schemeClr>
                  </a:glow>
                </a:effectLst>
              </a:rPr>
              <a:t>HACK-A-CLOUD 2.0</a:t>
            </a:r>
          </a:p>
        </p:txBody>
      </p:sp>
      <p:sp>
        <p:nvSpPr>
          <p:cNvPr id="3" name="Content Placeholder 2">
            <a:extLst>
              <a:ext uri="{FF2B5EF4-FFF2-40B4-BE49-F238E27FC236}">
                <a16:creationId xmlns="" xmlns:a16="http://schemas.microsoft.com/office/drawing/2014/main" id="{7F323D70-27D0-47F3-C284-47850F1E3251}"/>
              </a:ext>
            </a:extLst>
          </p:cNvPr>
          <p:cNvSpPr>
            <a:spLocks noGrp="1"/>
          </p:cNvSpPr>
          <p:nvPr>
            <p:ph idx="1"/>
          </p:nvPr>
        </p:nvSpPr>
        <p:spPr>
          <a:ln>
            <a:noFill/>
          </a:ln>
        </p:spPr>
        <p:txBody>
          <a:bodyPr/>
          <a:lstStyle/>
          <a:p>
            <a:pPr marL="0" indent="0">
              <a:buNone/>
            </a:pPr>
            <a:endParaRPr lang="en-IN" sz="2000" b="1" dirty="0"/>
          </a:p>
          <a:p>
            <a:pPr marL="0" indent="0">
              <a:buNone/>
            </a:pPr>
            <a:r>
              <a:rPr lang="en-IN" sz="2000" b="1" dirty="0"/>
              <a:t>TEAM NAME</a:t>
            </a:r>
            <a:r>
              <a:rPr lang="en-IN" sz="2000" dirty="0"/>
              <a:t>: Cloud Wanderers </a:t>
            </a:r>
          </a:p>
          <a:p>
            <a:pPr marL="0" indent="0">
              <a:buNone/>
            </a:pPr>
            <a:r>
              <a:rPr lang="en-IN" sz="2000" b="1" dirty="0"/>
              <a:t>PROJECT </a:t>
            </a:r>
            <a:r>
              <a:rPr lang="en-IN" sz="2000" b="1" dirty="0" smtClean="0"/>
              <a:t>TITLE</a:t>
            </a:r>
            <a:r>
              <a:rPr lang="en-IN" sz="2000" dirty="0" smtClean="0"/>
              <a:t>: Deploying </a:t>
            </a:r>
            <a:r>
              <a:rPr lang="en-IN" sz="2000" dirty="0"/>
              <a:t>an  application  on AWS using Amplify</a:t>
            </a:r>
          </a:p>
          <a:p>
            <a:pPr marL="0" indent="0">
              <a:buNone/>
            </a:pPr>
            <a:r>
              <a:rPr lang="en-IN" sz="2000" b="1" dirty="0"/>
              <a:t>TEAM MEMBERS</a:t>
            </a:r>
            <a:r>
              <a:rPr lang="en-IN" sz="2000" dirty="0"/>
              <a:t>:</a:t>
            </a:r>
          </a:p>
          <a:p>
            <a:pPr marL="0" indent="0">
              <a:buNone/>
            </a:pPr>
            <a:r>
              <a:rPr lang="en-IN" sz="2000" dirty="0"/>
              <a:t>                              1. Chris Glary C      IT SJCE</a:t>
            </a:r>
          </a:p>
          <a:p>
            <a:pPr marL="0" indent="0">
              <a:buNone/>
            </a:pPr>
            <a:r>
              <a:rPr lang="en-IN" sz="2000" dirty="0"/>
              <a:t>                              2. </a:t>
            </a:r>
            <a:r>
              <a:rPr lang="en-IN" sz="2000" dirty="0" err="1"/>
              <a:t>Arockia</a:t>
            </a:r>
            <a:r>
              <a:rPr lang="en-IN" sz="2000" dirty="0"/>
              <a:t>  </a:t>
            </a:r>
            <a:r>
              <a:rPr lang="en-IN" sz="2000" dirty="0" err="1"/>
              <a:t>Shermila</a:t>
            </a:r>
            <a:r>
              <a:rPr lang="en-IN" sz="2000" dirty="0"/>
              <a:t>  S    ADS SJIT</a:t>
            </a:r>
          </a:p>
          <a:p>
            <a:endParaRPr lang="en-IN" dirty="0"/>
          </a:p>
        </p:txBody>
      </p:sp>
      <p:sp>
        <p:nvSpPr>
          <p:cNvPr id="5" name="Rectangle 4">
            <a:extLst>
              <a:ext uri="{FF2B5EF4-FFF2-40B4-BE49-F238E27FC236}">
                <a16:creationId xmlns="" xmlns:a16="http://schemas.microsoft.com/office/drawing/2014/main" id="{DEF41E9A-827A-ADAA-2134-11A8AF1A0A6B}"/>
              </a:ext>
            </a:extLst>
          </p:cNvPr>
          <p:cNvSpPr/>
          <p:nvPr/>
        </p:nvSpPr>
        <p:spPr>
          <a:xfrm>
            <a:off x="4663012" y="2269886"/>
            <a:ext cx="2492349" cy="523220"/>
          </a:xfrm>
          <a:prstGeom prst="rect">
            <a:avLst/>
          </a:prstGeom>
          <a:noFill/>
        </p:spPr>
        <p:txBody>
          <a:bodyPr wrap="none" lIns="91440" tIns="45720" rIns="91440" bIns="45720">
            <a:spAutoFit/>
          </a:bodyPr>
          <a:lstStyle/>
          <a:p>
            <a:pPr algn="ctr"/>
            <a:r>
              <a:rPr lang="en-IN"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ECS EXPLORERS</a:t>
            </a:r>
            <a:endParaRPr lang="en-IN"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 xmlns:p14="http://schemas.microsoft.com/office/powerpoint/2010/main" val="2618095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EBB82C-93E0-6E97-CDBE-70CF49CAE333}"/>
              </a:ext>
            </a:extLst>
          </p:cNvPr>
          <p:cNvSpPr>
            <a:spLocks noGrp="1"/>
          </p:cNvSpPr>
          <p:nvPr>
            <p:ph type="title"/>
          </p:nvPr>
        </p:nvSpPr>
        <p:spPr>
          <a:xfrm>
            <a:off x="422031" y="609600"/>
            <a:ext cx="10701494" cy="1456267"/>
          </a:xfrm>
        </p:spPr>
        <p:txBody>
          <a:bodyPr/>
          <a:lstStyle/>
          <a:p>
            <a:r>
              <a:rPr lang="en-IN" dirty="0"/>
              <a:t>Deploying a bucket list application  tracker on</a:t>
            </a:r>
            <a:br>
              <a:rPr lang="en-IN" dirty="0"/>
            </a:br>
            <a:r>
              <a:rPr lang="en-IN" dirty="0"/>
              <a:t>                            </a:t>
            </a:r>
            <a:r>
              <a:rPr lang="en-IN" dirty="0" err="1"/>
              <a:t>aws</a:t>
            </a:r>
            <a:r>
              <a:rPr lang="en-IN" dirty="0"/>
              <a:t>  amplify</a:t>
            </a:r>
          </a:p>
        </p:txBody>
      </p:sp>
      <p:sp>
        <p:nvSpPr>
          <p:cNvPr id="3" name="Content Placeholder 2">
            <a:extLst>
              <a:ext uri="{FF2B5EF4-FFF2-40B4-BE49-F238E27FC236}">
                <a16:creationId xmlns="" xmlns:a16="http://schemas.microsoft.com/office/drawing/2014/main" id="{2D880E18-2291-DF66-0699-45A307F597DF}"/>
              </a:ext>
            </a:extLst>
          </p:cNvPr>
          <p:cNvSpPr>
            <a:spLocks noGrp="1"/>
          </p:cNvSpPr>
          <p:nvPr>
            <p:ph idx="1"/>
          </p:nvPr>
        </p:nvSpPr>
        <p:spPr/>
        <p:txBody>
          <a:bodyPr>
            <a:normAutofit/>
          </a:bodyPr>
          <a:lstStyle/>
          <a:p>
            <a:pPr marL="0" indent="0">
              <a:buNone/>
            </a:pPr>
            <a:r>
              <a:rPr lang="en-US" sz="2400" dirty="0"/>
              <a:t>The project's goal is to build and launch a bucket list tracker application on AWS Amplify, which will let users to maintain and track their bucket lists. The application employs AWS Amplify services for authentication, data storage, and real-time updates, resulting in a secure and scalable user experience. Continuous deployment ensures that the application is constantly updated with the most recent features.</a:t>
            </a:r>
            <a:endParaRPr lang="en-IN" sz="2400" dirty="0"/>
          </a:p>
        </p:txBody>
      </p:sp>
    </p:spTree>
    <p:extLst>
      <p:ext uri="{BB962C8B-B14F-4D97-AF65-F5344CB8AC3E}">
        <p14:creationId xmlns="" xmlns:p14="http://schemas.microsoft.com/office/powerpoint/2010/main" val="3013349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FDB58-DC47-12C7-1182-684ECCB2980E}"/>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 xmlns:a16="http://schemas.microsoft.com/office/drawing/2014/main" id="{99B46069-E248-4EE8-7177-93E37779E75C}"/>
              </a:ext>
            </a:extLst>
          </p:cNvPr>
          <p:cNvSpPr>
            <a:spLocks noGrp="1"/>
          </p:cNvSpPr>
          <p:nvPr>
            <p:ph idx="1"/>
          </p:nvPr>
        </p:nvSpPr>
        <p:spPr>
          <a:xfrm>
            <a:off x="442451" y="914399"/>
            <a:ext cx="11454581" cy="5830529"/>
          </a:xfrm>
        </p:spPr>
        <p:txBody>
          <a:bodyPr/>
          <a:lstStyle/>
          <a:p>
            <a:pPr marL="0" indent="0" algn="just">
              <a:buNone/>
            </a:pPr>
            <a:r>
              <a:rPr lang="en-IN" dirty="0"/>
              <a:t>-</a:t>
            </a:r>
          </a:p>
        </p:txBody>
      </p:sp>
      <p:sp>
        <p:nvSpPr>
          <p:cNvPr id="8" name="Rectangle 5">
            <a:extLst>
              <a:ext uri="{FF2B5EF4-FFF2-40B4-BE49-F238E27FC236}">
                <a16:creationId xmlns="" xmlns:a16="http://schemas.microsoft.com/office/drawing/2014/main" id="{D65B5994-EBC9-25D0-0C15-D008FE8748D1}"/>
              </a:ext>
            </a:extLst>
          </p:cNvPr>
          <p:cNvSpPr>
            <a:spLocks noChangeArrowheads="1"/>
          </p:cNvSpPr>
          <p:nvPr/>
        </p:nvSpPr>
        <p:spPr bwMode="auto">
          <a:xfrm>
            <a:off x="1178768" y="2274838"/>
            <a:ext cx="9834465"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project involves deploying a React web application on AWS infrastructure using Amplify, aiming for a </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streamlined , scalable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secure deployment process. The solution should enable continuous integration, automate build processes, and manage backend services, while adhering to best practices for performance, reliability, and cost optimization.</a:t>
            </a:r>
          </a:p>
        </p:txBody>
      </p:sp>
    </p:spTree>
    <p:extLst>
      <p:ext uri="{BB962C8B-B14F-4D97-AF65-F5344CB8AC3E}">
        <p14:creationId xmlns="" xmlns:p14="http://schemas.microsoft.com/office/powerpoint/2010/main" val="613557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95841-11AD-2D8D-6820-CEE0B792FFFD}"/>
              </a:ext>
            </a:extLst>
          </p:cNvPr>
          <p:cNvSpPr>
            <a:spLocks noGrp="1"/>
          </p:cNvSpPr>
          <p:nvPr>
            <p:ph type="title"/>
          </p:nvPr>
        </p:nvSpPr>
        <p:spPr/>
        <p:txBody>
          <a:bodyPr/>
          <a:lstStyle/>
          <a:p>
            <a:pPr algn="ctr"/>
            <a:r>
              <a:rPr lang="en-IN" b="1" dirty="0"/>
              <a:t>ABSTRACT</a:t>
            </a:r>
          </a:p>
        </p:txBody>
      </p:sp>
      <p:sp>
        <p:nvSpPr>
          <p:cNvPr id="5" name="Rectangle 2">
            <a:extLst>
              <a:ext uri="{FF2B5EF4-FFF2-40B4-BE49-F238E27FC236}">
                <a16:creationId xmlns="" xmlns:a16="http://schemas.microsoft.com/office/drawing/2014/main" id="{2B16C98F-B220-148A-1EFB-F2DA1804A16B}"/>
              </a:ext>
            </a:extLst>
          </p:cNvPr>
          <p:cNvSpPr>
            <a:spLocks noGrp="1" noChangeArrowheads="1"/>
          </p:cNvSpPr>
          <p:nvPr>
            <p:ph idx="1"/>
          </p:nvPr>
        </p:nvSpPr>
        <p:spPr bwMode="auto">
          <a:xfrm>
            <a:off x="2607906" y="2293987"/>
            <a:ext cx="8580041" cy="3416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Deploying </a:t>
            </a:r>
            <a:r>
              <a:rPr kumimoji="0" lang="en-US" altLang="en-US" sz="2400" b="0" i="0" u="none" strike="noStrike" cap="none" normalizeH="0" baseline="0" dirty="0">
                <a:ln>
                  <a:noFill/>
                </a:ln>
                <a:solidFill>
                  <a:schemeClr val="tx1"/>
                </a:solidFill>
                <a:effectLst/>
                <a:latin typeface="Arial" panose="020B0604020202020204" pitchFamily="34" charset="0"/>
              </a:rPr>
              <a:t>React Web Application on </a:t>
            </a:r>
            <a:r>
              <a:rPr kumimoji="0" lang="en-US" altLang="en-US" sz="2400" b="0" i="0" u="none" strike="noStrike" cap="none" normalizeH="0" baseline="0" dirty="0" smtClean="0">
                <a:ln>
                  <a:noFill/>
                </a:ln>
                <a:solidFill>
                  <a:schemeClr val="tx1"/>
                </a:solidFill>
                <a:effectLst/>
                <a:latin typeface="Arial" panose="020B0604020202020204" pitchFamily="34" charset="0"/>
              </a:rPr>
              <a:t>AWS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Utilizes Amplify for full-stack serverless applications.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Integration with AWS services for seamless build processes.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Enables continuous integration and delivery (CI/CD).</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Provides easy management of backend services.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Aims for scalable, secure, cost-effective deployment.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Utilizes AWS resources efficiently.</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Enhances user experience and development efforts.</a:t>
            </a:r>
          </a:p>
        </p:txBody>
      </p:sp>
    </p:spTree>
    <p:extLst>
      <p:ext uri="{BB962C8B-B14F-4D97-AF65-F5344CB8AC3E}">
        <p14:creationId xmlns="" xmlns:p14="http://schemas.microsoft.com/office/powerpoint/2010/main" val="1139389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5F19A-AB10-6860-36B7-42A501FEFD5D}"/>
              </a:ext>
            </a:extLst>
          </p:cNvPr>
          <p:cNvSpPr>
            <a:spLocks noGrp="1"/>
          </p:cNvSpPr>
          <p:nvPr>
            <p:ph type="title"/>
          </p:nvPr>
        </p:nvSpPr>
        <p:spPr/>
        <p:txBody>
          <a:bodyPr/>
          <a:lstStyle/>
          <a:p>
            <a:pPr algn="ctr"/>
            <a:r>
              <a:rPr lang="en-IN" b="1" dirty="0"/>
              <a:t>PROPOSED SYSTEM</a:t>
            </a:r>
          </a:p>
        </p:txBody>
      </p:sp>
      <p:sp>
        <p:nvSpPr>
          <p:cNvPr id="3" name="Content Placeholder 2">
            <a:extLst>
              <a:ext uri="{FF2B5EF4-FFF2-40B4-BE49-F238E27FC236}">
                <a16:creationId xmlns="" xmlns:a16="http://schemas.microsoft.com/office/drawing/2014/main" id="{4BB57043-7E80-1867-2DFA-BC1AE0536A30}"/>
              </a:ext>
            </a:extLst>
          </p:cNvPr>
          <p:cNvSpPr>
            <a:spLocks noGrp="1"/>
          </p:cNvSpPr>
          <p:nvPr>
            <p:ph idx="1"/>
          </p:nvPr>
        </p:nvSpPr>
        <p:spPr/>
        <p:txBody>
          <a:bodyPr>
            <a:normAutofit fontScale="70000" lnSpcReduction="20000"/>
          </a:bodyPr>
          <a:lstStyle/>
          <a:p>
            <a:pPr marL="0" indent="0">
              <a:buNone/>
            </a:pPr>
            <a:r>
              <a:rPr lang="en-US" sz="2600" dirty="0"/>
              <a:t>The bucket list tracker application may be deployed on AWS Amplify in a few steps:</a:t>
            </a:r>
          </a:p>
          <a:p>
            <a:pPr algn="just">
              <a:buFont typeface="Wingdings" panose="05000000000000000000" pitchFamily="2" charset="2"/>
              <a:buChar char="§"/>
            </a:pPr>
            <a:r>
              <a:rPr lang="en-US" sz="2600" dirty="0"/>
              <a:t>First, the frontend framework is used to create the user interface, which includes functions such as user login and item management. </a:t>
            </a:r>
          </a:p>
          <a:p>
            <a:pPr>
              <a:buFont typeface="Wingdings" panose="05000000000000000000" pitchFamily="2" charset="2"/>
              <a:buChar char="§"/>
            </a:pPr>
            <a:r>
              <a:rPr lang="en-US" sz="2600" dirty="0"/>
              <a:t>The backend is set up with AWS Amplify, which handles authentication, data storage, and API. </a:t>
            </a:r>
          </a:p>
          <a:p>
            <a:pPr>
              <a:buFont typeface="Wingdings" panose="05000000000000000000" pitchFamily="2" charset="2"/>
              <a:buChar char="§"/>
            </a:pPr>
            <a:r>
              <a:rPr lang="en-US" sz="2600" dirty="0"/>
              <a:t>The application is then coupled with AWS Amplify, which provides built-in authentication, data fetching, and mutation capabilities. </a:t>
            </a:r>
          </a:p>
          <a:p>
            <a:pPr>
              <a:buFont typeface="Wingdings" panose="05000000000000000000" pitchFamily="2" charset="2"/>
              <a:buChar char="§"/>
            </a:pPr>
            <a:r>
              <a:rPr lang="en-US" sz="2600" dirty="0"/>
              <a:t>The application is tested and debugged locally before being deployed to the Amazon Web Services cloud. </a:t>
            </a:r>
          </a:p>
          <a:p>
            <a:pPr>
              <a:buFont typeface="Wingdings" panose="05000000000000000000" pitchFamily="2" charset="2"/>
              <a:buChar char="§"/>
            </a:pPr>
            <a:r>
              <a:rPr lang="en-US" sz="2600" dirty="0"/>
              <a:t>Continuous Integration and Deployment (CI/CD) pipelines are configured to automate the build, testing, and deployment procedures. </a:t>
            </a:r>
          </a:p>
          <a:p>
            <a:pPr>
              <a:buFont typeface="Wingdings" panose="05000000000000000000" pitchFamily="2" charset="2"/>
              <a:buChar char="§"/>
            </a:pPr>
            <a:r>
              <a:rPr lang="en-US" sz="2600" dirty="0"/>
              <a:t>Regular maintenance actions are carried out to improve performance and scale resources.</a:t>
            </a:r>
            <a:endParaRPr lang="en-IN" sz="2600" dirty="0"/>
          </a:p>
          <a:p>
            <a:pPr>
              <a:buFont typeface="Wingdings" panose="05000000000000000000" pitchFamily="2" charset="2"/>
              <a:buChar char="§"/>
            </a:pPr>
            <a:endParaRPr lang="en-IN" dirty="0"/>
          </a:p>
        </p:txBody>
      </p:sp>
    </p:spTree>
    <p:extLst>
      <p:ext uri="{BB962C8B-B14F-4D97-AF65-F5344CB8AC3E}">
        <p14:creationId xmlns="" xmlns:p14="http://schemas.microsoft.com/office/powerpoint/2010/main" val="505901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469105-F936-B7AC-1772-E0B18AE79A19}"/>
              </a:ext>
            </a:extLst>
          </p:cNvPr>
          <p:cNvSpPr>
            <a:spLocks noGrp="1"/>
          </p:cNvSpPr>
          <p:nvPr>
            <p:ph type="title"/>
          </p:nvPr>
        </p:nvSpPr>
        <p:spPr>
          <a:xfrm>
            <a:off x="685801" y="609600"/>
            <a:ext cx="4995335" cy="1456267"/>
          </a:xfrm>
        </p:spPr>
        <p:txBody>
          <a:bodyPr/>
          <a:lstStyle/>
          <a:p>
            <a:pPr algn="ctr"/>
            <a:r>
              <a:rPr lang="en-IN" b="1" dirty="0"/>
              <a:t>ARCHITECTURE</a:t>
            </a:r>
            <a:r>
              <a:rPr lang="en-IN" dirty="0"/>
              <a:t> </a:t>
            </a:r>
          </a:p>
        </p:txBody>
      </p:sp>
      <p:sp>
        <p:nvSpPr>
          <p:cNvPr id="3" name="Content Placeholder 2">
            <a:extLst>
              <a:ext uri="{FF2B5EF4-FFF2-40B4-BE49-F238E27FC236}">
                <a16:creationId xmlns="" xmlns:a16="http://schemas.microsoft.com/office/drawing/2014/main" id="{ECC68F89-3F50-4042-9E24-8B8747B07A0B}"/>
              </a:ext>
            </a:extLst>
          </p:cNvPr>
          <p:cNvSpPr>
            <a:spLocks noGrp="1"/>
          </p:cNvSpPr>
          <p:nvPr>
            <p:ph sz="half" idx="1"/>
          </p:nvPr>
        </p:nvSpPr>
        <p:spPr/>
        <p:txBody>
          <a:bodyPr/>
          <a:lstStyle/>
          <a:p>
            <a:r>
              <a:rPr lang="en-IN" dirty="0"/>
              <a:t>Enter your diagram here</a:t>
            </a:r>
          </a:p>
          <a:p>
            <a:endParaRPr lang="en-IN" dirty="0"/>
          </a:p>
        </p:txBody>
      </p:sp>
      <p:sp>
        <p:nvSpPr>
          <p:cNvPr id="4" name="Content Placeholder 3">
            <a:extLst>
              <a:ext uri="{FF2B5EF4-FFF2-40B4-BE49-F238E27FC236}">
                <a16:creationId xmlns="" xmlns:a16="http://schemas.microsoft.com/office/drawing/2014/main" id="{6B6D3E8C-DD2A-421D-BD4B-0A359180B34E}"/>
              </a:ext>
            </a:extLst>
          </p:cNvPr>
          <p:cNvSpPr>
            <a:spLocks noGrp="1"/>
          </p:cNvSpPr>
          <p:nvPr>
            <p:ph sz="half" idx="2"/>
          </p:nvPr>
        </p:nvSpPr>
        <p:spPr>
          <a:xfrm>
            <a:off x="6510862" y="1794185"/>
            <a:ext cx="4995335" cy="4360809"/>
          </a:xfrm>
        </p:spPr>
        <p:txBody>
          <a:bodyPr/>
          <a:lstStyle/>
          <a:p>
            <a:endParaRPr lang="en-IN" dirty="0"/>
          </a:p>
          <a:p>
            <a:endParaRPr lang="en-IN" dirty="0"/>
          </a:p>
        </p:txBody>
      </p:sp>
      <p:sp>
        <p:nvSpPr>
          <p:cNvPr id="5" name="TextBox 4">
            <a:extLst>
              <a:ext uri="{FF2B5EF4-FFF2-40B4-BE49-F238E27FC236}">
                <a16:creationId xmlns="" xmlns:a16="http://schemas.microsoft.com/office/drawing/2014/main" id="{924C1DDD-AD45-FE92-27E9-9CC50E36C90C}"/>
              </a:ext>
            </a:extLst>
          </p:cNvPr>
          <p:cNvSpPr txBox="1"/>
          <p:nvPr/>
        </p:nvSpPr>
        <p:spPr>
          <a:xfrm>
            <a:off x="6016287" y="752958"/>
            <a:ext cx="4873627" cy="584775"/>
          </a:xfrm>
          <a:prstGeom prst="rect">
            <a:avLst/>
          </a:prstGeom>
          <a:noFill/>
        </p:spPr>
        <p:txBody>
          <a:bodyPr wrap="square" rtlCol="0">
            <a:spAutoFit/>
          </a:bodyPr>
          <a:lstStyle/>
          <a:p>
            <a:pPr algn="ctr"/>
            <a:r>
              <a:rPr lang="en-IN" sz="3200" b="1" dirty="0">
                <a:latin typeface="+mj-lt"/>
              </a:rPr>
              <a:t>TECH STACK</a:t>
            </a:r>
          </a:p>
        </p:txBody>
      </p:sp>
      <p:pic>
        <p:nvPicPr>
          <p:cNvPr id="6" name="Content Placeholder 9">
            <a:extLst>
              <a:ext uri="{FF2B5EF4-FFF2-40B4-BE49-F238E27FC236}">
                <a16:creationId xmlns="" xmlns:a16="http://schemas.microsoft.com/office/drawing/2014/main" id="{C96057FC-E581-41FF-A5AF-49A3AA4AA993}"/>
              </a:ext>
            </a:extLst>
          </p:cNvPr>
          <p:cNvPicPr>
            <a:picLocks noGrp="1" noChangeAspect="1"/>
          </p:cNvPicPr>
          <p:nvPr/>
        </p:nvPicPr>
        <p:blipFill>
          <a:blip r:embed="rId2"/>
          <a:stretch>
            <a:fillRect/>
          </a:stretch>
        </p:blipFill>
        <p:spPr>
          <a:xfrm>
            <a:off x="158371" y="1968125"/>
            <a:ext cx="5857916" cy="3997015"/>
          </a:xfrm>
          <a:prstGeom prst="rect">
            <a:avLst/>
          </a:prstGeom>
          <a:ln>
            <a:solidFill>
              <a:schemeClr val="bg1"/>
            </a:solidFill>
          </a:ln>
        </p:spPr>
      </p:pic>
      <p:sp>
        <p:nvSpPr>
          <p:cNvPr id="8" name="TextBox 7">
            <a:extLst>
              <a:ext uri="{FF2B5EF4-FFF2-40B4-BE49-F238E27FC236}">
                <a16:creationId xmlns="" xmlns:a16="http://schemas.microsoft.com/office/drawing/2014/main" id="{9C69A8B7-1CA1-F8BD-F739-9891D9E144D0}"/>
              </a:ext>
            </a:extLst>
          </p:cNvPr>
          <p:cNvSpPr txBox="1"/>
          <p:nvPr/>
        </p:nvSpPr>
        <p:spPr>
          <a:xfrm>
            <a:off x="6617110" y="1514168"/>
            <a:ext cx="4139263" cy="4801314"/>
          </a:xfrm>
          <a:prstGeom prst="rect">
            <a:avLst/>
          </a:prstGeom>
          <a:noFill/>
        </p:spPr>
        <p:txBody>
          <a:bodyPr wrap="square">
            <a:spAutoFit/>
          </a:bodyPr>
          <a:lstStyle/>
          <a:p>
            <a:pPr marL="285750" indent="-285750">
              <a:buFont typeface="Wingdings" panose="05000000000000000000" pitchFamily="2" charset="2"/>
              <a:buChar char="§"/>
            </a:pPr>
            <a:r>
              <a:rPr lang="en-US" sz="1800" dirty="0"/>
              <a:t>React: Development of web application</a:t>
            </a:r>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r>
              <a:rPr lang="en-US" sz="1800" dirty="0"/>
              <a:t>AWS Amplify: Deployment of frontend and backend services.</a:t>
            </a:r>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r>
              <a:rPr lang="en-US" sz="1800" dirty="0"/>
              <a:t>AWS AppSync: Simplifies building and managing scalable </a:t>
            </a:r>
            <a:r>
              <a:rPr lang="en-US" sz="1800" dirty="0" err="1"/>
              <a:t>GraphQL</a:t>
            </a:r>
            <a:r>
              <a:rPr lang="en-US" sz="1800" dirty="0"/>
              <a:t> APIs.</a:t>
            </a:r>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r>
              <a:rPr lang="en-US" sz="1800" dirty="0" err="1"/>
              <a:t>GraphQL</a:t>
            </a:r>
            <a:r>
              <a:rPr lang="en-US" sz="1800" dirty="0"/>
              <a:t> </a:t>
            </a:r>
            <a:r>
              <a:rPr lang="en-US" sz="1800" dirty="0" smtClean="0"/>
              <a:t> API</a:t>
            </a:r>
            <a:r>
              <a:rPr lang="en-US" sz="1800" dirty="0"/>
              <a:t>: Allows clients to request only the data they need. [API &amp; Schema]</a:t>
            </a:r>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r>
              <a:rPr lang="en-US" sz="1800" dirty="0"/>
              <a:t>DynamoDB: DynamoDB for storing and managing bucket list items.[Database]</a:t>
            </a:r>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r>
              <a:rPr lang="en-US" sz="1800" dirty="0"/>
              <a:t>S3 bucket: For storage of user images. [Storage]</a:t>
            </a:r>
          </a:p>
        </p:txBody>
      </p:sp>
    </p:spTree>
    <p:extLst>
      <p:ext uri="{BB962C8B-B14F-4D97-AF65-F5344CB8AC3E}">
        <p14:creationId xmlns="" xmlns:p14="http://schemas.microsoft.com/office/powerpoint/2010/main" val="776903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2B1446-3A87-F04D-8D3B-4D328C53CBBC}"/>
              </a:ext>
            </a:extLst>
          </p:cNvPr>
          <p:cNvSpPr>
            <a:spLocks noGrp="1"/>
          </p:cNvSpPr>
          <p:nvPr>
            <p:ph type="title"/>
          </p:nvPr>
        </p:nvSpPr>
        <p:spPr/>
        <p:txBody>
          <a:bodyPr/>
          <a:lstStyle/>
          <a:p>
            <a:pPr algn="ctr"/>
            <a:r>
              <a:rPr lang="en-IN" b="1" dirty="0"/>
              <a:t>USE CASE</a:t>
            </a:r>
          </a:p>
        </p:txBody>
      </p:sp>
      <p:sp>
        <p:nvSpPr>
          <p:cNvPr id="3" name="Content Placeholder 2">
            <a:extLst>
              <a:ext uri="{FF2B5EF4-FFF2-40B4-BE49-F238E27FC236}">
                <a16:creationId xmlns="" xmlns:a16="http://schemas.microsoft.com/office/drawing/2014/main" id="{675DBF0B-2FEE-99D9-D28D-1D972D834089}"/>
              </a:ext>
            </a:extLst>
          </p:cNvPr>
          <p:cNvSpPr>
            <a:spLocks noGrp="1"/>
          </p:cNvSpPr>
          <p:nvPr>
            <p:ph idx="1"/>
          </p:nvPr>
        </p:nvSpPr>
        <p:spPr/>
        <p:txBody>
          <a:bodyPr/>
          <a:lstStyle/>
          <a:p>
            <a:pPr marL="0" indent="0">
              <a:buNone/>
            </a:pPr>
            <a:endParaRPr lang="en-IN" dirty="0"/>
          </a:p>
          <a:p>
            <a:endParaRPr lang="en-IN" dirty="0"/>
          </a:p>
        </p:txBody>
      </p:sp>
      <p:sp>
        <p:nvSpPr>
          <p:cNvPr id="5" name="TextBox 4">
            <a:extLst>
              <a:ext uri="{FF2B5EF4-FFF2-40B4-BE49-F238E27FC236}">
                <a16:creationId xmlns="" xmlns:a16="http://schemas.microsoft.com/office/drawing/2014/main" id="{9A8188B9-4489-5074-0581-CFE52DA22E22}"/>
              </a:ext>
            </a:extLst>
          </p:cNvPr>
          <p:cNvSpPr txBox="1"/>
          <p:nvPr/>
        </p:nvSpPr>
        <p:spPr>
          <a:xfrm>
            <a:off x="1789471" y="1789472"/>
            <a:ext cx="7757652" cy="3785652"/>
          </a:xfrm>
          <a:prstGeom prst="rect">
            <a:avLst/>
          </a:prstGeom>
          <a:noFill/>
        </p:spPr>
        <p:txBody>
          <a:bodyPr wrap="square">
            <a:spAutoFit/>
          </a:bodyPr>
          <a:lstStyle/>
          <a:p>
            <a:r>
              <a:rPr lang="en-US" sz="2000" dirty="0"/>
              <a:t>AWS Amplify Bucket List Tracker Application Usage:</a:t>
            </a:r>
          </a:p>
          <a:p>
            <a:endParaRPr lang="en-US" sz="2000" dirty="0"/>
          </a:p>
          <a:p>
            <a:pPr marL="285750" indent="-285750">
              <a:buFont typeface="Wingdings" panose="05000000000000000000" pitchFamily="2" charset="2"/>
              <a:buChar char="§"/>
            </a:pPr>
            <a:r>
              <a:rPr lang="en-US" sz="2000" dirty="0"/>
              <a:t> Personal Goal Tracking: Individuals can manage their personal bucket lists.</a:t>
            </a:r>
          </a:p>
          <a:p>
            <a:pPr marL="285750" indent="-285750">
              <a:buFont typeface="Wingdings" panose="05000000000000000000" pitchFamily="2" charset="2"/>
              <a:buChar char="§"/>
            </a:pPr>
            <a:r>
              <a:rPr lang="en-US" sz="2000" dirty="0"/>
              <a:t> Collaborative Goal Setting: Shared bucket lists allow multiple users to contribute, edit, and track goals.</a:t>
            </a:r>
          </a:p>
          <a:p>
            <a:pPr marL="285750" indent="-285750">
              <a:buFont typeface="Wingdings" panose="05000000000000000000" pitchFamily="2" charset="2"/>
              <a:buChar char="§"/>
            </a:pPr>
            <a:r>
              <a:rPr lang="en-US" sz="2000" dirty="0"/>
              <a:t>Educational Objectives: Students and educators can set educational goals and manage study plans.</a:t>
            </a:r>
          </a:p>
          <a:p>
            <a:pPr marL="285750" indent="-285750">
              <a:buFont typeface="Wingdings" panose="05000000000000000000" pitchFamily="2" charset="2"/>
              <a:buChar char="§"/>
            </a:pPr>
            <a:r>
              <a:rPr lang="en-US" sz="2000" dirty="0"/>
              <a:t> Professional Development: Professionals can track career goals, skill development objectives, certifications, and training milestones.</a:t>
            </a:r>
          </a:p>
          <a:p>
            <a:pPr marL="285750" indent="-285750">
              <a:buFont typeface="Wingdings" panose="05000000000000000000" pitchFamily="2" charset="2"/>
              <a:buChar char="§"/>
            </a:pPr>
            <a:r>
              <a:rPr lang="en-US" sz="2000" dirty="0"/>
              <a:t> Bucket List Communities: Communities can create and share bucket lists related to specific themes, hobbies, or experiences.</a:t>
            </a:r>
            <a:endParaRPr lang="en-IN" sz="2000" dirty="0"/>
          </a:p>
        </p:txBody>
      </p:sp>
    </p:spTree>
    <p:extLst>
      <p:ext uri="{BB962C8B-B14F-4D97-AF65-F5344CB8AC3E}">
        <p14:creationId xmlns="" xmlns:p14="http://schemas.microsoft.com/office/powerpoint/2010/main" val="1135195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F9ADB1-2619-A4DD-D8EB-6E866043B624}"/>
              </a:ext>
            </a:extLst>
          </p:cNvPr>
          <p:cNvSpPr>
            <a:spLocks noGrp="1"/>
          </p:cNvSpPr>
          <p:nvPr>
            <p:ph type="title"/>
          </p:nvPr>
        </p:nvSpPr>
        <p:spPr/>
        <p:txBody>
          <a:bodyPr/>
          <a:lstStyle/>
          <a:p>
            <a:pPr algn="ctr"/>
            <a:r>
              <a:rPr lang="en-IN" b="1" dirty="0"/>
              <a:t>CONCLUSION</a:t>
            </a:r>
          </a:p>
        </p:txBody>
      </p:sp>
      <p:sp>
        <p:nvSpPr>
          <p:cNvPr id="4" name="Content Placeholder 3">
            <a:extLst>
              <a:ext uri="{FF2B5EF4-FFF2-40B4-BE49-F238E27FC236}">
                <a16:creationId xmlns="" xmlns:a16="http://schemas.microsoft.com/office/drawing/2014/main" id="{CC0F89C9-287C-E7E6-3FE4-7182906A6384}"/>
              </a:ext>
            </a:extLst>
          </p:cNvPr>
          <p:cNvSpPr>
            <a:spLocks noGrp="1"/>
          </p:cNvSpPr>
          <p:nvPr>
            <p:ph idx="1"/>
          </p:nvPr>
        </p:nvSpPr>
        <p:spPr>
          <a:xfrm>
            <a:off x="1030288" y="2120454"/>
            <a:ext cx="10131425" cy="3539430"/>
          </a:xfrm>
          <a:prstGeom prst="rect">
            <a:avLst/>
          </a:prstGeom>
        </p:spPr>
        <p:txBody>
          <a:bodyPr wrap="square">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indent="0">
              <a:buNone/>
            </a:pPr>
            <a:r>
              <a:rPr lang="en-US" sz="2800" dirty="0"/>
              <a:t>A bucket list tracker application on AWS Amplify provides scalability, security, and easy integration to help customers monitor their goals. Developers can iterate on the application by running continuous deployment pipelines from </a:t>
            </a:r>
            <a:r>
              <a:rPr lang="en-US" sz="2800" dirty="0" err="1"/>
              <a:t>GitHub</a:t>
            </a:r>
            <a:r>
              <a:rPr lang="en-US" sz="2800" dirty="0"/>
              <a:t> to AWS S3. The application supports a variety of use cases and has the possibility for future improvements such as mobile app compatibility, offline support, social sharing, </a:t>
            </a:r>
            <a:r>
              <a:rPr lang="en-US" sz="2800" dirty="0" err="1" smtClean="0"/>
              <a:t>gamification</a:t>
            </a:r>
            <a:r>
              <a:rPr lang="en-US" sz="2800" dirty="0"/>
              <a:t>, analytics, accessibility, localization, and user feedback methods</a:t>
            </a:r>
            <a:r>
              <a:rPr lang="en-US" dirty="0"/>
              <a:t>.</a:t>
            </a:r>
          </a:p>
        </p:txBody>
      </p:sp>
    </p:spTree>
    <p:extLst>
      <p:ext uri="{BB962C8B-B14F-4D97-AF65-F5344CB8AC3E}">
        <p14:creationId xmlns="" xmlns:p14="http://schemas.microsoft.com/office/powerpoint/2010/main" val="4246961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392</TotalTime>
  <Words>571</Words>
  <Application>Microsoft Office PowerPoint</Application>
  <PresentationFormat>Custom</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HACK-A-CLOUD 2.0</vt:lpstr>
      <vt:lpstr>Deploying a bucket list application  tracker on                             aws  amplify</vt:lpstr>
      <vt:lpstr>PROBLEM STATEMENT</vt:lpstr>
      <vt:lpstr>ABSTRACT</vt:lpstr>
      <vt:lpstr>PROPOSED SYSTEM</vt:lpstr>
      <vt:lpstr>ARCHITECTURE </vt:lpstr>
      <vt:lpstr>USE CASE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HACK-A-CLOUD 2.0</dc:title>
  <dc:creator>Sakshi Ravi</dc:creator>
  <cp:lastModifiedBy>Dell</cp:lastModifiedBy>
  <cp:revision>24</cp:revision>
  <dcterms:created xsi:type="dcterms:W3CDTF">2024-05-06T04:42:09Z</dcterms:created>
  <dcterms:modified xsi:type="dcterms:W3CDTF">2024-05-08T06:16:11Z</dcterms:modified>
</cp:coreProperties>
</file>