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7" r:id="rId5"/>
    <p:sldId id="268" r:id="rId6"/>
    <p:sldId id="259" r:id="rId7"/>
    <p:sldId id="261" r:id="rId8"/>
    <p:sldId id="313" r:id="rId9"/>
    <p:sldId id="272" r:id="rId10"/>
    <p:sldId id="273" r:id="rId11"/>
    <p:sldId id="274" r:id="rId12"/>
    <p:sldId id="278" r:id="rId13"/>
    <p:sldId id="279" r:id="rId14"/>
    <p:sldId id="280" r:id="rId15"/>
    <p:sldId id="281" r:id="rId16"/>
    <p:sldId id="282" r:id="rId17"/>
    <p:sldId id="287" r:id="rId18"/>
    <p:sldId id="311" r:id="rId19"/>
    <p:sldId id="284" r:id="rId20"/>
    <p:sldId id="286" r:id="rId21"/>
    <p:sldId id="283" r:id="rId22"/>
    <p:sldId id="288" r:id="rId23"/>
    <p:sldId id="290" r:id="rId24"/>
    <p:sldId id="295" r:id="rId25"/>
    <p:sldId id="297" r:id="rId26"/>
    <p:sldId id="298" r:id="rId27"/>
    <p:sldId id="291" r:id="rId28"/>
    <p:sldId id="299" r:id="rId29"/>
    <p:sldId id="302" r:id="rId30"/>
    <p:sldId id="303" r:id="rId31"/>
    <p:sldId id="305" r:id="rId32"/>
    <p:sldId id="306" r:id="rId33"/>
    <p:sldId id="307" r:id="rId34"/>
    <p:sldId id="308" r:id="rId35"/>
    <p:sldId id="300" r:id="rId36"/>
    <p:sldId id="301" r:id="rId37"/>
    <p:sldId id="310" r:id="rId38"/>
    <p:sldId id="309" r:id="rId39"/>
    <p:sldId id="312"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19" d="100"/>
          <a:sy n="119" d="100"/>
        </p:scale>
        <p:origin x="108"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10-Jul-17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10-Jul-17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10-Jul-17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10-Jul-17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10-Jul-17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10-Jul-17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10-Jul-17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10-Jul-17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10-Jul-17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10-Jul-17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10-Jul-17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10-Jul-17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10-Jul-17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10-Jul-17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Christopher.iuel@gmail.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Spatial Neural Network</a:t>
            </a:r>
          </a:p>
        </p:txBody>
      </p:sp>
      <p:sp>
        <p:nvSpPr>
          <p:cNvPr id="5" name="Subtitle 4"/>
          <p:cNvSpPr>
            <a:spLocks noGrp="1"/>
          </p:cNvSpPr>
          <p:nvPr>
            <p:ph type="subTitle" idx="1"/>
          </p:nvPr>
        </p:nvSpPr>
        <p:spPr/>
        <p:txBody>
          <a:bodyPr/>
          <a:lstStyle/>
          <a:p>
            <a:r>
              <a:rPr lang="en-US" dirty="0"/>
              <a:t>BY Christopher Iuel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8719" y="609600"/>
            <a:ext cx="10360501" cy="1223963"/>
          </a:xfrm>
        </p:spPr>
        <p:txBody>
          <a:bodyPr>
            <a:normAutofit fontScale="90000"/>
          </a:bodyPr>
          <a:lstStyle/>
          <a:p>
            <a:br>
              <a:rPr lang="en-US" dirty="0"/>
            </a:br>
            <a:r>
              <a:rPr lang="en-US" dirty="0"/>
              <a:t>pool_main.py</a:t>
            </a:r>
            <a:br>
              <a:rPr lang="en-US" dirty="0"/>
            </a:br>
            <a:r>
              <a:rPr lang="en-US" dirty="0"/>
              <a:t>pool_setup.py</a:t>
            </a:r>
            <a:br>
              <a:rPr lang="en-US" dirty="0"/>
            </a:br>
            <a:endParaRPr lang="en-US" dirty="0"/>
          </a:p>
        </p:txBody>
      </p:sp>
      <p:sp>
        <p:nvSpPr>
          <p:cNvPr id="4" name="Content Placeholder 3">
            <a:extLst>
              <a:ext uri="{FF2B5EF4-FFF2-40B4-BE49-F238E27FC236}">
                <a16:creationId xmlns:a16="http://schemas.microsoft.com/office/drawing/2014/main" id="{8C4ADDFA-6859-499D-A369-9B0E06D8C511}"/>
              </a:ext>
            </a:extLst>
          </p:cNvPr>
          <p:cNvSpPr txBox="1">
            <a:spLocks/>
          </p:cNvSpPr>
          <p:nvPr/>
        </p:nvSpPr>
        <p:spPr>
          <a:xfrm>
            <a:off x="1290293" y="2133600"/>
            <a:ext cx="6251919"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t>Creates the neural network (“pool”) and handles all interaction between input and network.</a:t>
            </a:r>
          </a:p>
        </p:txBody>
      </p:sp>
    </p:spTree>
    <p:extLst>
      <p:ext uri="{BB962C8B-B14F-4D97-AF65-F5344CB8AC3E}">
        <p14:creationId xmlns:p14="http://schemas.microsoft.com/office/powerpoint/2010/main" val="232601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8719" y="609600"/>
            <a:ext cx="10360501" cy="1223963"/>
          </a:xfrm>
        </p:spPr>
        <p:txBody>
          <a:bodyPr>
            <a:normAutofit/>
          </a:bodyPr>
          <a:lstStyle/>
          <a:p>
            <a:r>
              <a:rPr lang="en-US" dirty="0"/>
              <a:t>main.py</a:t>
            </a:r>
            <a:br>
              <a:rPr lang="en-US" dirty="0"/>
            </a:br>
            <a:endParaRPr lang="en-US" dirty="0"/>
          </a:p>
        </p:txBody>
      </p:sp>
      <p:sp>
        <p:nvSpPr>
          <p:cNvPr id="4" name="Content Placeholder 3">
            <a:extLst>
              <a:ext uri="{FF2B5EF4-FFF2-40B4-BE49-F238E27FC236}">
                <a16:creationId xmlns:a16="http://schemas.microsoft.com/office/drawing/2014/main" id="{8C4ADDFA-6859-499D-A369-9B0E06D8C511}"/>
              </a:ext>
            </a:extLst>
          </p:cNvPr>
          <p:cNvSpPr txBox="1">
            <a:spLocks/>
          </p:cNvSpPr>
          <p:nvPr/>
        </p:nvSpPr>
        <p:spPr>
          <a:xfrm>
            <a:off x="1290293" y="2133600"/>
            <a:ext cx="5078677"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t>Contains a couple of core functions and standard setup procedures for the network.</a:t>
            </a:r>
          </a:p>
        </p:txBody>
      </p:sp>
    </p:spTree>
    <p:extLst>
      <p:ext uri="{BB962C8B-B14F-4D97-AF65-F5344CB8AC3E}">
        <p14:creationId xmlns:p14="http://schemas.microsoft.com/office/powerpoint/2010/main" val="31197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9180" y="909637"/>
            <a:ext cx="10360501" cy="1223963"/>
          </a:xfrm>
        </p:spPr>
        <p:txBody>
          <a:bodyPr>
            <a:normAutofit/>
          </a:bodyPr>
          <a:lstStyle/>
          <a:p>
            <a:r>
              <a:rPr lang="en-US" dirty="0" err="1"/>
              <a:t>network.json</a:t>
            </a:r>
            <a:br>
              <a:rPr lang="en-US" dirty="0"/>
            </a:br>
            <a:r>
              <a:rPr lang="en-US" dirty="0"/>
              <a:t>network10.json 	 </a:t>
            </a:r>
            <a:r>
              <a:rPr lang="en-US" dirty="0" err="1"/>
              <a:t>data.json</a:t>
            </a:r>
            <a:endParaRPr lang="en-US" dirty="0"/>
          </a:p>
        </p:txBody>
      </p:sp>
      <p:sp>
        <p:nvSpPr>
          <p:cNvPr id="4" name="Content Placeholder 3">
            <a:extLst>
              <a:ext uri="{FF2B5EF4-FFF2-40B4-BE49-F238E27FC236}">
                <a16:creationId xmlns:a16="http://schemas.microsoft.com/office/drawing/2014/main" id="{8C4ADDFA-6859-499D-A369-9B0E06D8C511}"/>
              </a:ext>
            </a:extLst>
          </p:cNvPr>
          <p:cNvSpPr txBox="1">
            <a:spLocks/>
          </p:cNvSpPr>
          <p:nvPr/>
        </p:nvSpPr>
        <p:spPr>
          <a:xfrm>
            <a:off x="1279180" y="2286000"/>
            <a:ext cx="8625232"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err="1"/>
              <a:t>data.json</a:t>
            </a:r>
            <a:r>
              <a:rPr lang="en-US" dirty="0"/>
              <a:t> – a copy of the extracted and parsed data</a:t>
            </a:r>
          </a:p>
          <a:p>
            <a:pPr marL="0" indent="0">
              <a:buNone/>
            </a:pPr>
            <a:r>
              <a:rPr lang="en-US" dirty="0" err="1"/>
              <a:t>network.json</a:t>
            </a:r>
            <a:r>
              <a:rPr lang="en-US" dirty="0"/>
              <a:t>/network10.json – two versions of the neural network used to estimate values</a:t>
            </a:r>
          </a:p>
        </p:txBody>
      </p:sp>
    </p:spTree>
    <p:extLst>
      <p:ext uri="{BB962C8B-B14F-4D97-AF65-F5344CB8AC3E}">
        <p14:creationId xmlns:p14="http://schemas.microsoft.com/office/powerpoint/2010/main" val="70622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898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a:t>
            </a:r>
          </a:p>
        </p:txBody>
      </p:sp>
      <p:sp>
        <p:nvSpPr>
          <p:cNvPr id="8" name="Text Placeholder 7"/>
          <p:cNvSpPr>
            <a:spLocks noGrp="1"/>
          </p:cNvSpPr>
          <p:nvPr>
            <p:ph type="body" idx="1"/>
          </p:nvPr>
        </p:nvSpPr>
        <p:spPr/>
        <p:txBody>
          <a:bodyPr/>
          <a:lstStyle/>
          <a:p>
            <a:r>
              <a:rPr lang="en-US" dirty="0"/>
              <a:t>User guide</a:t>
            </a:r>
          </a:p>
        </p:txBody>
      </p:sp>
      <p:sp>
        <p:nvSpPr>
          <p:cNvPr id="10" name="Content Placeholder 9"/>
          <p:cNvSpPr>
            <a:spLocks noGrp="1"/>
          </p:cNvSpPr>
          <p:nvPr>
            <p:ph sz="half" idx="2"/>
          </p:nvPr>
        </p:nvSpPr>
        <p:spPr/>
        <p:txBody>
          <a:bodyPr/>
          <a:lstStyle/>
          <a:p>
            <a:r>
              <a:rPr lang="en-US" dirty="0"/>
              <a:t>Run gui_main.py</a:t>
            </a:r>
          </a:p>
          <a:p>
            <a:r>
              <a:rPr lang="en-US" dirty="0"/>
              <a:t>Make sure network10.json, and the other python files are in the same dir.</a:t>
            </a:r>
          </a:p>
        </p:txBody>
      </p:sp>
      <p:sp>
        <p:nvSpPr>
          <p:cNvPr id="9" name="Text Placeholder 8"/>
          <p:cNvSpPr>
            <a:spLocks noGrp="1"/>
          </p:cNvSpPr>
          <p:nvPr>
            <p:ph type="body" sz="quarter" idx="3"/>
          </p:nvPr>
        </p:nvSpPr>
        <p:spPr>
          <a:xfrm>
            <a:off x="6551612" y="584200"/>
            <a:ext cx="5082740" cy="914400"/>
          </a:xfrm>
        </p:spPr>
        <p:txBody>
          <a:bodyPr/>
          <a:lstStyle/>
          <a:p>
            <a:endParaRPr lang="en-US" dirty="0"/>
          </a:p>
        </p:txBody>
      </p:sp>
      <p:pic>
        <p:nvPicPr>
          <p:cNvPr id="11" name="Content Placeholder 10">
            <a:extLst>
              <a:ext uri="{FF2B5EF4-FFF2-40B4-BE49-F238E27FC236}">
                <a16:creationId xmlns:a16="http://schemas.microsoft.com/office/drawing/2014/main" id="{50011228-B38A-44E2-9E77-13AA875F968F}"/>
              </a:ext>
            </a:extLst>
          </p:cNvPr>
          <p:cNvPicPr>
            <a:picLocks noGrp="1" noChangeAspect="1"/>
          </p:cNvPicPr>
          <p:nvPr>
            <p:ph sz="quarter" idx="4"/>
          </p:nvPr>
        </p:nvPicPr>
        <p:blipFill>
          <a:blip r:embed="rId2"/>
          <a:stretch>
            <a:fillRect/>
          </a:stretch>
        </p:blipFill>
        <p:spPr>
          <a:xfrm>
            <a:off x="6717369" y="1752600"/>
            <a:ext cx="4645300" cy="4419600"/>
          </a:xfrm>
          <a:prstGeom prst="rect">
            <a:avLst/>
          </a:prstGeom>
        </p:spPr>
      </p:pic>
    </p:spTree>
    <p:extLst>
      <p:ext uri="{BB962C8B-B14F-4D97-AF65-F5344CB8AC3E}">
        <p14:creationId xmlns:p14="http://schemas.microsoft.com/office/powerpoint/2010/main" val="203146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Step by step guide</a:t>
            </a:r>
          </a:p>
        </p:txBody>
      </p:sp>
      <p:sp>
        <p:nvSpPr>
          <p:cNvPr id="10" name="Content Placeholder 9"/>
          <p:cNvSpPr>
            <a:spLocks noGrp="1"/>
          </p:cNvSpPr>
          <p:nvPr>
            <p:ph sz="half" idx="2"/>
          </p:nvPr>
        </p:nvSpPr>
        <p:spPr>
          <a:xfrm>
            <a:off x="1218883" y="1808163"/>
            <a:ext cx="5637529" cy="3454400"/>
          </a:xfrm>
        </p:spPr>
        <p:txBody>
          <a:bodyPr/>
          <a:lstStyle/>
          <a:p>
            <a:pPr marL="514350" indent="-514350">
              <a:buFont typeface="+mj-lt"/>
              <a:buAutoNum type="arabicPeriod"/>
            </a:pPr>
            <a:r>
              <a:rPr lang="en-US" dirty="0"/>
              <a:t>Run gui_main.py</a:t>
            </a:r>
          </a:p>
          <a:p>
            <a:pPr marL="514350" indent="-514350">
              <a:buFont typeface="+mj-lt"/>
              <a:buAutoNum type="arabicPeriod"/>
            </a:pPr>
            <a:r>
              <a:rPr lang="en-US" dirty="0"/>
              <a:t>Click Setup + OK</a:t>
            </a:r>
          </a:p>
          <a:p>
            <a:pPr marL="514350" indent="-514350">
              <a:buFont typeface="+mj-lt"/>
              <a:buAutoNum type="arabicPeriod"/>
            </a:pPr>
            <a:r>
              <a:rPr lang="en-US" dirty="0"/>
              <a:t>Click Input + OK</a:t>
            </a:r>
          </a:p>
          <a:p>
            <a:pPr marL="514350" indent="-514350">
              <a:buFont typeface="+mj-lt"/>
              <a:buAutoNum type="arabicPeriod"/>
            </a:pPr>
            <a:r>
              <a:rPr lang="en-US" dirty="0"/>
              <a:t>Input variables</a:t>
            </a:r>
          </a:p>
          <a:p>
            <a:pPr marL="819096" lvl="1" indent="-514350"/>
            <a:r>
              <a:rPr lang="en-US" dirty="0"/>
              <a:t>Use period for decimals</a:t>
            </a:r>
          </a:p>
          <a:p>
            <a:pPr marL="819096" lvl="1" indent="-514350"/>
            <a:r>
              <a:rPr lang="en-US" dirty="0"/>
              <a:t>Use CAPS for Stratigraphic groups</a:t>
            </a:r>
          </a:p>
          <a:p>
            <a:pPr marL="514350" indent="-514350">
              <a:buFont typeface="+mj-lt"/>
              <a:buAutoNum type="arabicPeriod"/>
            </a:pPr>
            <a:r>
              <a:rPr lang="en-US" dirty="0"/>
              <a:t>Click Estimate + OK</a:t>
            </a:r>
          </a:p>
        </p:txBody>
      </p:sp>
      <p:sp>
        <p:nvSpPr>
          <p:cNvPr id="9" name="Text Placeholder 8"/>
          <p:cNvSpPr>
            <a:spLocks noGrp="1"/>
          </p:cNvSpPr>
          <p:nvPr>
            <p:ph type="body" sz="quarter" idx="3"/>
          </p:nvPr>
        </p:nvSpPr>
        <p:spPr>
          <a:xfrm>
            <a:off x="6551612" y="584200"/>
            <a:ext cx="5082740" cy="914400"/>
          </a:xfrm>
        </p:spPr>
        <p:txBody>
          <a:bodyPr/>
          <a:lstStyle/>
          <a:p>
            <a:endParaRPr lang="en-US" dirty="0"/>
          </a:p>
        </p:txBody>
      </p:sp>
      <p:pic>
        <p:nvPicPr>
          <p:cNvPr id="11" name="Content Placeholder 10">
            <a:extLst>
              <a:ext uri="{FF2B5EF4-FFF2-40B4-BE49-F238E27FC236}">
                <a16:creationId xmlns:a16="http://schemas.microsoft.com/office/drawing/2014/main" id="{50011228-B38A-44E2-9E77-13AA875F968F}"/>
              </a:ext>
            </a:extLst>
          </p:cNvPr>
          <p:cNvPicPr>
            <a:picLocks noGrp="1" noChangeAspect="1"/>
          </p:cNvPicPr>
          <p:nvPr>
            <p:ph sz="quarter" idx="4"/>
          </p:nvPr>
        </p:nvPicPr>
        <p:blipFill>
          <a:blip r:embed="rId2"/>
          <a:stretch>
            <a:fillRect/>
          </a:stretch>
        </p:blipFill>
        <p:spPr>
          <a:xfrm>
            <a:off x="6717369" y="1752600"/>
            <a:ext cx="4645300" cy="4419600"/>
          </a:xfrm>
          <a:prstGeom prst="rect">
            <a:avLst/>
          </a:prstGeom>
        </p:spPr>
      </p:pic>
    </p:spTree>
    <p:extLst>
      <p:ext uri="{BB962C8B-B14F-4D97-AF65-F5344CB8AC3E}">
        <p14:creationId xmlns:p14="http://schemas.microsoft.com/office/powerpoint/2010/main" val="324915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Options</a:t>
            </a:r>
          </a:p>
        </p:txBody>
      </p:sp>
      <p:pic>
        <p:nvPicPr>
          <p:cNvPr id="4" name="Content Placeholder 10">
            <a:extLst>
              <a:ext uri="{FF2B5EF4-FFF2-40B4-BE49-F238E27FC236}">
                <a16:creationId xmlns:a16="http://schemas.microsoft.com/office/drawing/2014/main" id="{AB7E7486-E255-4AB6-8E13-18EE364FF581}"/>
              </a:ext>
            </a:extLst>
          </p:cNvPr>
          <p:cNvPicPr>
            <a:picLocks noChangeAspect="1"/>
          </p:cNvPicPr>
          <p:nvPr/>
        </p:nvPicPr>
        <p:blipFill>
          <a:blip r:embed="rId2"/>
          <a:stretch>
            <a:fillRect/>
          </a:stretch>
        </p:blipFill>
        <p:spPr>
          <a:xfrm>
            <a:off x="6717369" y="1752600"/>
            <a:ext cx="4645300" cy="4419600"/>
          </a:xfrm>
          <a:prstGeom prst="rect">
            <a:avLst/>
          </a:prstGeom>
        </p:spPr>
      </p:pic>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t>Setup: Loads network and prepares encoder</a:t>
            </a:r>
          </a:p>
          <a:p>
            <a:pPr marL="0" indent="0">
              <a:buNone/>
            </a:pPr>
            <a:r>
              <a:rPr lang="en-US" sz="2400" dirty="0"/>
              <a:t>Input: Enables manual input of variables</a:t>
            </a:r>
          </a:p>
          <a:p>
            <a:pPr marL="0" indent="0">
              <a:buNone/>
            </a:pPr>
            <a:r>
              <a:rPr lang="en-US" sz="2400" dirty="0"/>
              <a:t>Estimate: Runs given variables through 	 	network and returns estimates</a:t>
            </a:r>
          </a:p>
          <a:p>
            <a:pPr marL="0" indent="0">
              <a:buNone/>
            </a:pPr>
            <a:r>
              <a:rPr lang="en-US" sz="2400" dirty="0"/>
              <a:t>Help: Displays info about data input</a:t>
            </a:r>
          </a:p>
          <a:p>
            <a:pPr marL="0" indent="0">
              <a:buNone/>
            </a:pPr>
            <a:r>
              <a:rPr lang="en-US" sz="2400" dirty="0"/>
              <a:t>Exit: Exits the GUI and program</a:t>
            </a:r>
          </a:p>
        </p:txBody>
      </p:sp>
    </p:spTree>
    <p:extLst>
      <p:ext uri="{BB962C8B-B14F-4D97-AF65-F5344CB8AC3E}">
        <p14:creationId xmlns:p14="http://schemas.microsoft.com/office/powerpoint/2010/main" val="258261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Other</a:t>
            </a:r>
          </a:p>
        </p:txBody>
      </p:sp>
      <p:pic>
        <p:nvPicPr>
          <p:cNvPr id="4" name="Content Placeholder 10">
            <a:extLst>
              <a:ext uri="{FF2B5EF4-FFF2-40B4-BE49-F238E27FC236}">
                <a16:creationId xmlns:a16="http://schemas.microsoft.com/office/drawing/2014/main" id="{AB7E7486-E255-4AB6-8E13-18EE364FF581}"/>
              </a:ext>
            </a:extLst>
          </p:cNvPr>
          <p:cNvPicPr>
            <a:picLocks noChangeAspect="1"/>
          </p:cNvPicPr>
          <p:nvPr/>
        </p:nvPicPr>
        <p:blipFill>
          <a:blip r:embed="rId2"/>
          <a:stretch>
            <a:fillRect/>
          </a:stretch>
        </p:blipFill>
        <p:spPr>
          <a:xfrm>
            <a:off x="6717369" y="1752600"/>
            <a:ext cx="4645300" cy="4419600"/>
          </a:xfrm>
          <a:prstGeom prst="rect">
            <a:avLst/>
          </a:prstGeom>
        </p:spPr>
      </p:pic>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t>Overlap 	 The % match between the value 	 and the network column   	  	 representing it</a:t>
            </a:r>
          </a:p>
          <a:p>
            <a:pPr marL="0" indent="0">
              <a:buNone/>
            </a:pPr>
            <a:r>
              <a:rPr lang="en-US" sz="2400" dirty="0"/>
              <a:t>Range	 The range of values suggested by 	 the network</a:t>
            </a:r>
          </a:p>
        </p:txBody>
      </p:sp>
    </p:spTree>
    <p:extLst>
      <p:ext uri="{BB962C8B-B14F-4D97-AF65-F5344CB8AC3E}">
        <p14:creationId xmlns:p14="http://schemas.microsoft.com/office/powerpoint/2010/main" val="33196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Text Placeholder 7"/>
          <p:cNvSpPr>
            <a:spLocks noGrp="1"/>
          </p:cNvSpPr>
          <p:nvPr>
            <p:ph type="body" idx="1"/>
          </p:nvPr>
        </p:nvSpPr>
        <p:spPr/>
        <p:txBody>
          <a:bodyPr/>
          <a:lstStyle/>
          <a:p>
            <a:r>
              <a:rPr lang="en-US" dirty="0"/>
              <a:t>Note:</a:t>
            </a:r>
          </a:p>
        </p:txBody>
      </p:sp>
      <p:sp>
        <p:nvSpPr>
          <p:cNvPr id="10" name="Content Placeholder 9"/>
          <p:cNvSpPr>
            <a:spLocks noGrp="1"/>
          </p:cNvSpPr>
          <p:nvPr>
            <p:ph sz="half" idx="2"/>
          </p:nvPr>
        </p:nvSpPr>
        <p:spPr/>
        <p:txBody>
          <a:bodyPr/>
          <a:lstStyle/>
          <a:p>
            <a:r>
              <a:rPr lang="en-US" dirty="0"/>
              <a:t>Setup must be run at the beginning of a session</a:t>
            </a:r>
          </a:p>
          <a:p>
            <a:r>
              <a:rPr lang="en-US" dirty="0"/>
              <a:t>Decimals are written with a period</a:t>
            </a:r>
          </a:p>
          <a:p>
            <a:r>
              <a:rPr lang="en-US" dirty="0"/>
              <a:t>Stratigraphic groups are written in all CAPS</a:t>
            </a:r>
          </a:p>
          <a:p>
            <a:endParaRPr lang="en-US" dirty="0"/>
          </a:p>
        </p:txBody>
      </p:sp>
      <p:sp>
        <p:nvSpPr>
          <p:cNvPr id="9" name="Text Placeholder 8"/>
          <p:cNvSpPr>
            <a:spLocks noGrp="1"/>
          </p:cNvSpPr>
          <p:nvPr>
            <p:ph type="body" sz="quarter" idx="3"/>
          </p:nvPr>
        </p:nvSpPr>
        <p:spPr>
          <a:xfrm>
            <a:off x="6551612" y="584200"/>
            <a:ext cx="5082740" cy="914400"/>
          </a:xfrm>
        </p:spPr>
        <p:txBody>
          <a:bodyPr/>
          <a:lstStyle/>
          <a:p>
            <a:endParaRPr lang="en-US" dirty="0"/>
          </a:p>
        </p:txBody>
      </p:sp>
      <p:pic>
        <p:nvPicPr>
          <p:cNvPr id="11" name="Content Placeholder 10">
            <a:extLst>
              <a:ext uri="{FF2B5EF4-FFF2-40B4-BE49-F238E27FC236}">
                <a16:creationId xmlns:a16="http://schemas.microsoft.com/office/drawing/2014/main" id="{50011228-B38A-44E2-9E77-13AA875F968F}"/>
              </a:ext>
            </a:extLst>
          </p:cNvPr>
          <p:cNvPicPr>
            <a:picLocks noGrp="1" noChangeAspect="1"/>
          </p:cNvPicPr>
          <p:nvPr>
            <p:ph sz="quarter" idx="4"/>
          </p:nvPr>
        </p:nvPicPr>
        <p:blipFill>
          <a:blip r:embed="rId2"/>
          <a:stretch>
            <a:fillRect/>
          </a:stretch>
        </p:blipFill>
        <p:spPr>
          <a:xfrm>
            <a:off x="6717369" y="1752600"/>
            <a:ext cx="4645300" cy="4419600"/>
          </a:xfrm>
          <a:prstGeom prst="rect">
            <a:avLst/>
          </a:prstGeom>
        </p:spPr>
      </p:pic>
    </p:spTree>
    <p:extLst>
      <p:ext uri="{BB962C8B-B14F-4D97-AF65-F5344CB8AC3E}">
        <p14:creationId xmlns:p14="http://schemas.microsoft.com/office/powerpoint/2010/main" val="287282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Theory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564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a:t>
            </a:r>
          </a:p>
        </p:txBody>
      </p:sp>
      <p:sp>
        <p:nvSpPr>
          <p:cNvPr id="14" name="Content Placeholder 13"/>
          <p:cNvSpPr>
            <a:spLocks noGrp="1"/>
          </p:cNvSpPr>
          <p:nvPr>
            <p:ph idx="1"/>
          </p:nvPr>
        </p:nvSpPr>
        <p:spPr/>
        <p:txBody>
          <a:bodyPr>
            <a:normAutofit lnSpcReduction="10000"/>
          </a:bodyPr>
          <a:lstStyle/>
          <a:p>
            <a:r>
              <a:rPr lang="en-US" dirty="0"/>
              <a:t>Introduction</a:t>
            </a:r>
          </a:p>
          <a:p>
            <a:r>
              <a:rPr lang="en-US" dirty="0"/>
              <a:t>Content</a:t>
            </a:r>
          </a:p>
          <a:p>
            <a:r>
              <a:rPr lang="en-US" dirty="0"/>
              <a:t>Manual</a:t>
            </a:r>
          </a:p>
          <a:p>
            <a:r>
              <a:rPr lang="en-US" dirty="0"/>
              <a:t>Theory</a:t>
            </a:r>
          </a:p>
          <a:p>
            <a:r>
              <a:rPr lang="en-GB" dirty="0"/>
              <a:t>Discussion</a:t>
            </a:r>
            <a:endParaRPr lang="en-US" dirty="0"/>
          </a:p>
          <a:p>
            <a:r>
              <a:rPr lang="en-US" dirty="0"/>
              <a:t>Future changes</a:t>
            </a:r>
          </a:p>
          <a:p>
            <a:r>
              <a:rPr lang="en-GB" dirty="0"/>
              <a:t>Conclusion</a:t>
            </a:r>
          </a:p>
          <a:p>
            <a:r>
              <a:rPr lang="en-GB" dirty="0"/>
              <a:t>Dependencies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a:t>
            </a:r>
          </a:p>
        </p:txBody>
      </p:sp>
      <p:sp>
        <p:nvSpPr>
          <p:cNvPr id="8" name="Text Placeholder 7"/>
          <p:cNvSpPr>
            <a:spLocks noGrp="1"/>
          </p:cNvSpPr>
          <p:nvPr>
            <p:ph type="body" idx="1"/>
          </p:nvPr>
        </p:nvSpPr>
        <p:spPr/>
        <p:txBody>
          <a:bodyPr/>
          <a:lstStyle/>
          <a:p>
            <a:r>
              <a:rPr lang="en-US" dirty="0"/>
              <a:t>Steps</a:t>
            </a:r>
          </a:p>
        </p:txBody>
      </p:sp>
      <p:sp>
        <p:nvSpPr>
          <p:cNvPr id="10" name="Content Placeholder 9"/>
          <p:cNvSpPr>
            <a:spLocks noGrp="1"/>
          </p:cNvSpPr>
          <p:nvPr>
            <p:ph sz="half" idx="2"/>
          </p:nvPr>
        </p:nvSpPr>
        <p:spPr/>
        <p:txBody>
          <a:bodyPr/>
          <a:lstStyle/>
          <a:p>
            <a:pPr marL="514350" indent="-514350">
              <a:buFont typeface="+mj-lt"/>
              <a:buAutoNum type="arabicPeriod"/>
            </a:pPr>
            <a:r>
              <a:rPr lang="en-US" dirty="0"/>
              <a:t>Extract and parse data</a:t>
            </a:r>
          </a:p>
          <a:p>
            <a:pPr marL="514350" indent="-514350">
              <a:buFont typeface="+mj-lt"/>
              <a:buAutoNum type="arabicPeriod"/>
            </a:pPr>
            <a:r>
              <a:rPr lang="en-US" dirty="0"/>
              <a:t>Encode data </a:t>
            </a:r>
          </a:p>
          <a:p>
            <a:pPr marL="514350" indent="-514350">
              <a:buFont typeface="+mj-lt"/>
              <a:buAutoNum type="arabicPeriod"/>
            </a:pPr>
            <a:r>
              <a:rPr lang="en-US" dirty="0"/>
              <a:t>Create network</a:t>
            </a:r>
          </a:p>
          <a:p>
            <a:pPr marL="514350" indent="-514350">
              <a:buFont typeface="+mj-lt"/>
              <a:buAutoNum type="arabicPeriod"/>
            </a:pPr>
            <a:r>
              <a:rPr lang="en-US" dirty="0"/>
              <a:t>Train network</a:t>
            </a:r>
          </a:p>
          <a:p>
            <a:pPr marL="514350" indent="-514350">
              <a:buFont typeface="+mj-lt"/>
              <a:buAutoNum type="arabicPeriod"/>
            </a:pPr>
            <a:r>
              <a:rPr lang="en-US" dirty="0"/>
              <a:t>Estimate values</a:t>
            </a:r>
          </a:p>
          <a:p>
            <a:endParaRPr lang="en-US" dirty="0"/>
          </a:p>
        </p:txBody>
      </p:sp>
      <p:sp>
        <p:nvSpPr>
          <p:cNvPr id="3" name="Content Placeholder 2">
            <a:extLst>
              <a:ext uri="{FF2B5EF4-FFF2-40B4-BE49-F238E27FC236}">
                <a16:creationId xmlns:a16="http://schemas.microsoft.com/office/drawing/2014/main" id="{57E24068-AA7E-4B89-9EA3-AB6639DB41C4}"/>
              </a:ext>
            </a:extLst>
          </p:cNvPr>
          <p:cNvSpPr>
            <a:spLocks noGrp="1"/>
          </p:cNvSpPr>
          <p:nvPr>
            <p:ph sz="quarter" idx="4"/>
          </p:nvPr>
        </p:nvSpPr>
        <p:spPr>
          <a:xfrm>
            <a:off x="6500707" y="762000"/>
            <a:ext cx="5078677" cy="5410200"/>
          </a:xfrm>
        </p:spPr>
        <p:txBody>
          <a:bodyPr/>
          <a:lstStyle/>
          <a:p>
            <a:pPr marL="0" indent="0">
              <a:buNone/>
            </a:pPr>
            <a:r>
              <a:rPr lang="en-US" dirty="0">
                <a:solidFill>
                  <a:schemeClr val="accent1"/>
                </a:solidFill>
              </a:rPr>
              <a:t>Input</a:t>
            </a:r>
          </a:p>
          <a:p>
            <a:pPr marL="0" indent="0">
              <a:buNone/>
            </a:pPr>
            <a:endParaRPr lang="en-US" dirty="0"/>
          </a:p>
          <a:p>
            <a:pPr marL="0" indent="0">
              <a:buNone/>
            </a:pPr>
            <a:endParaRPr lang="en-US" dirty="0"/>
          </a:p>
          <a:p>
            <a:pPr marL="0" indent="0">
              <a:buNone/>
            </a:pPr>
            <a:r>
              <a:rPr lang="en-US" dirty="0">
                <a:solidFill>
                  <a:schemeClr val="accent2"/>
                </a:solidFill>
              </a:rPr>
              <a:t>Record</a:t>
            </a:r>
          </a:p>
          <a:p>
            <a:pPr marL="0" indent="0">
              <a:buNone/>
            </a:pPr>
            <a:endParaRPr lang="en-US" dirty="0"/>
          </a:p>
          <a:p>
            <a:pPr marL="0" indent="0">
              <a:buNone/>
            </a:pPr>
            <a:endParaRPr lang="en-US" dirty="0"/>
          </a:p>
          <a:p>
            <a:pPr marL="0" indent="0">
              <a:buNone/>
            </a:pPr>
            <a:r>
              <a:rPr lang="en-US" dirty="0">
                <a:solidFill>
                  <a:schemeClr val="accent4"/>
                </a:solidFill>
              </a:rPr>
              <a:t>Network</a:t>
            </a:r>
          </a:p>
          <a:p>
            <a:pPr marL="0" indent="0">
              <a:buNone/>
            </a:pPr>
            <a:endParaRPr lang="en-US" dirty="0"/>
          </a:p>
          <a:p>
            <a:pPr marL="0" indent="0">
              <a:buNone/>
            </a:pPr>
            <a:endParaRPr lang="en-US" dirty="0"/>
          </a:p>
          <a:p>
            <a:pPr marL="0" indent="0">
              <a:buNone/>
            </a:pPr>
            <a:r>
              <a:rPr lang="en-US" dirty="0">
                <a:solidFill>
                  <a:srgbClr val="FF0000"/>
                </a:solidFill>
              </a:rPr>
              <a:t>Estimate</a:t>
            </a:r>
          </a:p>
          <a:p>
            <a:endParaRPr lang="en-US" dirty="0"/>
          </a:p>
        </p:txBody>
      </p:sp>
      <p:grpSp>
        <p:nvGrpSpPr>
          <p:cNvPr id="12" name="Group 11">
            <a:extLst>
              <a:ext uri="{FF2B5EF4-FFF2-40B4-BE49-F238E27FC236}">
                <a16:creationId xmlns:a16="http://schemas.microsoft.com/office/drawing/2014/main" id="{5A3D7FAB-E134-44A0-8827-1FFC9B0AE93D}"/>
              </a:ext>
            </a:extLst>
          </p:cNvPr>
          <p:cNvGrpSpPr/>
          <p:nvPr/>
        </p:nvGrpSpPr>
        <p:grpSpPr>
          <a:xfrm>
            <a:off x="6627812" y="1527175"/>
            <a:ext cx="704316" cy="704316"/>
            <a:chOff x="3790078" y="3241662"/>
            <a:chExt cx="704316" cy="704316"/>
          </a:xfrm>
        </p:grpSpPr>
        <p:sp>
          <p:nvSpPr>
            <p:cNvPr id="13" name="Arrow: Down 12">
              <a:extLst>
                <a:ext uri="{FF2B5EF4-FFF2-40B4-BE49-F238E27FC236}">
                  <a16:creationId xmlns:a16="http://schemas.microsoft.com/office/drawing/2014/main" id="{C1C54A2D-28B5-42B3-8985-98FCD289E4C1}"/>
                </a:ext>
              </a:extLst>
            </p:cNvPr>
            <p:cNvSpPr/>
            <p:nvPr/>
          </p:nvSpPr>
          <p:spPr>
            <a:xfrm>
              <a:off x="3790078" y="3241662"/>
              <a:ext cx="704316" cy="704316"/>
            </a:xfrm>
            <a:prstGeom prst="downArrow">
              <a:avLst>
                <a:gd name="adj1" fmla="val 55000"/>
                <a:gd name="adj2" fmla="val 45000"/>
              </a:avLst>
            </a:pr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14" name="Arrow: Down 4">
              <a:extLst>
                <a:ext uri="{FF2B5EF4-FFF2-40B4-BE49-F238E27FC236}">
                  <a16:creationId xmlns:a16="http://schemas.microsoft.com/office/drawing/2014/main" id="{8920817C-99FA-42EC-BCB4-793BC0E1F967}"/>
                </a:ext>
              </a:extLst>
            </p:cNvPr>
            <p:cNvSpPr txBox="1"/>
            <p:nvPr/>
          </p:nvSpPr>
          <p:spPr>
            <a:xfrm>
              <a:off x="3948549" y="3241662"/>
              <a:ext cx="387374" cy="5299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p:txBody>
        </p:sp>
      </p:grpSp>
      <p:grpSp>
        <p:nvGrpSpPr>
          <p:cNvPr id="15" name="Group 14">
            <a:extLst>
              <a:ext uri="{FF2B5EF4-FFF2-40B4-BE49-F238E27FC236}">
                <a16:creationId xmlns:a16="http://schemas.microsoft.com/office/drawing/2014/main" id="{015E1997-9835-4A66-8FF7-2D1245E2DB5A}"/>
              </a:ext>
            </a:extLst>
          </p:cNvPr>
          <p:cNvGrpSpPr/>
          <p:nvPr/>
        </p:nvGrpSpPr>
        <p:grpSpPr>
          <a:xfrm>
            <a:off x="6627812" y="3276600"/>
            <a:ext cx="704316" cy="704316"/>
            <a:chOff x="3790078" y="3241662"/>
            <a:chExt cx="704316" cy="704316"/>
          </a:xfrm>
        </p:grpSpPr>
        <p:sp>
          <p:nvSpPr>
            <p:cNvPr id="16" name="Arrow: Down 15">
              <a:extLst>
                <a:ext uri="{FF2B5EF4-FFF2-40B4-BE49-F238E27FC236}">
                  <a16:creationId xmlns:a16="http://schemas.microsoft.com/office/drawing/2014/main" id="{AF0FD3CB-744A-435B-98DA-AC56B968E8F7}"/>
                </a:ext>
              </a:extLst>
            </p:cNvPr>
            <p:cNvSpPr/>
            <p:nvPr/>
          </p:nvSpPr>
          <p:spPr>
            <a:xfrm>
              <a:off x="3790078" y="3241662"/>
              <a:ext cx="704316" cy="704316"/>
            </a:xfrm>
            <a:prstGeom prst="downArrow">
              <a:avLst>
                <a:gd name="adj1" fmla="val 55000"/>
                <a:gd name="adj2" fmla="val 45000"/>
              </a:avLst>
            </a:pr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17" name="Arrow: Down 4">
              <a:extLst>
                <a:ext uri="{FF2B5EF4-FFF2-40B4-BE49-F238E27FC236}">
                  <a16:creationId xmlns:a16="http://schemas.microsoft.com/office/drawing/2014/main" id="{AAEACFDA-3B08-4565-9943-04A3C357ACAC}"/>
                </a:ext>
              </a:extLst>
            </p:cNvPr>
            <p:cNvSpPr txBox="1"/>
            <p:nvPr/>
          </p:nvSpPr>
          <p:spPr>
            <a:xfrm>
              <a:off x="3948549" y="3241662"/>
              <a:ext cx="387374" cy="5299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p:txBody>
        </p:sp>
      </p:grpSp>
      <p:grpSp>
        <p:nvGrpSpPr>
          <p:cNvPr id="18" name="Group 17">
            <a:extLst>
              <a:ext uri="{FF2B5EF4-FFF2-40B4-BE49-F238E27FC236}">
                <a16:creationId xmlns:a16="http://schemas.microsoft.com/office/drawing/2014/main" id="{D51A62BA-3083-4FAB-9F90-E76AA49BC675}"/>
              </a:ext>
            </a:extLst>
          </p:cNvPr>
          <p:cNvGrpSpPr/>
          <p:nvPr/>
        </p:nvGrpSpPr>
        <p:grpSpPr>
          <a:xfrm>
            <a:off x="6627812" y="5057241"/>
            <a:ext cx="704316" cy="704316"/>
            <a:chOff x="3790078" y="3241662"/>
            <a:chExt cx="704316" cy="704316"/>
          </a:xfrm>
        </p:grpSpPr>
        <p:sp>
          <p:nvSpPr>
            <p:cNvPr id="19" name="Arrow: Down 18">
              <a:extLst>
                <a:ext uri="{FF2B5EF4-FFF2-40B4-BE49-F238E27FC236}">
                  <a16:creationId xmlns:a16="http://schemas.microsoft.com/office/drawing/2014/main" id="{38010CF6-AFDC-4DC1-9592-EDE5D1EB6AAE}"/>
                </a:ext>
              </a:extLst>
            </p:cNvPr>
            <p:cNvSpPr/>
            <p:nvPr/>
          </p:nvSpPr>
          <p:spPr>
            <a:xfrm>
              <a:off x="3790078" y="3241662"/>
              <a:ext cx="704316" cy="704316"/>
            </a:xfrm>
            <a:prstGeom prst="downArrow">
              <a:avLst>
                <a:gd name="adj1" fmla="val 55000"/>
                <a:gd name="adj2" fmla="val 45000"/>
              </a:avLst>
            </a:pr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20" name="Arrow: Down 4">
              <a:extLst>
                <a:ext uri="{FF2B5EF4-FFF2-40B4-BE49-F238E27FC236}">
                  <a16:creationId xmlns:a16="http://schemas.microsoft.com/office/drawing/2014/main" id="{AC2E8064-A65E-4EC7-8C2E-B8BC8C1D4D63}"/>
                </a:ext>
              </a:extLst>
            </p:cNvPr>
            <p:cNvSpPr txBox="1"/>
            <p:nvPr/>
          </p:nvSpPr>
          <p:spPr>
            <a:xfrm>
              <a:off x="3948549" y="3241662"/>
              <a:ext cx="387374" cy="5299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p:txBody>
        </p:sp>
      </p:grpSp>
    </p:spTree>
    <p:extLst>
      <p:ext uri="{BB962C8B-B14F-4D97-AF65-F5344CB8AC3E}">
        <p14:creationId xmlns:p14="http://schemas.microsoft.com/office/powerpoint/2010/main" val="9102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1) Extract and parse</a:t>
            </a:r>
          </a:p>
        </p:txBody>
      </p:sp>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p:txBody>
      </p:sp>
      <p:sp>
        <p:nvSpPr>
          <p:cNvPr id="6" name="Content Placeholder 2">
            <a:extLst>
              <a:ext uri="{FF2B5EF4-FFF2-40B4-BE49-F238E27FC236}">
                <a16:creationId xmlns:a16="http://schemas.microsoft.com/office/drawing/2014/main" id="{7ED85B3E-DB98-4E2B-9C87-77FB22053BF3}"/>
              </a:ext>
            </a:extLst>
          </p:cNvPr>
          <p:cNvSpPr txBox="1">
            <a:spLocks/>
          </p:cNvSpPr>
          <p:nvPr/>
        </p:nvSpPr>
        <p:spPr>
          <a:xfrm>
            <a:off x="5408612" y="762000"/>
            <a:ext cx="6246972" cy="5410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GB" sz="2400" dirty="0"/>
          </a:p>
        </p:txBody>
      </p:sp>
      <p:sp>
        <p:nvSpPr>
          <p:cNvPr id="9" name="Content Placeholder 9">
            <a:extLst>
              <a:ext uri="{FF2B5EF4-FFF2-40B4-BE49-F238E27FC236}">
                <a16:creationId xmlns:a16="http://schemas.microsoft.com/office/drawing/2014/main" id="{2E1C837A-38F5-4AF1-B580-966B952FE423}"/>
              </a:ext>
            </a:extLst>
          </p:cNvPr>
          <p:cNvSpPr txBox="1">
            <a:spLocks/>
          </p:cNvSpPr>
          <p:nvPr/>
        </p:nvSpPr>
        <p:spPr>
          <a:xfrm>
            <a:off x="882649" y="1676400"/>
            <a:ext cx="4525963" cy="4267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Loads data from csv files</a:t>
            </a:r>
          </a:p>
          <a:p>
            <a:r>
              <a:rPr lang="en-US" dirty="0"/>
              <a:t>Place data in list</a:t>
            </a:r>
          </a:p>
          <a:p>
            <a:r>
              <a:rPr lang="en-US" dirty="0"/>
              <a:t>Join data together, parse and pad</a:t>
            </a:r>
          </a:p>
          <a:p>
            <a:endParaRPr lang="en-US" dirty="0"/>
          </a:p>
          <a:p>
            <a:endParaRPr lang="en-US" dirty="0"/>
          </a:p>
        </p:txBody>
      </p:sp>
      <p:sp>
        <p:nvSpPr>
          <p:cNvPr id="2" name="Rectangle 1">
            <a:extLst>
              <a:ext uri="{FF2B5EF4-FFF2-40B4-BE49-F238E27FC236}">
                <a16:creationId xmlns:a16="http://schemas.microsoft.com/office/drawing/2014/main" id="{F4321A70-36AA-4608-B350-7E412B302FA5}"/>
              </a:ext>
            </a:extLst>
          </p:cNvPr>
          <p:cNvSpPr/>
          <p:nvPr/>
        </p:nvSpPr>
        <p:spPr>
          <a:xfrm>
            <a:off x="6475412" y="1570464"/>
            <a:ext cx="6092825" cy="830997"/>
          </a:xfrm>
          <a:prstGeom prst="rect">
            <a:avLst/>
          </a:prstGeom>
        </p:spPr>
        <p:txBody>
          <a:bodyPr>
            <a:spAutoFit/>
          </a:bodyPr>
          <a:lstStyle/>
          <a:p>
            <a:r>
              <a:rPr lang="en-GB" dirty="0">
                <a:solidFill>
                  <a:schemeClr val="accent1"/>
                </a:solidFill>
              </a:rPr>
              <a:t>Input</a:t>
            </a:r>
            <a:r>
              <a:rPr lang="en-GB" dirty="0"/>
              <a:t> = [</a:t>
            </a:r>
            <a:r>
              <a:rPr lang="en-GB" dirty="0" err="1"/>
              <a:t>well_id</a:t>
            </a:r>
            <a:r>
              <a:rPr lang="en-GB" dirty="0"/>
              <a:t>, name, latitude, longitude, </a:t>
            </a:r>
            <a:r>
              <a:rPr lang="en-GB" dirty="0" err="1"/>
              <a:t>plug_id</a:t>
            </a:r>
            <a:r>
              <a:rPr lang="en-GB" dirty="0"/>
              <a:t>, depth, </a:t>
            </a:r>
            <a:r>
              <a:rPr lang="en-GB" dirty="0" err="1"/>
              <a:t>strat</a:t>
            </a:r>
            <a:r>
              <a:rPr lang="en-GB" dirty="0"/>
              <a:t>-group, a, b, c, d, e, f]</a:t>
            </a:r>
            <a:r>
              <a:rPr lang="en-US" dirty="0"/>
              <a:t> </a:t>
            </a:r>
          </a:p>
        </p:txBody>
      </p:sp>
    </p:spTree>
    <p:extLst>
      <p:ext uri="{BB962C8B-B14F-4D97-AF65-F5344CB8AC3E}">
        <p14:creationId xmlns:p14="http://schemas.microsoft.com/office/powerpoint/2010/main" val="267464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2) Encode data</a:t>
            </a:r>
          </a:p>
        </p:txBody>
      </p:sp>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p:txBody>
      </p:sp>
      <p:sp>
        <p:nvSpPr>
          <p:cNvPr id="6" name="Content Placeholder 2">
            <a:extLst>
              <a:ext uri="{FF2B5EF4-FFF2-40B4-BE49-F238E27FC236}">
                <a16:creationId xmlns:a16="http://schemas.microsoft.com/office/drawing/2014/main" id="{7ED85B3E-DB98-4E2B-9C87-77FB22053BF3}"/>
              </a:ext>
            </a:extLst>
          </p:cNvPr>
          <p:cNvSpPr txBox="1">
            <a:spLocks/>
          </p:cNvSpPr>
          <p:nvPr/>
        </p:nvSpPr>
        <p:spPr>
          <a:xfrm>
            <a:off x="6473952" y="1219200"/>
            <a:ext cx="6858000" cy="5410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a:p>
            <a:pPr marL="0" indent="0">
              <a:buNone/>
            </a:pPr>
            <a:r>
              <a:rPr lang="en-US" sz="2400" dirty="0">
                <a:solidFill>
                  <a:schemeClr val="accent3"/>
                </a:solidFill>
              </a:rPr>
              <a:t>Variable</a:t>
            </a:r>
            <a:r>
              <a:rPr lang="en-US" sz="2400" dirty="0"/>
              <a:t> = 12</a:t>
            </a:r>
          </a:p>
          <a:p>
            <a:pPr marL="0" indent="0">
              <a:buNone/>
            </a:pPr>
            <a:r>
              <a:rPr lang="en-US" sz="2400" dirty="0">
                <a:solidFill>
                  <a:schemeClr val="accent3"/>
                </a:solidFill>
              </a:rPr>
              <a:t>Variable</a:t>
            </a:r>
            <a:r>
              <a:rPr lang="en-US" sz="2400" dirty="0"/>
              <a:t> = [0,1,1,0]</a:t>
            </a:r>
          </a:p>
          <a:p>
            <a:pPr marL="0" indent="0">
              <a:buNone/>
            </a:pPr>
            <a:r>
              <a:rPr lang="en-US" sz="2400" dirty="0">
                <a:solidFill>
                  <a:schemeClr val="accent2"/>
                </a:solidFill>
              </a:rPr>
              <a:t>Record </a:t>
            </a:r>
            <a:r>
              <a:rPr lang="en-US" sz="2400" dirty="0"/>
              <a:t>  = [0,1,1,0,0,0,0,0,</a:t>
            </a:r>
          </a:p>
          <a:p>
            <a:pPr marL="0" indent="0">
              <a:buNone/>
            </a:pPr>
            <a:r>
              <a:rPr lang="en-US" sz="2400" dirty="0"/>
              <a:t>	  0,1,1,1,0,0,1,1,0,0,</a:t>
            </a:r>
          </a:p>
          <a:p>
            <a:pPr marL="0" indent="0">
              <a:buNone/>
            </a:pPr>
            <a:r>
              <a:rPr lang="en-US" sz="2400" dirty="0"/>
              <a:t>	  0,1,1,0,0,0,0,1,1,1]</a:t>
            </a:r>
          </a:p>
        </p:txBody>
      </p:sp>
      <p:sp>
        <p:nvSpPr>
          <p:cNvPr id="9" name="Content Placeholder 9">
            <a:extLst>
              <a:ext uri="{FF2B5EF4-FFF2-40B4-BE49-F238E27FC236}">
                <a16:creationId xmlns:a16="http://schemas.microsoft.com/office/drawing/2014/main" id="{2E1C837A-38F5-4AF1-B580-966B952FE423}"/>
              </a:ext>
            </a:extLst>
          </p:cNvPr>
          <p:cNvSpPr txBox="1">
            <a:spLocks/>
          </p:cNvSpPr>
          <p:nvPr/>
        </p:nvSpPr>
        <p:spPr>
          <a:xfrm>
            <a:off x="882649" y="1676400"/>
            <a:ext cx="4525963" cy="4267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For each </a:t>
            </a:r>
            <a:r>
              <a:rPr lang="en-US" dirty="0">
                <a:solidFill>
                  <a:schemeClr val="accent3"/>
                </a:solidFill>
              </a:rPr>
              <a:t>variable</a:t>
            </a:r>
            <a:r>
              <a:rPr lang="en-US" dirty="0"/>
              <a:t> in </a:t>
            </a:r>
            <a:r>
              <a:rPr lang="en-US" dirty="0">
                <a:solidFill>
                  <a:schemeClr val="accent1"/>
                </a:solidFill>
              </a:rPr>
              <a:t>input</a:t>
            </a:r>
            <a:r>
              <a:rPr lang="en-US" dirty="0"/>
              <a:t>:</a:t>
            </a:r>
          </a:p>
          <a:p>
            <a:r>
              <a:rPr lang="en-US" dirty="0"/>
              <a:t>Encode the value and represent as list of 1’s and 0’s</a:t>
            </a:r>
          </a:p>
          <a:p>
            <a:r>
              <a:rPr lang="en-US" dirty="0"/>
              <a:t>Join together encoded variables to form a </a:t>
            </a:r>
            <a:r>
              <a:rPr lang="en-US" dirty="0">
                <a:solidFill>
                  <a:schemeClr val="accent2"/>
                </a:solidFill>
              </a:rPr>
              <a:t>record</a:t>
            </a:r>
          </a:p>
        </p:txBody>
      </p:sp>
    </p:spTree>
    <p:extLst>
      <p:ext uri="{BB962C8B-B14F-4D97-AF65-F5344CB8AC3E}">
        <p14:creationId xmlns:p14="http://schemas.microsoft.com/office/powerpoint/2010/main" val="326369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3) Setup Network</a:t>
            </a:r>
          </a:p>
        </p:txBody>
      </p:sp>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p:txBody>
      </p:sp>
      <p:sp>
        <p:nvSpPr>
          <p:cNvPr id="6" name="Content Placeholder 2">
            <a:extLst>
              <a:ext uri="{FF2B5EF4-FFF2-40B4-BE49-F238E27FC236}">
                <a16:creationId xmlns:a16="http://schemas.microsoft.com/office/drawing/2014/main" id="{7ED85B3E-DB98-4E2B-9C87-77FB22053BF3}"/>
              </a:ext>
            </a:extLst>
          </p:cNvPr>
          <p:cNvSpPr txBox="1">
            <a:spLocks/>
          </p:cNvSpPr>
          <p:nvPr/>
        </p:nvSpPr>
        <p:spPr>
          <a:xfrm>
            <a:off x="5865812" y="1104900"/>
            <a:ext cx="6858000" cy="5410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a:p>
            <a:pPr marL="0" indent="0">
              <a:buNone/>
            </a:pPr>
            <a:r>
              <a:rPr lang="en-US" sz="2400" dirty="0">
                <a:solidFill>
                  <a:srgbClr val="FFFF00"/>
                </a:solidFill>
              </a:rPr>
              <a:t>Column</a:t>
            </a:r>
            <a:r>
              <a:rPr lang="en-US" sz="2400" dirty="0"/>
              <a:t>  = </a:t>
            </a:r>
          </a:p>
          <a:p>
            <a:pPr marL="0" indent="0">
              <a:buNone/>
            </a:pPr>
            <a:r>
              <a:rPr lang="en-US" sz="2400" dirty="0"/>
              <a:t> 	 [0.3,0.6,0.7,0.9,0.5,0.3,0.1,0.8,0.3,0.5,…</a:t>
            </a:r>
          </a:p>
          <a:p>
            <a:pPr marL="0" indent="0">
              <a:buNone/>
            </a:pPr>
            <a:r>
              <a:rPr lang="en-US" sz="2400" dirty="0">
                <a:solidFill>
                  <a:schemeClr val="accent4"/>
                </a:solidFill>
              </a:rPr>
              <a:t>Network</a:t>
            </a:r>
            <a:r>
              <a:rPr lang="en-US" sz="2400" dirty="0"/>
              <a:t> =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 </a:t>
            </a:r>
            <a:r>
              <a:rPr lang="en-US" sz="2400" dirty="0">
                <a:solidFill>
                  <a:srgbClr val="FFFF00"/>
                </a:solidFill>
              </a:rPr>
              <a:t>[]</a:t>
            </a:r>
            <a:r>
              <a:rPr lang="en-US" sz="2400" dirty="0"/>
              <a:t>]</a:t>
            </a:r>
          </a:p>
        </p:txBody>
      </p:sp>
      <p:sp>
        <p:nvSpPr>
          <p:cNvPr id="9" name="Content Placeholder 9">
            <a:extLst>
              <a:ext uri="{FF2B5EF4-FFF2-40B4-BE49-F238E27FC236}">
                <a16:creationId xmlns:a16="http://schemas.microsoft.com/office/drawing/2014/main" id="{2E1C837A-38F5-4AF1-B580-966B952FE423}"/>
              </a:ext>
            </a:extLst>
          </p:cNvPr>
          <p:cNvSpPr txBox="1">
            <a:spLocks/>
          </p:cNvSpPr>
          <p:nvPr/>
        </p:nvSpPr>
        <p:spPr>
          <a:xfrm>
            <a:off x="882649" y="1676400"/>
            <a:ext cx="4525963" cy="4267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Create a list of lists</a:t>
            </a:r>
          </a:p>
          <a:p>
            <a:r>
              <a:rPr lang="en-US" dirty="0"/>
              <a:t>Each nested list (column) is as long as a “</a:t>
            </a:r>
            <a:r>
              <a:rPr lang="en-US" dirty="0">
                <a:solidFill>
                  <a:schemeClr val="accent2"/>
                </a:solidFill>
              </a:rPr>
              <a:t>record</a:t>
            </a:r>
            <a:r>
              <a:rPr lang="en-US" dirty="0"/>
              <a:t>”</a:t>
            </a:r>
          </a:p>
          <a:p>
            <a:r>
              <a:rPr lang="en-US" dirty="0"/>
              <a:t>Fill nested list with random values between 0-1</a:t>
            </a:r>
          </a:p>
        </p:txBody>
      </p:sp>
    </p:spTree>
    <p:extLst>
      <p:ext uri="{BB962C8B-B14F-4D97-AF65-F5344CB8AC3E}">
        <p14:creationId xmlns:p14="http://schemas.microsoft.com/office/powerpoint/2010/main" val="227973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4) Train network</a:t>
            </a:r>
          </a:p>
        </p:txBody>
      </p:sp>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12812" y="1676400"/>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p:txBody>
      </p:sp>
      <p:sp>
        <p:nvSpPr>
          <p:cNvPr id="6" name="Content Placeholder 2">
            <a:extLst>
              <a:ext uri="{FF2B5EF4-FFF2-40B4-BE49-F238E27FC236}">
                <a16:creationId xmlns:a16="http://schemas.microsoft.com/office/drawing/2014/main" id="{7ED85B3E-DB98-4E2B-9C87-77FB22053BF3}"/>
              </a:ext>
            </a:extLst>
          </p:cNvPr>
          <p:cNvSpPr txBox="1">
            <a:spLocks/>
          </p:cNvSpPr>
          <p:nvPr/>
        </p:nvSpPr>
        <p:spPr>
          <a:xfrm>
            <a:off x="5911690" y="1752600"/>
            <a:ext cx="6246972" cy="5410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rgbClr val="FFFF00"/>
                </a:solidFill>
              </a:rPr>
              <a:t>Column</a:t>
            </a:r>
            <a:r>
              <a:rPr lang="en-US" sz="2400" dirty="0"/>
              <a:t> = [0.3,0.6,0.7,0.9,0.5,0.3,0.1,0.8,0.3,0.5..</a:t>
            </a:r>
          </a:p>
          <a:p>
            <a:pPr marL="0" indent="0">
              <a:buNone/>
            </a:pPr>
            <a:r>
              <a:rPr lang="en-US" sz="2400" dirty="0">
                <a:solidFill>
                  <a:schemeClr val="accent1">
                    <a:lumMod val="60000"/>
                    <a:lumOff val="40000"/>
                  </a:schemeClr>
                </a:solidFill>
              </a:rPr>
              <a:t>Threshold</a:t>
            </a:r>
            <a:r>
              <a:rPr lang="en-US" sz="2400" dirty="0"/>
              <a:t> = 0.6</a:t>
            </a:r>
          </a:p>
          <a:p>
            <a:pPr marL="0" indent="0">
              <a:buNone/>
            </a:pPr>
            <a:endParaRPr lang="en-US" sz="2400" dirty="0"/>
          </a:p>
          <a:p>
            <a:pPr marL="0" indent="0">
              <a:buNone/>
            </a:pPr>
            <a:r>
              <a:rPr lang="en-US" sz="2400" dirty="0">
                <a:solidFill>
                  <a:srgbClr val="FFFF00"/>
                </a:solidFill>
              </a:rPr>
              <a:t>Column</a:t>
            </a:r>
            <a:r>
              <a:rPr lang="en-US" sz="2400" dirty="0"/>
              <a:t> = [0   ,1   ,1   ,1    ,0   ,0   ,0    ,1   ,0   ,0 …</a:t>
            </a:r>
          </a:p>
          <a:p>
            <a:pPr marL="0" indent="0">
              <a:buNone/>
            </a:pPr>
            <a:r>
              <a:rPr lang="en-US" sz="2400" dirty="0">
                <a:solidFill>
                  <a:schemeClr val="accent2"/>
                </a:solidFill>
              </a:rPr>
              <a:t>Record </a:t>
            </a:r>
            <a:r>
              <a:rPr lang="en-US" sz="2400" dirty="0"/>
              <a:t>=  [0   ,0    ,1   ,1    ,1   ,0   ,0    ,0   ,0   ,0 …</a:t>
            </a:r>
          </a:p>
          <a:p>
            <a:pPr marL="0" indent="0">
              <a:buNone/>
            </a:pPr>
            <a:endParaRPr lang="en-US" sz="2400" dirty="0"/>
          </a:p>
          <a:p>
            <a:pPr marL="0" indent="0">
              <a:buNone/>
            </a:pPr>
            <a:r>
              <a:rPr lang="en-US" sz="2400" dirty="0">
                <a:solidFill>
                  <a:srgbClr val="FFFF00"/>
                </a:solidFill>
              </a:rPr>
              <a:t>Column</a:t>
            </a:r>
            <a:r>
              <a:rPr lang="en-US" sz="2400" dirty="0"/>
              <a:t> = [0.2,0.5,0.8,0.9,0.6,0.2,0.1,0.7,0.2,0.4..</a:t>
            </a:r>
          </a:p>
          <a:p>
            <a:pPr marL="0" indent="0">
              <a:buNone/>
            </a:pPr>
            <a:endParaRPr lang="en-US" sz="2400" dirty="0"/>
          </a:p>
          <a:p>
            <a:pPr marL="0" indent="0">
              <a:buNone/>
            </a:pPr>
            <a:endParaRPr lang="en-US" sz="2400" dirty="0"/>
          </a:p>
        </p:txBody>
      </p:sp>
      <p:sp>
        <p:nvSpPr>
          <p:cNvPr id="9" name="Content Placeholder 9">
            <a:extLst>
              <a:ext uri="{FF2B5EF4-FFF2-40B4-BE49-F238E27FC236}">
                <a16:creationId xmlns:a16="http://schemas.microsoft.com/office/drawing/2014/main" id="{2E1C837A-38F5-4AF1-B580-966B952FE423}"/>
              </a:ext>
            </a:extLst>
          </p:cNvPr>
          <p:cNvSpPr txBox="1">
            <a:spLocks/>
          </p:cNvSpPr>
          <p:nvPr/>
        </p:nvSpPr>
        <p:spPr>
          <a:xfrm>
            <a:off x="920749" y="1676400"/>
            <a:ext cx="4525963" cy="4876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For each list in </a:t>
            </a:r>
            <a:r>
              <a:rPr lang="en-US" dirty="0">
                <a:solidFill>
                  <a:schemeClr val="accent4"/>
                </a:solidFill>
              </a:rPr>
              <a:t>network</a:t>
            </a:r>
            <a:r>
              <a:rPr lang="en-US" dirty="0"/>
              <a:t> (</a:t>
            </a:r>
            <a:r>
              <a:rPr lang="en-US" dirty="0">
                <a:solidFill>
                  <a:srgbClr val="FFFF00"/>
                </a:solidFill>
              </a:rPr>
              <a:t>column</a:t>
            </a:r>
            <a:r>
              <a:rPr lang="en-US" dirty="0"/>
              <a:t>):</a:t>
            </a:r>
          </a:p>
          <a:p>
            <a:r>
              <a:rPr lang="en-US" dirty="0"/>
              <a:t>Compare value in </a:t>
            </a:r>
            <a:r>
              <a:rPr lang="en-US" dirty="0">
                <a:solidFill>
                  <a:srgbClr val="FFFF00"/>
                </a:solidFill>
              </a:rPr>
              <a:t>column</a:t>
            </a:r>
            <a:r>
              <a:rPr lang="en-US" dirty="0"/>
              <a:t> with a </a:t>
            </a:r>
            <a:r>
              <a:rPr lang="en-US" dirty="0">
                <a:solidFill>
                  <a:schemeClr val="accent1">
                    <a:lumMod val="60000"/>
                    <a:lumOff val="40000"/>
                  </a:schemeClr>
                </a:solidFill>
              </a:rPr>
              <a:t>threshold</a:t>
            </a:r>
            <a:r>
              <a:rPr lang="en-US" dirty="0"/>
              <a:t> value and turn into 0 or 1</a:t>
            </a:r>
          </a:p>
          <a:p>
            <a:r>
              <a:rPr lang="en-US" dirty="0"/>
              <a:t>Compare </a:t>
            </a:r>
            <a:r>
              <a:rPr lang="en-US" dirty="0">
                <a:solidFill>
                  <a:srgbClr val="FFFF00"/>
                </a:solidFill>
              </a:rPr>
              <a:t>column</a:t>
            </a:r>
            <a:r>
              <a:rPr lang="en-US" dirty="0"/>
              <a:t> to </a:t>
            </a:r>
            <a:r>
              <a:rPr lang="en-US" dirty="0">
                <a:solidFill>
                  <a:schemeClr val="accent2"/>
                </a:solidFill>
              </a:rPr>
              <a:t>record</a:t>
            </a:r>
          </a:p>
          <a:p>
            <a:r>
              <a:rPr lang="en-US" dirty="0"/>
              <a:t>If enough bits are the same they are considered a match and the values in the </a:t>
            </a:r>
            <a:r>
              <a:rPr lang="en-US" dirty="0">
                <a:solidFill>
                  <a:srgbClr val="FFFF00"/>
                </a:solidFill>
              </a:rPr>
              <a:t>column</a:t>
            </a:r>
            <a:r>
              <a:rPr lang="en-US" dirty="0"/>
              <a:t> are increased or decreased </a:t>
            </a:r>
          </a:p>
          <a:p>
            <a:endParaRPr lang="en-US" dirty="0"/>
          </a:p>
          <a:p>
            <a:endParaRPr lang="en-US" dirty="0"/>
          </a:p>
        </p:txBody>
      </p:sp>
    </p:spTree>
    <p:extLst>
      <p:ext uri="{BB962C8B-B14F-4D97-AF65-F5344CB8AC3E}">
        <p14:creationId xmlns:p14="http://schemas.microsoft.com/office/powerpoint/2010/main" val="135132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649" y="152400"/>
            <a:ext cx="10360501" cy="1223963"/>
          </a:xfrm>
        </p:spPr>
        <p:txBody>
          <a:bodyPr/>
          <a:lstStyle/>
          <a:p>
            <a:r>
              <a:rPr lang="en-US" dirty="0"/>
              <a:t>5) Estimate Values</a:t>
            </a:r>
          </a:p>
        </p:txBody>
      </p:sp>
      <p:sp>
        <p:nvSpPr>
          <p:cNvPr id="5" name="Content Placeholder 3">
            <a:extLst>
              <a:ext uri="{FF2B5EF4-FFF2-40B4-BE49-F238E27FC236}">
                <a16:creationId xmlns:a16="http://schemas.microsoft.com/office/drawing/2014/main" id="{18CA4DEB-1A9F-48F9-8486-C1D33D2666EA}"/>
              </a:ext>
            </a:extLst>
          </p:cNvPr>
          <p:cNvSpPr txBox="1">
            <a:spLocks/>
          </p:cNvSpPr>
          <p:nvPr/>
        </p:nvSpPr>
        <p:spPr>
          <a:xfrm>
            <a:off x="942043" y="1704975"/>
            <a:ext cx="5804557" cy="4495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endParaRPr lang="en-US" sz="2400" dirty="0"/>
          </a:p>
        </p:txBody>
      </p:sp>
      <p:sp>
        <p:nvSpPr>
          <p:cNvPr id="6" name="Content Placeholder 2">
            <a:extLst>
              <a:ext uri="{FF2B5EF4-FFF2-40B4-BE49-F238E27FC236}">
                <a16:creationId xmlns:a16="http://schemas.microsoft.com/office/drawing/2014/main" id="{7ED85B3E-DB98-4E2B-9C87-77FB22053BF3}"/>
              </a:ext>
            </a:extLst>
          </p:cNvPr>
          <p:cNvSpPr txBox="1">
            <a:spLocks/>
          </p:cNvSpPr>
          <p:nvPr/>
        </p:nvSpPr>
        <p:spPr>
          <a:xfrm>
            <a:off x="6170612" y="1714500"/>
            <a:ext cx="6246972" cy="54102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2"/>
                </a:solidFill>
              </a:rPr>
              <a:t>Record</a:t>
            </a:r>
            <a:r>
              <a:rPr lang="en-US" sz="2400" dirty="0"/>
              <a:t> = [1,1,0,0,0,1,1,</a:t>
            </a:r>
            <a:r>
              <a:rPr lang="en-US" sz="2400" dirty="0">
                <a:solidFill>
                  <a:srgbClr val="FF0000"/>
                </a:solidFill>
              </a:rPr>
              <a:t>0,0,0,0</a:t>
            </a:r>
            <a:r>
              <a:rPr lang="en-US" sz="2400" dirty="0"/>
              <a:t>,0,1,1,0,]</a:t>
            </a:r>
          </a:p>
          <a:p>
            <a:pPr marL="0" indent="0">
              <a:buNone/>
            </a:pPr>
            <a:r>
              <a:rPr lang="en-US" sz="2400" dirty="0">
                <a:solidFill>
                  <a:srgbClr val="FFFF00"/>
                </a:solidFill>
              </a:rPr>
              <a:t>Column</a:t>
            </a:r>
            <a:r>
              <a:rPr lang="en-US" sz="2400" dirty="0"/>
              <a:t> = [0,1,1,0,0,1,0,</a:t>
            </a:r>
            <a:r>
              <a:rPr lang="en-US" sz="2400" dirty="0">
                <a:solidFill>
                  <a:srgbClr val="FF0000"/>
                </a:solidFill>
              </a:rPr>
              <a:t>0,1,1,0</a:t>
            </a:r>
            <a:r>
              <a:rPr lang="en-US" sz="2400" dirty="0"/>
              <a:t>,0,1,1,1,]</a:t>
            </a:r>
          </a:p>
          <a:p>
            <a:pPr marL="0" indent="0">
              <a:buNone/>
            </a:pPr>
            <a:r>
              <a:rPr lang="en-US" sz="2400" dirty="0"/>
              <a:t>Extract = [</a:t>
            </a:r>
            <a:r>
              <a:rPr lang="en-US" sz="2400" dirty="0">
                <a:solidFill>
                  <a:srgbClr val="FF0000"/>
                </a:solidFill>
              </a:rPr>
              <a:t>0,1,1,0</a:t>
            </a:r>
            <a:r>
              <a:rPr lang="en-US" sz="2400" dirty="0"/>
              <a:t>]</a:t>
            </a:r>
          </a:p>
          <a:p>
            <a:pPr marL="0" indent="0">
              <a:buNone/>
            </a:pPr>
            <a:r>
              <a:rPr lang="en-US" sz="2400" dirty="0"/>
              <a:t>Value = </a:t>
            </a:r>
            <a:r>
              <a:rPr lang="en-US" sz="2400" dirty="0">
                <a:solidFill>
                  <a:srgbClr val="FF0000"/>
                </a:solidFill>
              </a:rPr>
              <a:t>12</a:t>
            </a:r>
          </a:p>
        </p:txBody>
      </p:sp>
      <p:sp>
        <p:nvSpPr>
          <p:cNvPr id="9" name="Content Placeholder 9">
            <a:extLst>
              <a:ext uri="{FF2B5EF4-FFF2-40B4-BE49-F238E27FC236}">
                <a16:creationId xmlns:a16="http://schemas.microsoft.com/office/drawing/2014/main" id="{2E1C837A-38F5-4AF1-B580-966B952FE423}"/>
              </a:ext>
            </a:extLst>
          </p:cNvPr>
          <p:cNvSpPr txBox="1">
            <a:spLocks/>
          </p:cNvSpPr>
          <p:nvPr/>
        </p:nvSpPr>
        <p:spPr>
          <a:xfrm>
            <a:off x="920749" y="1676400"/>
            <a:ext cx="4525963" cy="48768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Create a </a:t>
            </a:r>
            <a:r>
              <a:rPr lang="en-US" dirty="0">
                <a:solidFill>
                  <a:schemeClr val="accent2"/>
                </a:solidFill>
              </a:rPr>
              <a:t>record</a:t>
            </a:r>
            <a:r>
              <a:rPr lang="en-US" dirty="0"/>
              <a:t> from the </a:t>
            </a:r>
            <a:r>
              <a:rPr lang="en-US" dirty="0">
                <a:solidFill>
                  <a:schemeClr val="accent3"/>
                </a:solidFill>
              </a:rPr>
              <a:t>variables</a:t>
            </a:r>
            <a:r>
              <a:rPr lang="en-US" dirty="0"/>
              <a:t> provided as input</a:t>
            </a:r>
          </a:p>
          <a:p>
            <a:r>
              <a:rPr lang="en-US" dirty="0"/>
              <a:t>Find the </a:t>
            </a:r>
            <a:r>
              <a:rPr lang="en-US" dirty="0">
                <a:solidFill>
                  <a:srgbClr val="FFFF00"/>
                </a:solidFill>
              </a:rPr>
              <a:t>column</a:t>
            </a:r>
            <a:r>
              <a:rPr lang="en-US" dirty="0"/>
              <a:t> with the best match</a:t>
            </a:r>
          </a:p>
          <a:p>
            <a:r>
              <a:rPr lang="en-US" dirty="0"/>
              <a:t>Extract the segment encoding the variable being estimated</a:t>
            </a:r>
          </a:p>
          <a:p>
            <a:r>
              <a:rPr lang="en-US" dirty="0"/>
              <a:t>Convert extract to</a:t>
            </a:r>
            <a:r>
              <a:rPr lang="en-US" dirty="0">
                <a:solidFill>
                  <a:srgbClr val="FF0000"/>
                </a:solidFill>
              </a:rPr>
              <a:t> value</a:t>
            </a:r>
          </a:p>
          <a:p>
            <a:endParaRPr lang="en-US" dirty="0"/>
          </a:p>
          <a:p>
            <a:endParaRPr lang="en-US" dirty="0"/>
          </a:p>
        </p:txBody>
      </p:sp>
    </p:spTree>
    <p:extLst>
      <p:ext uri="{BB962C8B-B14F-4D97-AF65-F5344CB8AC3E}">
        <p14:creationId xmlns:p14="http://schemas.microsoft.com/office/powerpoint/2010/main" val="52719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462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217612" y="1905000"/>
            <a:ext cx="5078677" cy="3454400"/>
          </a:xfrm>
        </p:spPr>
        <p:txBody>
          <a:bodyPr/>
          <a:lstStyle/>
          <a:p>
            <a:r>
              <a:rPr lang="en-US" dirty="0"/>
              <a:t>Network</a:t>
            </a:r>
          </a:p>
          <a:p>
            <a:r>
              <a:rPr lang="en-US" dirty="0"/>
              <a:t>Encoder</a:t>
            </a:r>
          </a:p>
          <a:p>
            <a:r>
              <a:rPr lang="en-US" dirty="0"/>
              <a:t>Learning</a:t>
            </a:r>
          </a:p>
          <a:p>
            <a:r>
              <a:rPr lang="en-US" dirty="0"/>
              <a:t>Front end GUI</a:t>
            </a:r>
          </a:p>
          <a:p>
            <a:endParaRPr lang="en-US" dirty="0"/>
          </a:p>
        </p:txBody>
      </p:sp>
    </p:spTree>
    <p:extLst>
      <p:ext uri="{BB962C8B-B14F-4D97-AF65-F5344CB8AC3E}">
        <p14:creationId xmlns:p14="http://schemas.microsoft.com/office/powerpoint/2010/main" val="406676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Network</a:t>
            </a:r>
          </a:p>
        </p:txBody>
      </p:sp>
      <p:sp>
        <p:nvSpPr>
          <p:cNvPr id="10" name="Content Placeholder 9"/>
          <p:cNvSpPr>
            <a:spLocks noGrp="1"/>
          </p:cNvSpPr>
          <p:nvPr>
            <p:ph sz="half" idx="2"/>
          </p:nvPr>
        </p:nvSpPr>
        <p:spPr>
          <a:xfrm>
            <a:off x="1218883" y="1701800"/>
            <a:ext cx="5078677" cy="4470400"/>
          </a:xfrm>
        </p:spPr>
        <p:txBody>
          <a:bodyPr/>
          <a:lstStyle/>
          <a:p>
            <a:pPr marL="0" indent="0">
              <a:buNone/>
            </a:pPr>
            <a:r>
              <a:rPr lang="en-US" dirty="0"/>
              <a:t>The choice to go for a spatial network was made to mirror the spatial nature of the data. Due to a lack of computing power and time, other network types could not be tested and evaluated against the spatial type chosen.</a:t>
            </a:r>
          </a:p>
        </p:txBody>
      </p:sp>
      <p:sp>
        <p:nvSpPr>
          <p:cNvPr id="9" name="Text Placeholder 8"/>
          <p:cNvSpPr>
            <a:spLocks noGrp="1"/>
          </p:cNvSpPr>
          <p:nvPr>
            <p:ph type="body" sz="quarter" idx="3"/>
          </p:nvPr>
        </p:nvSpPr>
        <p:spPr/>
        <p:txBody>
          <a:bodyPr/>
          <a:lstStyle/>
          <a:p>
            <a:endParaRPr lang="en-US" dirty="0"/>
          </a:p>
        </p:txBody>
      </p:sp>
      <p:sp>
        <p:nvSpPr>
          <p:cNvPr id="4" name="Content Placeholder 3">
            <a:extLst>
              <a:ext uri="{FF2B5EF4-FFF2-40B4-BE49-F238E27FC236}">
                <a16:creationId xmlns:a16="http://schemas.microsoft.com/office/drawing/2014/main" id="{9E676905-CEDC-455C-8347-0B4C90AB498E}"/>
              </a:ext>
            </a:extLst>
          </p:cNvPr>
          <p:cNvSpPr>
            <a:spLocks noGrp="1"/>
          </p:cNvSpPr>
          <p:nvPr>
            <p:ph sz="quarter" idx="4"/>
          </p:nvPr>
        </p:nvSpPr>
        <p:spPr/>
        <p:txBody>
          <a:bodyPr/>
          <a:lstStyle/>
          <a:p>
            <a:pPr marL="0" indent="0">
              <a:buNone/>
            </a:pPr>
            <a:endParaRPr lang="en-US" dirty="0"/>
          </a:p>
        </p:txBody>
      </p:sp>
    </p:spTree>
    <p:extLst>
      <p:ext uri="{BB962C8B-B14F-4D97-AF65-F5344CB8AC3E}">
        <p14:creationId xmlns:p14="http://schemas.microsoft.com/office/powerpoint/2010/main" val="34543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a:t>
            </a:r>
          </a:p>
        </p:txBody>
      </p:sp>
      <p:sp>
        <p:nvSpPr>
          <p:cNvPr id="10" name="Content Placeholder 9"/>
          <p:cNvSpPr>
            <a:spLocks noGrp="1"/>
          </p:cNvSpPr>
          <p:nvPr>
            <p:ph sz="half" idx="2"/>
          </p:nvPr>
        </p:nvSpPr>
        <p:spPr>
          <a:xfrm>
            <a:off x="1218883" y="1701800"/>
            <a:ext cx="5078677" cy="4470400"/>
          </a:xfrm>
        </p:spPr>
        <p:txBody>
          <a:bodyPr/>
          <a:lstStyle/>
          <a:p>
            <a:pPr marL="0" indent="0">
              <a:buNone/>
            </a:pPr>
            <a:r>
              <a:rPr lang="en-US" dirty="0"/>
              <a:t>The learning algorithm used resulted in an average learning cycle of 20 min. This could be improved by using bitwise operations and would result in a faster more precise network.</a:t>
            </a:r>
          </a:p>
        </p:txBody>
      </p:sp>
      <p:sp>
        <p:nvSpPr>
          <p:cNvPr id="9" name="Text Placeholder 8"/>
          <p:cNvSpPr>
            <a:spLocks noGrp="1"/>
          </p:cNvSpPr>
          <p:nvPr>
            <p:ph type="body" sz="quarter" idx="3"/>
          </p:nvPr>
        </p:nvSpPr>
        <p:spPr/>
        <p:txBody>
          <a:bodyPr/>
          <a:lstStyle/>
          <a:p>
            <a:endParaRPr lang="en-US" dirty="0"/>
          </a:p>
        </p:txBody>
      </p:sp>
      <p:sp>
        <p:nvSpPr>
          <p:cNvPr id="4" name="Content Placeholder 3">
            <a:extLst>
              <a:ext uri="{FF2B5EF4-FFF2-40B4-BE49-F238E27FC236}">
                <a16:creationId xmlns:a16="http://schemas.microsoft.com/office/drawing/2014/main" id="{9E676905-CEDC-455C-8347-0B4C90AB498E}"/>
              </a:ext>
            </a:extLst>
          </p:cNvPr>
          <p:cNvSpPr>
            <a:spLocks noGrp="1"/>
          </p:cNvSpPr>
          <p:nvPr>
            <p:ph sz="quarter" idx="4"/>
          </p:nvPr>
        </p:nvSpPr>
        <p:spPr/>
        <p:txBody>
          <a:bodyPr/>
          <a:lstStyle/>
          <a:p>
            <a:pPr marL="0" indent="0">
              <a:buNone/>
            </a:pPr>
            <a:endParaRPr lang="en-US" dirty="0"/>
          </a:p>
        </p:txBody>
      </p:sp>
    </p:spTree>
    <p:extLst>
      <p:ext uri="{BB962C8B-B14F-4D97-AF65-F5344CB8AC3E}">
        <p14:creationId xmlns:p14="http://schemas.microsoft.com/office/powerpoint/2010/main" val="365702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Encoder</a:t>
            </a:r>
          </a:p>
        </p:txBody>
      </p:sp>
      <p:sp>
        <p:nvSpPr>
          <p:cNvPr id="10" name="Content Placeholder 9"/>
          <p:cNvSpPr>
            <a:spLocks noGrp="1"/>
          </p:cNvSpPr>
          <p:nvPr>
            <p:ph sz="half" idx="2"/>
          </p:nvPr>
        </p:nvSpPr>
        <p:spPr>
          <a:xfrm>
            <a:off x="1218883" y="1701800"/>
            <a:ext cx="5078677" cy="4470400"/>
          </a:xfrm>
        </p:spPr>
        <p:txBody>
          <a:bodyPr/>
          <a:lstStyle/>
          <a:p>
            <a:pPr marL="0" indent="0">
              <a:buNone/>
            </a:pPr>
            <a:r>
              <a:rPr lang="en-US" dirty="0"/>
              <a:t>A basic encoder was chosen to represent the variables. In this case each variable was given the same amount of significance and resolution. These factors affects the accuracy of the values estimated by the network and dictates how the network weighs the variables against each other.</a:t>
            </a:r>
          </a:p>
        </p:txBody>
      </p:sp>
      <p:sp>
        <p:nvSpPr>
          <p:cNvPr id="4" name="Content Placeholder 3">
            <a:extLst>
              <a:ext uri="{FF2B5EF4-FFF2-40B4-BE49-F238E27FC236}">
                <a16:creationId xmlns:a16="http://schemas.microsoft.com/office/drawing/2014/main" id="{9E676905-CEDC-455C-8347-0B4C90AB498E}"/>
              </a:ext>
            </a:extLst>
          </p:cNvPr>
          <p:cNvSpPr>
            <a:spLocks noGrp="1"/>
          </p:cNvSpPr>
          <p:nvPr>
            <p:ph sz="quarter" idx="4"/>
          </p:nvPr>
        </p:nvSpPr>
        <p:spPr>
          <a:xfrm>
            <a:off x="6305497" y="1701800"/>
            <a:ext cx="5740452" cy="3454400"/>
          </a:xfrm>
        </p:spPr>
        <p:txBody>
          <a:bodyPr/>
          <a:lstStyle/>
          <a:p>
            <a:pPr marL="0" indent="0">
              <a:buNone/>
            </a:pPr>
            <a:r>
              <a:rPr lang="en-US" dirty="0"/>
              <a:t>Resolution = 93</a:t>
            </a:r>
          </a:p>
          <a:p>
            <a:pPr marL="0" indent="0">
              <a:buNone/>
            </a:pPr>
            <a:r>
              <a:rPr lang="en-GB" sz="1800" dirty="0"/>
              <a:t>input = </a:t>
            </a:r>
          </a:p>
          <a:p>
            <a:pPr marL="0" indent="0">
              <a:buNone/>
            </a:pPr>
            <a:r>
              <a:rPr lang="en-GB" sz="1800" dirty="0"/>
              <a:t>floor( resolution*(value-</a:t>
            </a:r>
            <a:r>
              <a:rPr lang="en-GB" sz="1800" dirty="0" err="1"/>
              <a:t>minValue</a:t>
            </a:r>
            <a:r>
              <a:rPr lang="en-GB" sz="1800" dirty="0"/>
              <a:t>) / (</a:t>
            </a:r>
            <a:r>
              <a:rPr lang="en-GB" sz="1800" dirty="0" err="1"/>
              <a:t>maxValue-minValue</a:t>
            </a:r>
            <a:r>
              <a:rPr lang="en-GB" sz="1800" dirty="0"/>
              <a:t> )</a:t>
            </a:r>
            <a:endParaRPr lang="en-US" sz="1800" dirty="0"/>
          </a:p>
        </p:txBody>
      </p:sp>
    </p:spTree>
    <p:extLst>
      <p:ext uri="{BB962C8B-B14F-4D97-AF65-F5344CB8AC3E}">
        <p14:creationId xmlns:p14="http://schemas.microsoft.com/office/powerpoint/2010/main" val="277312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Front end GUI</a:t>
            </a:r>
          </a:p>
        </p:txBody>
      </p:sp>
      <p:sp>
        <p:nvSpPr>
          <p:cNvPr id="10" name="Content Placeholder 9"/>
          <p:cNvSpPr>
            <a:spLocks noGrp="1"/>
          </p:cNvSpPr>
          <p:nvPr>
            <p:ph sz="half" idx="2"/>
          </p:nvPr>
        </p:nvSpPr>
        <p:spPr>
          <a:xfrm>
            <a:off x="1218883" y="1701800"/>
            <a:ext cx="5078677" cy="4470400"/>
          </a:xfrm>
        </p:spPr>
        <p:txBody>
          <a:bodyPr/>
          <a:lstStyle/>
          <a:p>
            <a:pPr marL="0" indent="0">
              <a:buNone/>
            </a:pPr>
            <a:r>
              <a:rPr lang="en-US" dirty="0"/>
              <a:t>The basic nature of the GUI works well as a placeholder and prof of concept.</a:t>
            </a:r>
          </a:p>
        </p:txBody>
      </p:sp>
      <p:sp>
        <p:nvSpPr>
          <p:cNvPr id="9" name="Text Placeholder 8"/>
          <p:cNvSpPr>
            <a:spLocks noGrp="1"/>
          </p:cNvSpPr>
          <p:nvPr>
            <p:ph type="body" sz="quarter" idx="3"/>
          </p:nvPr>
        </p:nvSpPr>
        <p:spPr/>
        <p:txBody>
          <a:bodyPr/>
          <a:lstStyle/>
          <a:p>
            <a:endParaRPr lang="en-US" dirty="0"/>
          </a:p>
        </p:txBody>
      </p:sp>
      <p:sp>
        <p:nvSpPr>
          <p:cNvPr id="4" name="Content Placeholder 3">
            <a:extLst>
              <a:ext uri="{FF2B5EF4-FFF2-40B4-BE49-F238E27FC236}">
                <a16:creationId xmlns:a16="http://schemas.microsoft.com/office/drawing/2014/main" id="{9E676905-CEDC-455C-8347-0B4C90AB498E}"/>
              </a:ext>
            </a:extLst>
          </p:cNvPr>
          <p:cNvSpPr>
            <a:spLocks noGrp="1"/>
          </p:cNvSpPr>
          <p:nvPr>
            <p:ph sz="quarter" idx="4"/>
          </p:nvPr>
        </p:nvSpPr>
        <p:spPr>
          <a:xfrm>
            <a:off x="6297561" y="2717800"/>
            <a:ext cx="5740452" cy="3454400"/>
          </a:xfrm>
        </p:spPr>
        <p:txBody>
          <a:bodyPr/>
          <a:lstStyle/>
          <a:p>
            <a:pPr marL="0" indent="0">
              <a:buNone/>
            </a:pPr>
            <a:endParaRPr lang="en-US" sz="1800" dirty="0"/>
          </a:p>
        </p:txBody>
      </p:sp>
    </p:spTree>
    <p:extLst>
      <p:ext uri="{BB962C8B-B14F-4D97-AF65-F5344CB8AC3E}">
        <p14:creationId xmlns:p14="http://schemas.microsoft.com/office/powerpoint/2010/main" val="210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Future changes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022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Future changes</a:t>
            </a:r>
          </a:p>
        </p:txBody>
      </p:sp>
      <p:sp>
        <p:nvSpPr>
          <p:cNvPr id="10" name="Content Placeholder 9"/>
          <p:cNvSpPr>
            <a:spLocks noGrp="1"/>
          </p:cNvSpPr>
          <p:nvPr>
            <p:ph sz="half" idx="2"/>
          </p:nvPr>
        </p:nvSpPr>
        <p:spPr>
          <a:xfrm>
            <a:off x="1218883" y="1701800"/>
            <a:ext cx="5078677" cy="4470400"/>
          </a:xfrm>
        </p:spPr>
        <p:txBody>
          <a:bodyPr/>
          <a:lstStyle/>
          <a:p>
            <a:r>
              <a:rPr lang="en-US" dirty="0"/>
              <a:t>Bitwise operations in learning</a:t>
            </a:r>
          </a:p>
          <a:p>
            <a:r>
              <a:rPr lang="en-US" dirty="0"/>
              <a:t>Testing and comparison of different network types and architectures</a:t>
            </a:r>
          </a:p>
          <a:p>
            <a:r>
              <a:rPr lang="en-US" dirty="0"/>
              <a:t>Specialized encoder to more accurately represent variables</a:t>
            </a:r>
          </a:p>
        </p:txBody>
      </p:sp>
      <p:sp>
        <p:nvSpPr>
          <p:cNvPr id="4" name="Content Placeholder 3">
            <a:extLst>
              <a:ext uri="{FF2B5EF4-FFF2-40B4-BE49-F238E27FC236}">
                <a16:creationId xmlns:a16="http://schemas.microsoft.com/office/drawing/2014/main" id="{9E676905-CEDC-455C-8347-0B4C90AB498E}"/>
              </a:ext>
            </a:extLst>
          </p:cNvPr>
          <p:cNvSpPr>
            <a:spLocks noGrp="1"/>
          </p:cNvSpPr>
          <p:nvPr>
            <p:ph sz="quarter" idx="4"/>
          </p:nvPr>
        </p:nvSpPr>
        <p:spPr>
          <a:xfrm>
            <a:off x="6399133" y="1701800"/>
            <a:ext cx="5078677" cy="3454400"/>
          </a:xfrm>
        </p:spPr>
        <p:txBody>
          <a:bodyPr/>
          <a:lstStyle/>
          <a:p>
            <a:r>
              <a:rPr lang="en-US" dirty="0"/>
              <a:t>Tweaking constants such as learning increment and network size to better suit the data</a:t>
            </a:r>
          </a:p>
          <a:p>
            <a:r>
              <a:rPr lang="en-US" dirty="0"/>
              <a:t>Extra functions such as trending and graphing</a:t>
            </a:r>
          </a:p>
          <a:p>
            <a:endParaRPr lang="en-US" dirty="0"/>
          </a:p>
        </p:txBody>
      </p:sp>
    </p:spTree>
    <p:extLst>
      <p:ext uri="{BB962C8B-B14F-4D97-AF65-F5344CB8AC3E}">
        <p14:creationId xmlns:p14="http://schemas.microsoft.com/office/powerpoint/2010/main" val="247695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79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0A93-ADA8-4913-8018-BAA43D457A0D}"/>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CCB0475D-0326-4C22-B281-05C6CD835916}"/>
              </a:ext>
            </a:extLst>
          </p:cNvPr>
          <p:cNvSpPr>
            <a:spLocks noGrp="1"/>
          </p:cNvSpPr>
          <p:nvPr>
            <p:ph sz="half" idx="2"/>
          </p:nvPr>
        </p:nvSpPr>
        <p:spPr>
          <a:xfrm>
            <a:off x="1218883" y="1498600"/>
            <a:ext cx="5078677" cy="4673600"/>
          </a:xfrm>
        </p:spPr>
        <p:txBody>
          <a:bodyPr/>
          <a:lstStyle/>
          <a:p>
            <a:pPr marL="0" indent="0">
              <a:buNone/>
            </a:pPr>
            <a:r>
              <a:rPr lang="en-US" dirty="0"/>
              <a:t>The Network and GUI works well as a basic proof of concept. It showcases how an AI powered front end would work and hints at the possibilities it provides. Time constraints due to a summer job resulted in fewer functions for the prototype. Further development would result in an increase in speed, precision and accuracy, by tuning the network properties to match data and problem.</a:t>
            </a:r>
          </a:p>
        </p:txBody>
      </p:sp>
      <p:sp>
        <p:nvSpPr>
          <p:cNvPr id="6" name="Content Placeholder 5">
            <a:extLst>
              <a:ext uri="{FF2B5EF4-FFF2-40B4-BE49-F238E27FC236}">
                <a16:creationId xmlns:a16="http://schemas.microsoft.com/office/drawing/2014/main" id="{3545AEB2-A480-430E-B2AF-137189513999}"/>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3946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C51B-3DD8-4C24-81C1-AD153D0893F5}"/>
              </a:ext>
            </a:extLst>
          </p:cNvPr>
          <p:cNvSpPr>
            <a:spLocks noGrp="1"/>
          </p:cNvSpPr>
          <p:nvPr>
            <p:ph type="title"/>
          </p:nvPr>
        </p:nvSpPr>
        <p:spPr/>
        <p:txBody>
          <a:bodyPr/>
          <a:lstStyle/>
          <a:p>
            <a:r>
              <a:rPr lang="en-US" dirty="0"/>
              <a:t>Dependencies</a:t>
            </a:r>
          </a:p>
        </p:txBody>
      </p:sp>
      <p:sp>
        <p:nvSpPr>
          <p:cNvPr id="4" name="Content Placeholder 3">
            <a:extLst>
              <a:ext uri="{FF2B5EF4-FFF2-40B4-BE49-F238E27FC236}">
                <a16:creationId xmlns:a16="http://schemas.microsoft.com/office/drawing/2014/main" id="{9CFF573E-7345-486E-B0DC-A8D6D349C1C4}"/>
              </a:ext>
            </a:extLst>
          </p:cNvPr>
          <p:cNvSpPr>
            <a:spLocks noGrp="1"/>
          </p:cNvSpPr>
          <p:nvPr>
            <p:ph sz="half" idx="2"/>
          </p:nvPr>
        </p:nvSpPr>
        <p:spPr/>
        <p:txBody>
          <a:bodyPr/>
          <a:lstStyle/>
          <a:p>
            <a:r>
              <a:rPr lang="en-US" dirty="0"/>
              <a:t>Python 3.6 -32bit</a:t>
            </a:r>
          </a:p>
          <a:p>
            <a:r>
              <a:rPr lang="en-US" dirty="0" err="1"/>
              <a:t>Numpy</a:t>
            </a:r>
            <a:endParaRPr lang="en-US" dirty="0"/>
          </a:p>
          <a:p>
            <a:r>
              <a:rPr lang="en-US" dirty="0" err="1"/>
              <a:t>EasyGui</a:t>
            </a:r>
            <a:endParaRPr lang="en-US" dirty="0"/>
          </a:p>
          <a:p>
            <a:pPr marL="0" indent="0">
              <a:buNone/>
            </a:pPr>
            <a:endParaRPr lang="en-US" dirty="0"/>
          </a:p>
        </p:txBody>
      </p:sp>
    </p:spTree>
    <p:extLst>
      <p:ext uri="{BB962C8B-B14F-4D97-AF65-F5344CB8AC3E}">
        <p14:creationId xmlns:p14="http://schemas.microsoft.com/office/powerpoint/2010/main" val="293508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About me</a:t>
            </a:r>
          </a:p>
        </p:txBody>
      </p:sp>
      <p:sp>
        <p:nvSpPr>
          <p:cNvPr id="8" name="Text Placeholder 7"/>
          <p:cNvSpPr>
            <a:spLocks noGrp="1"/>
          </p:cNvSpPr>
          <p:nvPr>
            <p:ph type="body" idx="1"/>
          </p:nvPr>
        </p:nvSpPr>
        <p:spPr/>
        <p:txBody>
          <a:bodyPr/>
          <a:lstStyle/>
          <a:p>
            <a:r>
              <a:rPr lang="en-US" dirty="0"/>
              <a:t>Christopher Iuel</a:t>
            </a:r>
          </a:p>
        </p:txBody>
      </p:sp>
      <p:sp>
        <p:nvSpPr>
          <p:cNvPr id="10" name="Content Placeholder 9"/>
          <p:cNvSpPr>
            <a:spLocks noGrp="1"/>
          </p:cNvSpPr>
          <p:nvPr>
            <p:ph sz="half" idx="2"/>
          </p:nvPr>
        </p:nvSpPr>
        <p:spPr/>
        <p:txBody>
          <a:bodyPr/>
          <a:lstStyle/>
          <a:p>
            <a:r>
              <a:rPr lang="en-US" dirty="0"/>
              <a:t>Age: 24</a:t>
            </a:r>
          </a:p>
          <a:p>
            <a:r>
              <a:rPr lang="en-US" dirty="0"/>
              <a:t>Nationality : Danish</a:t>
            </a:r>
          </a:p>
          <a:p>
            <a:r>
              <a:rPr lang="en-US" dirty="0"/>
              <a:t>Occupation: Student at NTNU</a:t>
            </a:r>
          </a:p>
          <a:p>
            <a:pPr lvl="7"/>
            <a:r>
              <a:rPr lang="en-US" dirty="0"/>
              <a:t>Bachelor </a:t>
            </a:r>
            <a:r>
              <a:rPr lang="en-US" dirty="0" err="1"/>
              <a:t>Informatikk</a:t>
            </a:r>
            <a:endParaRPr lang="en-US" dirty="0"/>
          </a:p>
          <a:p>
            <a:r>
              <a:rPr lang="en-US" dirty="0"/>
              <a:t>Contact: </a:t>
            </a:r>
          </a:p>
          <a:p>
            <a:pPr lvl="5"/>
            <a:r>
              <a:rPr lang="en-US" dirty="0">
                <a:hlinkClick r:id="rId2"/>
              </a:rPr>
              <a:t>Christopher.iuel@gmail.com</a:t>
            </a:r>
          </a:p>
          <a:p>
            <a:pPr lvl="5"/>
            <a:r>
              <a:rPr lang="en-US" dirty="0"/>
              <a:t>94134248</a:t>
            </a:r>
          </a:p>
        </p:txBody>
      </p:sp>
      <p:sp>
        <p:nvSpPr>
          <p:cNvPr id="9" name="Text Placeholder 8"/>
          <p:cNvSpPr>
            <a:spLocks noGrp="1"/>
          </p:cNvSpPr>
          <p:nvPr>
            <p:ph type="body" sz="quarter" idx="3"/>
          </p:nvPr>
        </p:nvSpPr>
        <p:spPr>
          <a:xfrm>
            <a:off x="7106085" y="1701800"/>
            <a:ext cx="5082740" cy="914400"/>
          </a:xfrm>
        </p:spPr>
        <p:txBody>
          <a:bodyPr/>
          <a:lstStyle/>
          <a:p>
            <a:endParaRPr lang="en-US" dirty="0"/>
          </a:p>
        </p:txBody>
      </p:sp>
      <p:pic>
        <p:nvPicPr>
          <p:cNvPr id="3" name="Content Placeholder 2">
            <a:extLst>
              <a:ext uri="{FF2B5EF4-FFF2-40B4-BE49-F238E27FC236}">
                <a16:creationId xmlns:a16="http://schemas.microsoft.com/office/drawing/2014/main" id="{120E497E-EA7A-40C4-8C39-9B431F04AE8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99412" y="2190750"/>
            <a:ext cx="1943100" cy="3454400"/>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10" name="Content Placeholder 9"/>
          <p:cNvSpPr>
            <a:spLocks noGrp="1"/>
          </p:cNvSpPr>
          <p:nvPr>
            <p:ph sz="half" idx="2"/>
          </p:nvPr>
        </p:nvSpPr>
        <p:spPr>
          <a:xfrm>
            <a:off x="1218883" y="1600200"/>
            <a:ext cx="5078677" cy="4572000"/>
          </a:xfrm>
        </p:spPr>
        <p:txBody>
          <a:bodyPr/>
          <a:lstStyle/>
          <a:p>
            <a:pPr marL="0" indent="0">
              <a:buNone/>
            </a:pPr>
            <a:r>
              <a:rPr lang="en-US" dirty="0"/>
              <a:t>For my contribution to this challenge I decided to develop a spatial neural network to estimate coefficient </a:t>
            </a:r>
            <a:r>
              <a:rPr lang="en-US" dirty="0" err="1"/>
              <a:t>a,b,c</a:t>
            </a:r>
            <a:r>
              <a:rPr lang="en-US" dirty="0"/>
              <a:t>. This presentation will cover the basics of the theory behind the AI, and how to use the accompanying GUI. Towards the end I discuss the different aspects of the implementation and possible improvements to the AI.</a:t>
            </a:r>
          </a:p>
        </p:txBody>
      </p:sp>
      <p:sp>
        <p:nvSpPr>
          <p:cNvPr id="4" name="Content Placeholder 3">
            <a:extLst>
              <a:ext uri="{FF2B5EF4-FFF2-40B4-BE49-F238E27FC236}">
                <a16:creationId xmlns:a16="http://schemas.microsoft.com/office/drawing/2014/main" id="{6CC74EFF-7E6F-45B6-8C19-74B9AE21E12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03100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37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Files</a:t>
            </a:r>
          </a:p>
        </p:txBody>
      </p:sp>
      <p:sp>
        <p:nvSpPr>
          <p:cNvPr id="8" name="Text Placeholder 7"/>
          <p:cNvSpPr>
            <a:spLocks noGrp="1"/>
          </p:cNvSpPr>
          <p:nvPr>
            <p:ph type="body" idx="1"/>
          </p:nvPr>
        </p:nvSpPr>
        <p:spPr>
          <a:xfrm>
            <a:off x="1214820" y="1498600"/>
            <a:ext cx="5082740" cy="914400"/>
          </a:xfrm>
        </p:spPr>
        <p:txBody>
          <a:bodyPr/>
          <a:lstStyle/>
          <a:p>
            <a:r>
              <a:rPr lang="en-US" dirty="0"/>
              <a:t>Python</a:t>
            </a:r>
          </a:p>
        </p:txBody>
      </p:sp>
      <p:sp>
        <p:nvSpPr>
          <p:cNvPr id="10" name="Content Placeholder 9"/>
          <p:cNvSpPr>
            <a:spLocks noGrp="1"/>
          </p:cNvSpPr>
          <p:nvPr>
            <p:ph sz="half" idx="2"/>
          </p:nvPr>
        </p:nvSpPr>
        <p:spPr>
          <a:xfrm>
            <a:off x="1218883" y="2449513"/>
            <a:ext cx="5078677" cy="4673600"/>
          </a:xfrm>
        </p:spPr>
        <p:txBody>
          <a:bodyPr/>
          <a:lstStyle/>
          <a:p>
            <a:r>
              <a:rPr lang="en-US" sz="2400" dirty="0"/>
              <a:t>gui_main.py</a:t>
            </a:r>
          </a:p>
          <a:p>
            <a:r>
              <a:rPr lang="en-US" sz="2400" dirty="0"/>
              <a:t>gui.py</a:t>
            </a:r>
          </a:p>
          <a:p>
            <a:r>
              <a:rPr lang="en-US" sz="2400" dirty="0"/>
              <a:t>data_encoder.py</a:t>
            </a:r>
          </a:p>
          <a:p>
            <a:r>
              <a:rPr lang="en-US" sz="2400" dirty="0"/>
              <a:t>data_setup.py</a:t>
            </a:r>
          </a:p>
          <a:p>
            <a:r>
              <a:rPr lang="en-US" sz="2400" dirty="0"/>
              <a:t>data_handler.py</a:t>
            </a:r>
          </a:p>
          <a:p>
            <a:r>
              <a:rPr lang="en-US" sz="2400" dirty="0"/>
              <a:t>pool_main.py</a:t>
            </a:r>
          </a:p>
          <a:p>
            <a:r>
              <a:rPr lang="en-US" sz="2400" dirty="0"/>
              <a:t>pool_setup.py</a:t>
            </a:r>
          </a:p>
          <a:p>
            <a:r>
              <a:rPr lang="en-US" sz="2400" dirty="0"/>
              <a:t>main.py</a:t>
            </a:r>
          </a:p>
        </p:txBody>
      </p:sp>
      <p:sp>
        <p:nvSpPr>
          <p:cNvPr id="9" name="Text Placeholder 8"/>
          <p:cNvSpPr>
            <a:spLocks noGrp="1"/>
          </p:cNvSpPr>
          <p:nvPr>
            <p:ph type="body" sz="quarter" idx="3"/>
          </p:nvPr>
        </p:nvSpPr>
        <p:spPr>
          <a:xfrm>
            <a:off x="3942129" y="1489075"/>
            <a:ext cx="2223021" cy="914400"/>
          </a:xfrm>
        </p:spPr>
        <p:txBody>
          <a:bodyPr/>
          <a:lstStyle/>
          <a:p>
            <a:r>
              <a:rPr lang="en-US" dirty="0"/>
              <a:t>JSON</a:t>
            </a:r>
          </a:p>
        </p:txBody>
      </p:sp>
      <p:sp>
        <p:nvSpPr>
          <p:cNvPr id="4" name="Content Placeholder 3">
            <a:extLst>
              <a:ext uri="{FF2B5EF4-FFF2-40B4-BE49-F238E27FC236}">
                <a16:creationId xmlns:a16="http://schemas.microsoft.com/office/drawing/2014/main" id="{E21DC174-2404-4420-B2E8-80A9A5C3D487}"/>
              </a:ext>
            </a:extLst>
          </p:cNvPr>
          <p:cNvSpPr>
            <a:spLocks noGrp="1"/>
          </p:cNvSpPr>
          <p:nvPr>
            <p:ph sz="quarter" idx="4"/>
          </p:nvPr>
        </p:nvSpPr>
        <p:spPr>
          <a:xfrm>
            <a:off x="3942129" y="2449513"/>
            <a:ext cx="5078677" cy="3454400"/>
          </a:xfrm>
        </p:spPr>
        <p:txBody>
          <a:bodyPr/>
          <a:lstStyle/>
          <a:p>
            <a:r>
              <a:rPr lang="en-US" dirty="0" err="1"/>
              <a:t>data.json</a:t>
            </a:r>
            <a:endParaRPr lang="en-US" dirty="0"/>
          </a:p>
          <a:p>
            <a:r>
              <a:rPr lang="en-US" dirty="0" err="1"/>
              <a:t>network.json</a:t>
            </a:r>
            <a:endParaRPr lang="en-US" dirty="0"/>
          </a:p>
          <a:p>
            <a:r>
              <a:rPr lang="en-US" dirty="0"/>
              <a:t>network10.json</a:t>
            </a:r>
          </a:p>
        </p:txBody>
      </p:sp>
      <p:sp>
        <p:nvSpPr>
          <p:cNvPr id="18" name="Text Placeholder 8">
            <a:extLst>
              <a:ext uri="{FF2B5EF4-FFF2-40B4-BE49-F238E27FC236}">
                <a16:creationId xmlns:a16="http://schemas.microsoft.com/office/drawing/2014/main" id="{1C3AF610-4F15-4E56-8969-5D95E66CDA5F}"/>
              </a:ext>
            </a:extLst>
          </p:cNvPr>
          <p:cNvSpPr txBox="1">
            <a:spLocks/>
          </p:cNvSpPr>
          <p:nvPr/>
        </p:nvSpPr>
        <p:spPr>
          <a:xfrm>
            <a:off x="6780212" y="1489075"/>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US" dirty="0"/>
              <a:t>Other</a:t>
            </a:r>
          </a:p>
        </p:txBody>
      </p:sp>
      <p:sp>
        <p:nvSpPr>
          <p:cNvPr id="19" name="Content Placeholder 3">
            <a:extLst>
              <a:ext uri="{FF2B5EF4-FFF2-40B4-BE49-F238E27FC236}">
                <a16:creationId xmlns:a16="http://schemas.microsoft.com/office/drawing/2014/main" id="{0E8520A6-0A6F-4D18-A690-41246A845532}"/>
              </a:ext>
            </a:extLst>
          </p:cNvPr>
          <p:cNvSpPr txBox="1">
            <a:spLocks/>
          </p:cNvSpPr>
          <p:nvPr/>
        </p:nvSpPr>
        <p:spPr>
          <a:xfrm>
            <a:off x="6784275" y="2413000"/>
            <a:ext cx="5078677" cy="34544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Spatial Neural Network.ppt</a:t>
            </a:r>
          </a:p>
          <a:p>
            <a:r>
              <a:rPr lang="en-US" dirty="0"/>
              <a:t>Data</a:t>
            </a:r>
          </a:p>
          <a:p>
            <a:r>
              <a:rPr lang="en-US" dirty="0"/>
              <a:t>Beta</a:t>
            </a:r>
          </a:p>
        </p:txBody>
      </p:sp>
    </p:spTree>
    <p:extLst>
      <p:ext uri="{BB962C8B-B14F-4D97-AF65-F5344CB8AC3E}">
        <p14:creationId xmlns:p14="http://schemas.microsoft.com/office/powerpoint/2010/main" val="388976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0293" y="533400"/>
            <a:ext cx="10360501" cy="1223963"/>
          </a:xfrm>
        </p:spPr>
        <p:txBody>
          <a:bodyPr/>
          <a:lstStyle/>
          <a:p>
            <a:r>
              <a:rPr lang="en-US" dirty="0"/>
              <a:t>gui_main.py</a:t>
            </a:r>
            <a:br>
              <a:rPr lang="en-US" dirty="0"/>
            </a:br>
            <a:r>
              <a:rPr lang="en-US" dirty="0"/>
              <a:t>gui.py</a:t>
            </a:r>
          </a:p>
        </p:txBody>
      </p:sp>
      <p:sp>
        <p:nvSpPr>
          <p:cNvPr id="4" name="Content Placeholder 3">
            <a:extLst>
              <a:ext uri="{FF2B5EF4-FFF2-40B4-BE49-F238E27FC236}">
                <a16:creationId xmlns:a16="http://schemas.microsoft.com/office/drawing/2014/main" id="{8C4ADDFA-6859-499D-A369-9B0E06D8C511}"/>
              </a:ext>
            </a:extLst>
          </p:cNvPr>
          <p:cNvSpPr txBox="1">
            <a:spLocks/>
          </p:cNvSpPr>
          <p:nvPr/>
        </p:nvSpPr>
        <p:spPr>
          <a:xfrm>
            <a:off x="1290293" y="2133600"/>
            <a:ext cx="8995119"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t>Contains the functions needed to run the GUI part of the program.</a:t>
            </a:r>
          </a:p>
          <a:p>
            <a:pPr marL="0" indent="0">
              <a:buNone/>
            </a:pPr>
            <a:r>
              <a:rPr lang="en-US" dirty="0"/>
              <a:t>gui_main.py - is the core </a:t>
            </a:r>
            <a:r>
              <a:rPr lang="en-US" dirty="0" err="1"/>
              <a:t>gui</a:t>
            </a:r>
            <a:r>
              <a:rPr lang="en-US" dirty="0"/>
              <a:t> file of the program.</a:t>
            </a:r>
          </a:p>
        </p:txBody>
      </p:sp>
    </p:spTree>
    <p:extLst>
      <p:ext uri="{BB962C8B-B14F-4D97-AF65-F5344CB8AC3E}">
        <p14:creationId xmlns:p14="http://schemas.microsoft.com/office/powerpoint/2010/main" val="428486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8719" y="609600"/>
            <a:ext cx="10360501" cy="1223963"/>
          </a:xfrm>
        </p:spPr>
        <p:txBody>
          <a:bodyPr>
            <a:normAutofit fontScale="90000"/>
          </a:bodyPr>
          <a:lstStyle/>
          <a:p>
            <a:br>
              <a:rPr lang="en-US" dirty="0"/>
            </a:br>
            <a:r>
              <a:rPr lang="en-US" dirty="0"/>
              <a:t>data_setup.py</a:t>
            </a:r>
            <a:br>
              <a:rPr lang="en-US" dirty="0"/>
            </a:br>
            <a:r>
              <a:rPr lang="en-US" dirty="0"/>
              <a:t>data_handler.py</a:t>
            </a:r>
            <a:br>
              <a:rPr lang="en-US" dirty="0"/>
            </a:br>
            <a:r>
              <a:rPr lang="en-US" dirty="0"/>
              <a:t>data_encoder.py</a:t>
            </a:r>
          </a:p>
        </p:txBody>
      </p:sp>
      <p:sp>
        <p:nvSpPr>
          <p:cNvPr id="4" name="Content Placeholder 3">
            <a:extLst>
              <a:ext uri="{FF2B5EF4-FFF2-40B4-BE49-F238E27FC236}">
                <a16:creationId xmlns:a16="http://schemas.microsoft.com/office/drawing/2014/main" id="{8C4ADDFA-6859-499D-A369-9B0E06D8C511}"/>
              </a:ext>
            </a:extLst>
          </p:cNvPr>
          <p:cNvSpPr txBox="1">
            <a:spLocks/>
          </p:cNvSpPr>
          <p:nvPr/>
        </p:nvSpPr>
        <p:spPr>
          <a:xfrm>
            <a:off x="1290293" y="2133600"/>
            <a:ext cx="9833319"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t>Handles extracting and parsing of the data.</a:t>
            </a:r>
          </a:p>
          <a:p>
            <a:pPr marL="0" indent="0">
              <a:buNone/>
            </a:pPr>
            <a:r>
              <a:rPr lang="en-US" dirty="0"/>
              <a:t>data_encoder.py- encodes the data into a format accepted by the neural network.</a:t>
            </a:r>
          </a:p>
        </p:txBody>
      </p:sp>
    </p:spTree>
    <p:extLst>
      <p:ext uri="{BB962C8B-B14F-4D97-AF65-F5344CB8AC3E}">
        <p14:creationId xmlns:p14="http://schemas.microsoft.com/office/powerpoint/2010/main" val="18812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529</TotalTime>
  <Words>999</Words>
  <Application>Microsoft Office PowerPoint</Application>
  <PresentationFormat>Custom</PresentationFormat>
  <Paragraphs>173</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Tech 16x9</vt:lpstr>
      <vt:lpstr>Spatial Neural Network</vt:lpstr>
      <vt:lpstr>Index</vt:lpstr>
      <vt:lpstr>Intro</vt:lpstr>
      <vt:lpstr>About me</vt:lpstr>
      <vt:lpstr>Introduction</vt:lpstr>
      <vt:lpstr>Content</vt:lpstr>
      <vt:lpstr>Files</vt:lpstr>
      <vt:lpstr>gui_main.py gui.py</vt:lpstr>
      <vt:lpstr> data_setup.py data_handler.py data_encoder.py</vt:lpstr>
      <vt:lpstr> pool_main.py pool_setup.py </vt:lpstr>
      <vt:lpstr>main.py </vt:lpstr>
      <vt:lpstr>network.json network10.json   data.json</vt:lpstr>
      <vt:lpstr>Manual</vt:lpstr>
      <vt:lpstr>Start</vt:lpstr>
      <vt:lpstr>Step by step guide</vt:lpstr>
      <vt:lpstr>Options</vt:lpstr>
      <vt:lpstr>Other</vt:lpstr>
      <vt:lpstr>PowerPoint Presentation</vt:lpstr>
      <vt:lpstr>Theory</vt:lpstr>
      <vt:lpstr>Overview</vt:lpstr>
      <vt:lpstr>1) Extract and parse</vt:lpstr>
      <vt:lpstr>2) Encode data</vt:lpstr>
      <vt:lpstr>3) Setup Network</vt:lpstr>
      <vt:lpstr>4) Train network</vt:lpstr>
      <vt:lpstr>5) Estimate Values</vt:lpstr>
      <vt:lpstr>Discussion</vt:lpstr>
      <vt:lpstr>PowerPoint Presentation</vt:lpstr>
      <vt:lpstr>Network</vt:lpstr>
      <vt:lpstr>Learning</vt:lpstr>
      <vt:lpstr>Encoder</vt:lpstr>
      <vt:lpstr>Front end GUI</vt:lpstr>
      <vt:lpstr>Future changes</vt:lpstr>
      <vt:lpstr>Future changes</vt:lpstr>
      <vt:lpstr>Conclusion</vt:lpstr>
      <vt:lpstr>Conclusion</vt:lpstr>
      <vt:lpstr>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Neural Network</dc:title>
  <dc:creator>Christopher Iuel</dc:creator>
  <cp:lastModifiedBy>Christopher Iuel</cp:lastModifiedBy>
  <cp:revision>45</cp:revision>
  <dcterms:created xsi:type="dcterms:W3CDTF">2017-07-09T12:58:49Z</dcterms:created>
  <dcterms:modified xsi:type="dcterms:W3CDTF">2017-07-09T22:04:16Z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