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8EB19-7807-4769-848C-C1021234B7E3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87BB4-529F-4B56-B6FC-43121E4ABA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545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87BB4-529F-4B56-B6FC-43121E4ABAE6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234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87BB4-529F-4B56-B6FC-43121E4ABAE6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978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279-72E9-409D-A5F1-974D717F7077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231-E4A7-4C3C-81F3-4D37A6EACCC2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95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279-72E9-409D-A5F1-974D717F7077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231-E4A7-4C3C-81F3-4D37A6EACC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788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279-72E9-409D-A5F1-974D717F7077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231-E4A7-4C3C-81F3-4D37A6EACC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837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279-72E9-409D-A5F1-974D717F7077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231-E4A7-4C3C-81F3-4D37A6EACC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663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279-72E9-409D-A5F1-974D717F7077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231-E4A7-4C3C-81F3-4D37A6EACCC2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279-72E9-409D-A5F1-974D717F7077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231-E4A7-4C3C-81F3-4D37A6EACC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473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279-72E9-409D-A5F1-974D717F7077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231-E4A7-4C3C-81F3-4D37A6EACC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797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279-72E9-409D-A5F1-974D717F7077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231-E4A7-4C3C-81F3-4D37A6EACC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384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279-72E9-409D-A5F1-974D717F7077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231-E4A7-4C3C-81F3-4D37A6EACC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466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026279-72E9-409D-A5F1-974D717F7077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DF231-E4A7-4C3C-81F3-4D37A6EACC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634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279-72E9-409D-A5F1-974D717F7077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F231-E4A7-4C3C-81F3-4D37A6EACCC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690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026279-72E9-409D-A5F1-974D717F7077}" type="datetimeFigureOut">
              <a:rPr lang="fr-BE" smtClean="0"/>
              <a:t>11-01-16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EDF231-E4A7-4C3C-81F3-4D37A6EACCC2}" type="slidenum">
              <a:rPr lang="fr-BE" smtClean="0"/>
              <a:t>‹N°›</a:t>
            </a:fld>
            <a:endParaRPr lang="fr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77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Predator-prey</a:t>
            </a:r>
            <a:r>
              <a:rPr lang="fr-BE" dirty="0" smtClean="0"/>
              <a:t> populations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fr-BE" dirty="0" err="1" smtClean="0"/>
              <a:t>parasitic</a:t>
            </a:r>
            <a:r>
              <a:rPr lang="fr-BE" dirty="0" smtClean="0"/>
              <a:t> infection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Modeling dynamical systems in </a:t>
            </a:r>
            <a:r>
              <a:rPr lang="en-US" dirty="0" smtClean="0"/>
              <a:t>biology 2015-2016</a:t>
            </a:r>
          </a:p>
          <a:p>
            <a:r>
              <a:rPr lang="en-US" dirty="0" smtClean="0"/>
              <a:t>Nachtegael Charlotte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564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Classical</a:t>
            </a:r>
            <a:r>
              <a:rPr lang="fr-BE" dirty="0" smtClean="0"/>
              <a:t> </a:t>
            </a:r>
            <a:r>
              <a:rPr lang="fr-BE" dirty="0" err="1" smtClean="0"/>
              <a:t>Ronsenzweig</a:t>
            </a:r>
            <a:r>
              <a:rPr lang="fr-BE" dirty="0" smtClean="0"/>
              <a:t> model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fr-BE" sz="28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BE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B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sz="2800" b="0" i="1" smtClean="0">
                        <a:latin typeface="Cambria Math" panose="02040503050406030204" pitchFamily="18" charset="0"/>
                      </a:rPr>
                      <m:t>𝑎𝑥</m:t>
                    </m:r>
                    <m:d>
                      <m:dPr>
                        <m:ctrlPr>
                          <a:rPr lang="fr-B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fr-BE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fr-BE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fr-BE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BE" sz="2800" dirty="0"/>
              </a:p>
              <a:p>
                <a:endParaRPr lang="fr-BE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BE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B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sz="2800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fr-BE" sz="28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fr-B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fr-BE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fr-BE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28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fr-B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BE" sz="2800" dirty="0"/>
              </a:p>
              <a:p>
                <a:pPr marL="0" indent="0">
                  <a:buNone/>
                </a:pPr>
                <a:r>
                  <a:rPr lang="fr-BE" dirty="0" smtClean="0"/>
                  <a:t>Où </a:t>
                </a:r>
              </a:p>
              <a:p>
                <a:r>
                  <a:rPr lang="fr-BE" dirty="0" smtClean="0"/>
                  <a:t>A est la constante de la moitié de la saturation de la prédation</a:t>
                </a:r>
              </a:p>
              <a:p>
                <a:r>
                  <a:rPr lang="fr-BE" dirty="0" smtClean="0"/>
                  <a:t>K la </a:t>
                </a:r>
                <a:r>
                  <a:rPr lang="fr-BE" dirty="0" err="1" smtClean="0"/>
                  <a:t>carrying</a:t>
                </a:r>
                <a:r>
                  <a:rPr lang="fr-BE" dirty="0" smtClean="0"/>
                  <a:t> </a:t>
                </a:r>
                <a:r>
                  <a:rPr lang="fr-BE" dirty="0" err="1" smtClean="0"/>
                  <a:t>capacity</a:t>
                </a:r>
                <a:endParaRPr lang="fr-BE" dirty="0" smtClean="0"/>
              </a:p>
              <a:p>
                <a:pPr marL="0" indent="0">
                  <a:buNone/>
                </a:pPr>
                <a:endParaRPr lang="fr-BE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6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Valeurs du modèle classique de Rosenzweig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BE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BE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sz="3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BE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sz="36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sz="36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fr-BE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BE" sz="3600" b="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BE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BE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B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𝑐𝑞</m:t>
                    </m:r>
                    <m:d>
                      <m:dPr>
                        <m:ctrlPr>
                          <a:rPr lang="fr-BE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sz="3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BE" sz="3600" dirty="0"/>
              </a:p>
              <a:p>
                <a:endParaRPr lang="fr-BE" dirty="0" smtClean="0"/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fr-BE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fr-BE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fr-BE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𝑐𝑦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fr-B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BE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6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Extension </a:t>
            </a:r>
            <a:r>
              <a:rPr lang="fr-BE" dirty="0" err="1" smtClean="0"/>
              <a:t>Ronsenzweig</a:t>
            </a:r>
            <a:r>
              <a:rPr lang="fr-BE" dirty="0" smtClean="0"/>
              <a:t> + parasite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B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BE" dirty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B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 smtClean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B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B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3621505" y="1845734"/>
            <a:ext cx="1118937" cy="620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3737810" y="3873636"/>
            <a:ext cx="1118937" cy="620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4762499" y="2859685"/>
            <a:ext cx="1118937" cy="620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3094120" y="2859685"/>
            <a:ext cx="1118937" cy="620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3094120" y="4910090"/>
            <a:ext cx="1118937" cy="620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289959" y="4117623"/>
                <a:ext cx="2865721" cy="1413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B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B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B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B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B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B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B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fr-B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B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  <m:sSub>
                            <m:sSubPr>
                              <m:ctrlPr>
                                <a:rPr lang="fr-B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B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BE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fr-BE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B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B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B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B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959" y="4117623"/>
                <a:ext cx="2865721" cy="1413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1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Extension </a:t>
            </a:r>
            <a:r>
              <a:rPr lang="fr-BE" dirty="0" err="1" smtClean="0"/>
              <a:t>Ronsenzweig</a:t>
            </a:r>
            <a:r>
              <a:rPr lang="fr-BE" dirty="0" smtClean="0"/>
              <a:t> + parasite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B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BE" dirty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B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 smtClean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B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B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8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Matrice </a:t>
            </a:r>
            <a:r>
              <a:rPr lang="fr-BE" dirty="0" err="1" smtClean="0"/>
              <a:t>Jacobienne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  <m:e>
                              <m:r>
                                <a:rPr lang="fr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</m:mr>
                          <m:mr>
                            <m:e>
                              <m:r>
                                <a:rPr lang="fr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𝒞</m:t>
                              </m:r>
                            </m:e>
                            <m:e>
                              <m:r>
                                <a:rPr lang="fr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BE" dirty="0" smtClean="0"/>
              </a:p>
              <a:p>
                <a:endParaRPr lang="fr-BE" dirty="0" smtClean="0"/>
              </a:p>
              <a:p>
                <a14:m>
                  <m:oMath xmlns:m="http://schemas.openxmlformats.org/officeDocument/2006/math"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fr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B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B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fr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fr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B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B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fr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B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B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fr-BE" dirty="0" smtClean="0"/>
                  <a:t> </a:t>
                </a:r>
                <a:r>
                  <a:rPr lang="fr-BE" dirty="0" smtClean="0">
                    <a:sym typeface="Wingdings" panose="05000000000000000000" pitchFamily="2" charset="2"/>
                  </a:rPr>
                  <a:t> population non-infectée</a:t>
                </a:r>
              </a:p>
              <a:p>
                <a:endParaRPr lang="fr-BE" dirty="0" smtClean="0"/>
              </a:p>
              <a:p>
                <a14:m>
                  <m:oMath xmlns:m="http://schemas.openxmlformats.org/officeDocument/2006/math"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731844" y="2768923"/>
                <a:ext cx="3801979" cy="1261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fr-B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BE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844" y="2768923"/>
                <a:ext cx="3801979" cy="12612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6177012" y="4290551"/>
                <a:ext cx="2911642" cy="1261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fr-B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BE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BE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12" y="4290551"/>
                <a:ext cx="2911642" cy="1261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8674768" y="4736506"/>
            <a:ext cx="287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sym typeface="Wingdings" panose="05000000000000000000" pitchFamily="2" charset="2"/>
              </a:rPr>
              <a:t>population infectée </a:t>
            </a:r>
          </a:p>
        </p:txBody>
      </p:sp>
    </p:spTree>
    <p:extLst>
      <p:ext uri="{BB962C8B-B14F-4D97-AF65-F5344CB8AC3E}">
        <p14:creationId xmlns:p14="http://schemas.microsoft.com/office/powerpoint/2010/main" val="402061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Première situation : adaptation du parasite à la relation proie-prédateur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fr-BE" dirty="0" smtClean="0"/>
              </a:p>
              <a:p>
                <a14:m>
                  <m:oMath xmlns:m="http://schemas.openxmlformats.org/officeDocument/2006/math"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fr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B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B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fr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fr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B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B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fr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B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B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fr-BE" dirty="0" smtClean="0">
                  <a:sym typeface="Wingdings" panose="05000000000000000000" pitchFamily="2" charset="2"/>
                </a:endParaRPr>
              </a:p>
              <a:p>
                <a:endParaRPr lang="fr-BE" dirty="0" smtClean="0"/>
              </a:p>
              <a:p>
                <a14:m>
                  <m:oMath xmlns:m="http://schemas.openxmlformats.org/officeDocument/2006/math"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B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948412" y="2179376"/>
                <a:ext cx="3801979" cy="1261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fr-B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BE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BE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BE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BE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412" y="2179376"/>
                <a:ext cx="3801979" cy="12612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6393579" y="3748873"/>
                <a:ext cx="4278431" cy="1261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fr-B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BE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BE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d>
                                      <m:dPr>
                                        <m:ctrlP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BE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BE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fr-BE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fr-BE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BE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BE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BE" sz="1600" b="0" i="1" smtClean="0"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lang="fr-BE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fr-BE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B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BE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fr-BE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B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BE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B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BE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BE" sz="1600" b="0" i="1" smtClean="0"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lang="fr-BE" sz="1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B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BE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d>
                                      <m:dPr>
                                        <m:ctrlP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B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B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fr-B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B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BE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579" y="3748873"/>
                <a:ext cx="4278431" cy="1261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3970421" y="1726018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Système sans population infectée </a:t>
            </a:r>
            <a:r>
              <a:rPr lang="fr-BE" dirty="0" smtClean="0">
                <a:sym typeface="Wingdings" panose="05000000000000000000" pitchFamily="2" charset="2"/>
              </a:rPr>
              <a:t> x</a:t>
            </a:r>
            <a:r>
              <a:rPr lang="fr-BE" baseline="-25000" dirty="0" smtClean="0">
                <a:sym typeface="Wingdings" panose="05000000000000000000" pitchFamily="2" charset="2"/>
              </a:rPr>
              <a:t>1</a:t>
            </a:r>
            <a:r>
              <a:rPr lang="fr-BE" dirty="0" smtClean="0">
                <a:sym typeface="Wingdings" panose="05000000000000000000" pitchFamily="2" charset="2"/>
              </a:rPr>
              <a:t> = y</a:t>
            </a:r>
            <a:r>
              <a:rPr lang="fr-BE" baseline="-25000" dirty="0" smtClean="0">
                <a:sym typeface="Wingdings" panose="05000000000000000000" pitchFamily="2" charset="2"/>
              </a:rPr>
              <a:t>1</a:t>
            </a:r>
            <a:r>
              <a:rPr lang="fr-BE" dirty="0" smtClean="0">
                <a:sym typeface="Wingdings" panose="05000000000000000000" pitchFamily="2" charset="2"/>
              </a:rPr>
              <a:t> = 0</a:t>
            </a:r>
            <a:endParaRPr lang="fr-BE" dirty="0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1253691" y="3857414"/>
            <a:ext cx="2067025" cy="8709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93579" y="3573379"/>
            <a:ext cx="4278431" cy="1612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7131115" y="5289143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Facilité d’être envahi par le parasite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501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Facilité d’être envahi par le parasite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 smtClean="0"/>
                  <a:t>Si le système sans parasite a un équilibre à 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BE" dirty="0" smtClean="0"/>
                  <a:t> et que cet équilibre est considéré également équilibre du système complet 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B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,0, 0</m:t>
                        </m:r>
                      </m:e>
                    </m:d>
                  </m:oMath>
                </a14:m>
                <a:r>
                  <a:rPr lang="fr-BE" dirty="0" smtClean="0"/>
                  <a:t>, il existe une bifurcation du système vers l’équilibre épidémique à </a:t>
                </a:r>
                <a14:m>
                  <m:oMath xmlns:m="http://schemas.openxmlformats.org/officeDocument/2006/math"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𝛽𝜅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BE" dirty="0" smtClean="0"/>
                  <a:t> avec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B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B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,0)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,0)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BE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fr-BE" dirty="0" smtClean="0"/>
                  <a:t>     </a:t>
                </a:r>
              </a:p>
              <a:p>
                <a:r>
                  <a:rPr lang="fr-BE" dirty="0" smtClean="0"/>
                  <a:t>où si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𝛽𝜅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BE" dirty="0" smtClean="0"/>
                  <a:t> le SS du système non-infecté est stable, mais si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𝛽𝜅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BE" dirty="0" smtClean="0"/>
                  <a:t>, le SS perd sa stabilité et pour un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𝛽𝜅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BE" dirty="0" smtClean="0"/>
                  <a:t> petit, on a SS stable pour un système épidémique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fr-BE" dirty="0" smtClean="0"/>
              </a:p>
              <a:p>
                <a:endParaRPr lang="fr-BE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667" r="-139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Facilité d’être envahi par le parasite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𝛽𝜅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fr-BE" dirty="0"/>
              </a:p>
              <a:p>
                <a:endParaRPr lang="fr-BE" dirty="0" smtClean="0"/>
              </a:p>
              <a:p>
                <a:pPr marL="0" indent="0">
                  <a:buNone/>
                </a:pPr>
                <a:endParaRPr lang="fr-BE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97280" y="2260600"/>
            <a:ext cx="65532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1922780" y="2260600"/>
            <a:ext cx="192532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Flèche à angle droit 7"/>
          <p:cNvSpPr/>
          <p:nvPr/>
        </p:nvSpPr>
        <p:spPr>
          <a:xfrm rot="5400000">
            <a:off x="2588686" y="2889250"/>
            <a:ext cx="414866" cy="376767"/>
          </a:xfrm>
          <a:prstGeom prst="bentUpArrow">
            <a:avLst>
              <a:gd name="adj1" fmla="val 13202"/>
              <a:gd name="adj2" fmla="val 25000"/>
              <a:gd name="adj3" fmla="val 283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2984503" y="2913641"/>
            <a:ext cx="309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Number</a:t>
            </a:r>
            <a:r>
              <a:rPr lang="fr-BE" dirty="0" smtClean="0"/>
              <a:t> of </a:t>
            </a:r>
            <a:r>
              <a:rPr lang="fr-BE" dirty="0" err="1" smtClean="0"/>
              <a:t>infected</a:t>
            </a:r>
            <a:r>
              <a:rPr lang="fr-BE" dirty="0" smtClean="0"/>
              <a:t> </a:t>
            </a:r>
            <a:r>
              <a:rPr lang="fr-BE" dirty="0" err="1" smtClean="0"/>
              <a:t>predator</a:t>
            </a:r>
            <a:r>
              <a:rPr lang="fr-BE" dirty="0" smtClean="0"/>
              <a:t> per </a:t>
            </a:r>
            <a:r>
              <a:rPr lang="fr-BE" dirty="0" err="1" smtClean="0"/>
              <a:t>infected</a:t>
            </a:r>
            <a:r>
              <a:rPr lang="fr-BE" dirty="0" smtClean="0"/>
              <a:t> </a:t>
            </a:r>
            <a:r>
              <a:rPr lang="fr-BE" dirty="0" err="1" smtClean="0"/>
              <a:t>prey</a:t>
            </a:r>
            <a:endParaRPr lang="fr-BE" dirty="0"/>
          </a:p>
        </p:txBody>
      </p:sp>
      <p:sp>
        <p:nvSpPr>
          <p:cNvPr id="10" name="Flèche à angle droit 9"/>
          <p:cNvSpPr/>
          <p:nvPr/>
        </p:nvSpPr>
        <p:spPr>
          <a:xfrm rot="5400000">
            <a:off x="1020672" y="3225362"/>
            <a:ext cx="1087088" cy="376767"/>
          </a:xfrm>
          <a:prstGeom prst="bentUpArrow">
            <a:avLst>
              <a:gd name="adj1" fmla="val 13202"/>
              <a:gd name="adj2" fmla="val 25000"/>
              <a:gd name="adj3" fmla="val 283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752600" y="3585864"/>
            <a:ext cx="309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Number</a:t>
            </a:r>
            <a:r>
              <a:rPr lang="fr-BE" dirty="0" smtClean="0"/>
              <a:t> of infections in </a:t>
            </a:r>
            <a:r>
              <a:rPr lang="fr-BE" dirty="0" err="1" smtClean="0"/>
              <a:t>prey</a:t>
            </a:r>
            <a:r>
              <a:rPr lang="fr-BE" dirty="0" smtClean="0"/>
              <a:t> per </a:t>
            </a:r>
            <a:r>
              <a:rPr lang="fr-BE" dirty="0" err="1" smtClean="0"/>
              <a:t>infectious</a:t>
            </a:r>
            <a:r>
              <a:rPr lang="fr-BE" dirty="0" smtClean="0"/>
              <a:t> </a:t>
            </a:r>
            <a:r>
              <a:rPr lang="fr-BE" dirty="0" err="1" smtClean="0"/>
              <a:t>predator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90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Facilité d’être envahi par le parasite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𝛽𝜅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fr-BE" dirty="0"/>
              </a:p>
              <a:p>
                <a:endParaRPr lang="fr-BE" dirty="0" smtClean="0"/>
              </a:p>
              <a:p>
                <a:pPr marL="0" indent="0">
                  <a:buNone/>
                </a:pPr>
                <a:endParaRPr lang="fr-BE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èche à angle droit 11"/>
          <p:cNvSpPr/>
          <p:nvPr/>
        </p:nvSpPr>
        <p:spPr>
          <a:xfrm rot="5400000">
            <a:off x="1757272" y="3326963"/>
            <a:ext cx="1087088" cy="376767"/>
          </a:xfrm>
          <a:prstGeom prst="bentUpArrow">
            <a:avLst>
              <a:gd name="adj1" fmla="val 13202"/>
              <a:gd name="adj2" fmla="val 25000"/>
              <a:gd name="adj3" fmla="val 283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2667000" y="3515346"/>
            <a:ext cx="307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Analogue au modèle de </a:t>
            </a:r>
            <a:r>
              <a:rPr lang="fr-BE" dirty="0" err="1" smtClean="0"/>
              <a:t>Kermack-McKendrick</a:t>
            </a:r>
            <a:r>
              <a:rPr lang="fr-BE" dirty="0" smtClean="0"/>
              <a:t> où parasite ne persiste pas quand R</a:t>
            </a:r>
            <a:r>
              <a:rPr lang="fr-BE" baseline="-25000" dirty="0" smtClean="0"/>
              <a:t>0 </a:t>
            </a:r>
            <a:r>
              <a:rPr lang="fr-BE" dirty="0" smtClean="0"/>
              <a:t>&lt; 1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743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Facilité d’être envahi par le parasite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B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BE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B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,0)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,0)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B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fr-BE" dirty="0" smtClean="0"/>
              </a:p>
              <a:p>
                <a:endParaRPr lang="fr-BE" dirty="0" smtClean="0"/>
              </a:p>
              <a:p>
                <a:r>
                  <a:rPr lang="fr-BE" dirty="0" smtClean="0"/>
                  <a:t>En termes de </a:t>
                </a:r>
                <a:r>
                  <a:rPr lang="fr-BE" dirty="0" err="1" smtClean="0"/>
                  <a:t>Ronsenzweig</a:t>
                </a:r>
                <a:r>
                  <a:rPr lang="fr-BE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B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fr-BE" dirty="0" smtClean="0"/>
              </a:p>
              <a:p>
                <a:r>
                  <a:rPr lang="fr-BE" dirty="0" smtClean="0">
                    <a:sym typeface="Wingdings" panose="05000000000000000000" pitchFamily="2" charset="2"/>
                  </a:rPr>
                  <a:t> Si la mortalité des prédateurs 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BE" dirty="0" smtClean="0">
                    <a:sym typeface="Wingdings" panose="05000000000000000000" pitchFamily="2" charset="2"/>
                  </a:rPr>
                  <a:t> augmente, le </a:t>
                </a:r>
                <a:r>
                  <a:rPr lang="fr-BE" dirty="0" err="1" smtClean="0">
                    <a:sym typeface="Wingdings" panose="05000000000000000000" pitchFamily="2" charset="2"/>
                  </a:rPr>
                  <a:t>treshold</a:t>
                </a:r>
                <a:r>
                  <a:rPr lang="fr-BE" dirty="0" smtClean="0">
                    <a:sym typeface="Wingdings" panose="05000000000000000000" pitchFamily="2" charset="2"/>
                  </a:rPr>
                  <a:t> augmente</a:t>
                </a:r>
              </a:p>
              <a:p>
                <a:r>
                  <a:rPr lang="fr-BE" dirty="0" smtClean="0">
                    <a:sym typeface="Wingdings" panose="05000000000000000000" pitchFamily="2" charset="2"/>
                  </a:rPr>
                  <a:t> Si la densité maximale des proies (K) augmente, le </a:t>
                </a:r>
                <a:r>
                  <a:rPr lang="fr-BE" dirty="0" err="1" smtClean="0">
                    <a:sym typeface="Wingdings" panose="05000000000000000000" pitchFamily="2" charset="2"/>
                  </a:rPr>
                  <a:t>treshold</a:t>
                </a:r>
                <a:r>
                  <a:rPr lang="fr-BE" dirty="0" smtClean="0">
                    <a:sym typeface="Wingdings" panose="05000000000000000000" pitchFamily="2" charset="2"/>
                  </a:rPr>
                  <a:t> diminue</a:t>
                </a:r>
                <a:endParaRPr lang="fr-BE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41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Introduction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sz="2400" dirty="0" smtClean="0"/>
          </a:p>
          <a:p>
            <a:pPr marL="0" indent="0">
              <a:buNone/>
            </a:pPr>
            <a:r>
              <a:rPr lang="fr-BE" sz="2400" dirty="0" smtClean="0"/>
              <a:t>Commun en biologie des </a:t>
            </a:r>
            <a:r>
              <a:rPr lang="fr-BE" sz="2400" dirty="0" err="1" smtClean="0"/>
              <a:t>microparasites</a:t>
            </a:r>
            <a:r>
              <a:rPr lang="fr-BE" sz="2400" dirty="0" smtClean="0"/>
              <a:t> d’alterner entre </a:t>
            </a:r>
            <a:r>
              <a:rPr lang="fr-BE" sz="2400" dirty="0"/>
              <a:t>2</a:t>
            </a:r>
            <a:r>
              <a:rPr lang="fr-BE" sz="2400" dirty="0" smtClean="0"/>
              <a:t> hôtes:</a:t>
            </a:r>
          </a:p>
          <a:p>
            <a:pPr lvl="1"/>
            <a:r>
              <a:rPr lang="fr-BE" sz="2000" dirty="0" smtClean="0"/>
              <a:t>Œufs ou larves dans environnement</a:t>
            </a:r>
          </a:p>
          <a:p>
            <a:pPr lvl="1"/>
            <a:r>
              <a:rPr lang="fr-BE" sz="2000" dirty="0" smtClean="0"/>
              <a:t>Avalés par un des deux hôtes ou un système proie-prédateur</a:t>
            </a:r>
          </a:p>
          <a:p>
            <a:pPr marL="0" indent="0">
              <a:buNone/>
            </a:pPr>
            <a:endParaRPr lang="fr-BE" sz="2400" dirty="0" smtClean="0"/>
          </a:p>
          <a:p>
            <a:pPr marL="0" indent="0">
              <a:buNone/>
            </a:pPr>
            <a:r>
              <a:rPr lang="fr-BE" sz="2400" dirty="0" smtClean="0"/>
              <a:t>Relation proie-prédateur + relation parasite-hôte:</a:t>
            </a:r>
          </a:p>
          <a:p>
            <a:pPr lvl="1"/>
            <a:r>
              <a:rPr lang="fr-BE" sz="2000" dirty="0" smtClean="0">
                <a:sym typeface="Wingdings" panose="05000000000000000000" pitchFamily="2" charset="2"/>
              </a:rPr>
              <a:t>Transmission </a:t>
            </a:r>
            <a:r>
              <a:rPr lang="fr-BE" sz="2000" dirty="0">
                <a:sym typeface="Wingdings" panose="05000000000000000000" pitchFamily="2" charset="2"/>
              </a:rPr>
              <a:t>parasite par déjection : prédateur  </a:t>
            </a:r>
            <a:r>
              <a:rPr lang="fr-BE" sz="2000" dirty="0" smtClean="0">
                <a:sym typeface="Wingdings" panose="05000000000000000000" pitchFamily="2" charset="2"/>
              </a:rPr>
              <a:t>proie</a:t>
            </a:r>
            <a:endParaRPr lang="fr-BE" sz="2000" dirty="0" smtClean="0"/>
          </a:p>
          <a:p>
            <a:pPr lvl="1"/>
            <a:r>
              <a:rPr lang="fr-BE" sz="2000" dirty="0" smtClean="0"/>
              <a:t>Transmission parasite par prédation : proie </a:t>
            </a:r>
            <a:r>
              <a:rPr lang="fr-BE" sz="2000" dirty="0" smtClean="0">
                <a:sym typeface="Wingdings" panose="05000000000000000000" pitchFamily="2" charset="2"/>
              </a:rPr>
              <a:t> prédateur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959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Facilité d’être envahie par le parasite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 smtClean="0"/>
                  <a:t>Cas du cycle-limite:</a:t>
                </a:r>
              </a:p>
              <a:p>
                <a:r>
                  <a:rPr lang="fr-BE" dirty="0" smtClean="0"/>
                  <a:t>Identique à la proposition précédente, mais où nous travaillons avec le facteur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𝛽𝜅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BE" dirty="0" smtClean="0"/>
                  <a:t>, représentant un cycle-limite stable 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),0, 0</m:t>
                        </m:r>
                      </m:e>
                    </m:d>
                  </m:oMath>
                </a14:m>
                <a:r>
                  <a:rPr lang="fr-BE" dirty="0" smtClean="0"/>
                  <a:t>, et si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𝛽𝜅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BE" dirty="0" smtClean="0"/>
                  <a:t>, le cycle-limite devient instable car le multiplieur est supérieur à 1. Si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𝛽𝜅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BE" dirty="0" smtClean="0"/>
                  <a:t> est suffisamment petit, il existe un cycle-limite stable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fr-BE" dirty="0" smtClean="0"/>
              </a:p>
              <a:p>
                <a:endParaRPr lang="fr-BE" dirty="0" smtClean="0"/>
              </a:p>
              <a:p>
                <a:r>
                  <a:rPr lang="fr-BE" dirty="0" smtClean="0"/>
                  <a:t>Pour prouver cela, on transforme le système tel que 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BE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BE" dirty="0" smtClean="0"/>
                  <a:t> (pour déterminer si le multiplieur du cycle-limite est supérieur à 1)</a:t>
                </a:r>
              </a:p>
              <a:p>
                <a:r>
                  <a:rPr lang="fr-BE" dirty="0" smtClean="0"/>
                  <a:t>On obtient un multiplier égal à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𝛽𝜅</m:t>
                        </m:r>
                      </m:e>
                    </m:rad>
                    <m:r>
                      <a:rPr lang="fr-BE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𝔅</m:t>
                        </m:r>
                      </m:e>
                    </m:acc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BE" dirty="0" smtClean="0"/>
                  <a:t> où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𝔅</m:t>
                        </m:r>
                      </m:e>
                    </m:acc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BE" dirty="0" smtClean="0"/>
                  <a:t> est une matrice dont les éléments hors diagonale sont strictement positifs, impliquant que lorsque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𝛽𝜅</m:t>
                        </m:r>
                      </m:e>
                    </m:rad>
                  </m:oMath>
                </a14:m>
                <a:r>
                  <a:rPr lang="fr-BE" dirty="0" smtClean="0"/>
                  <a:t> tend vers +</a:t>
                </a:r>
                <a14:m>
                  <m:oMath xmlns:m="http://schemas.openxmlformats.org/officeDocument/2006/math"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BE" dirty="0" smtClean="0"/>
                  <a:t>, le multiplieur du cycle limite tend également vers </a:t>
                </a:r>
                <a:r>
                  <a:rPr lang="fr-BE" dirty="0"/>
                  <a:t>+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fr-BE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r="-1879" b="-60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6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37" y="1822556"/>
            <a:ext cx="4657725" cy="1990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𝛽𝜅</m:t>
                      </m:r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fr-B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B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BE" dirty="0" smtClean="0"/>
                  <a:t>:</a:t>
                </a:r>
              </a:p>
              <a:p>
                <a:endParaRPr lang="fr-BE" dirty="0"/>
              </a:p>
              <a:p>
                <a:endParaRPr lang="fr-BE" dirty="0" smtClean="0"/>
              </a:p>
              <a:p>
                <a:endParaRPr lang="fr-BE" dirty="0"/>
              </a:p>
              <a:p>
                <a:pPr marL="0" indent="0">
                  <a:buNone/>
                </a:pPr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fr-BE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637" y="4062943"/>
            <a:ext cx="4486275" cy="1914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8331200" y="3534248"/>
                <a:ext cx="30657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BE" dirty="0" smtClean="0"/>
                  <a:t>est le </a:t>
                </a:r>
                <a:r>
                  <a:rPr lang="fr-BE" dirty="0" err="1" smtClean="0"/>
                  <a:t>treshold</a:t>
                </a:r>
                <a:r>
                  <a:rPr lang="fr-BE" dirty="0" smtClean="0"/>
                  <a:t> critique du point de vue épidémiologique</a:t>
                </a:r>
                <a:endParaRPr lang="fr-BE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0" y="3534248"/>
                <a:ext cx="306578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789" t="-5660" b="-1415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Deuxième situation : le parasite est essentiel à la relation proie-prédateur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fr-BE" dirty="0" smtClean="0"/>
                  <a:t>La prédation ne suffit pas à la survie des prédateurs </a:t>
                </a:r>
                <a:r>
                  <a:rPr lang="fr-BE" dirty="0" smtClean="0">
                    <a:sym typeface="Wingdings" panose="05000000000000000000" pitchFamily="2" charset="2"/>
                  </a:rPr>
                  <a:t> réduction à un set de variable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fr-B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endParaRPr lang="fr-B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BE" dirty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B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B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5" t="-1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252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Deuxième situation : le parasite est essentiel à la relation proie-prédateur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BE" dirty="0" smtClean="0"/>
                  <a:t>La prédation ne suffit pas à la survie des prédateurs </a:t>
                </a:r>
              </a:p>
              <a:p>
                <a:r>
                  <a:rPr lang="fr-BE" dirty="0" smtClean="0">
                    <a:sym typeface="Wingdings" panose="05000000000000000000" pitchFamily="2" charset="2"/>
                  </a:rPr>
                  <a:t> réduction à un set de variable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fr-B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BE" dirty="0" smtClean="0"/>
                  <a:t> pour étudier les états stationnaires</a:t>
                </a:r>
              </a:p>
              <a:p>
                <a:r>
                  <a:rPr lang="fr-BE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fr-BE" dirty="0" smtClean="0"/>
              </a:p>
              <a:p>
                <a:endParaRPr lang="fr-BE" dirty="0" smtClean="0"/>
              </a:p>
              <a:p>
                <a:r>
                  <a:rPr lang="fr-BE" dirty="0" smtClean="0"/>
                  <a:t>Où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𝜅𝜚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𝐵𝑐</m:t>
                        </m:r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𝜚</m:t>
                            </m:r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𝜅𝜚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BE" dirty="0" smtClean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𝜚</m:t>
                    </m:r>
                  </m:oMath>
                </a14:m>
                <a:endParaRPr lang="fr-BE" dirty="0" smtClean="0"/>
              </a:p>
              <a:p>
                <a:endParaRPr lang="fr-BE" dirty="0" smtClean="0"/>
              </a:p>
              <a:p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fr-BE" dirty="0" smtClean="0"/>
                  <a:t> a un zéro 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</m:den>
                    </m:f>
                  </m:oMath>
                </a14:m>
                <a:r>
                  <a:rPr lang="fr-BE" dirty="0" smtClean="0"/>
                  <a:t> et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fr-BE" dirty="0" smtClean="0"/>
                  <a:t> 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</m:den>
                    </m:f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fr-BE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505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BE" dirty="0" smtClean="0"/>
                  <a:t>Cas intéressant quand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</m:den>
                    </m:f>
                    <m: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fr-BE" dirty="0"/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882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Pas de racine pour les petits </a:t>
            </a:r>
            <a:r>
              <a:rPr lang="el-GR" dirty="0" smtClean="0"/>
              <a:t>β</a:t>
            </a:r>
            <a:r>
              <a:rPr lang="fr-BE" dirty="0" smtClean="0"/>
              <a:t>, pour  les plus grands il existe deux racines. </a:t>
            </a:r>
          </a:p>
          <a:p>
            <a:r>
              <a:rPr lang="fr-BE" dirty="0" smtClean="0"/>
              <a:t>La racine plus petite correspond à une petite densité de proie et une grande densité de prédateur = nœud</a:t>
            </a:r>
          </a:p>
          <a:p>
            <a:r>
              <a:rPr lang="fr-BE" dirty="0" smtClean="0"/>
              <a:t>La plus grande racine correspond à la situation inverse = selle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767" y="3620118"/>
            <a:ext cx="53054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64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Deuxième situation : le parasite est essentiel à la relation proie-prédateur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</m:den>
                    </m:f>
                    <m:r>
                      <a:rPr lang="fr-B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fr-B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fr-B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fr-B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fr-BE" dirty="0" smtClean="0"/>
              </a:p>
              <a:p>
                <a:r>
                  <a:rPr lang="fr-BE" dirty="0" smtClean="0"/>
                  <a:t>Le prédateur ne sait pas survivre sur la proie non-infectée (K&lt;B </a:t>
                </a:r>
                <a:r>
                  <a:rPr lang="fr-BE" dirty="0" smtClean="0">
                    <a:sym typeface="Wingdings" panose="05000000000000000000" pitchFamily="2" charset="2"/>
                  </a:rPr>
                  <a:t> pas de coexistence possible)</a:t>
                </a:r>
                <a:r>
                  <a:rPr lang="fr-BE" dirty="0" smtClean="0"/>
                  <a:t>, mais peut survivre sur la proie infectée, d’où lorsqu’on a un grand </a:t>
                </a:r>
                <a:r>
                  <a:rPr lang="el-GR" dirty="0" smtClean="0"/>
                  <a:t>β</a:t>
                </a:r>
                <a:r>
                  <a:rPr lang="fr-BE" dirty="0" smtClean="0"/>
                  <a:t> et qu’une grande partie des proies sont infectées, les prédateurs peuvent survivre.</a:t>
                </a:r>
              </a:p>
              <a:p>
                <a:endParaRPr lang="fr-BE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r="-78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4768"/>
            <a:ext cx="5305425" cy="25527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816436" y="3437546"/>
            <a:ext cx="43392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Deux états stationnaires : un nœud et une selle. Le nœud est stable localement et peut sous certaines conditions se transformer en un cycle limite.</a:t>
            </a:r>
          </a:p>
          <a:p>
            <a:r>
              <a:rPr lang="fr-BE" dirty="0" smtClean="0"/>
              <a:t>Mais c’est instable si densité initiale des prédateurs est trop basse, conduit à extinction des prédateurs </a:t>
            </a:r>
            <a:r>
              <a:rPr lang="fr-BE" dirty="0" smtClean="0">
                <a:sym typeface="Wingdings" panose="05000000000000000000" pitchFamily="2" charset="2"/>
              </a:rPr>
              <a:t> pas assez d’infections entre prédateurs et proies, d’où pas assez de proies infectées pour la survie des prédateurs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6070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Simulations</a:t>
            </a:r>
            <a:endParaRPr lang="fr-BE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694" y="1922463"/>
            <a:ext cx="5235786" cy="40227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1922463"/>
            <a:ext cx="3276600" cy="425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05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Simulations du modèle de Rosenzweig</a:t>
            </a:r>
            <a:endParaRPr lang="fr-BE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00" y="1737360"/>
            <a:ext cx="5067300" cy="2905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257300" y="4978400"/>
                <a:ext cx="2832100" cy="1339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 smtClean="0"/>
                  <a:t>K = 4</a:t>
                </a:r>
              </a:p>
              <a:p>
                <a:r>
                  <a:rPr lang="fr-BE" dirty="0" smtClean="0"/>
                  <a:t>A = 1</a:t>
                </a:r>
              </a:p>
              <a:p>
                <a:r>
                  <a:rPr lang="fr-BE" dirty="0" smtClean="0"/>
                  <a:t>B = 0.9</a:t>
                </a:r>
              </a:p>
              <a:p>
                <a:r>
                  <a:rPr lang="fr-BE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fr-B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fr-B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fr-B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fr-BE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978400"/>
                <a:ext cx="2832100" cy="1339534"/>
              </a:xfrm>
              <a:prstGeom prst="rect">
                <a:avLst/>
              </a:prstGeom>
              <a:blipFill rotWithShape="0">
                <a:blip r:embed="rId3"/>
                <a:stretch>
                  <a:fillRect l="-1720" t="-2740" b="-45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475" y="1765935"/>
            <a:ext cx="5048250" cy="2876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5575300" y="4851400"/>
                <a:ext cx="2832100" cy="1339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 smtClean="0"/>
                  <a:t>K = 4</a:t>
                </a:r>
              </a:p>
              <a:p>
                <a:r>
                  <a:rPr lang="fr-BE" dirty="0" smtClean="0"/>
                  <a:t>A = 1</a:t>
                </a:r>
              </a:p>
              <a:p>
                <a:r>
                  <a:rPr lang="fr-BE" dirty="0" smtClean="0"/>
                  <a:t>B = 3</a:t>
                </a:r>
              </a:p>
              <a:p>
                <a:r>
                  <a:rPr lang="fr-BE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fr-B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fr-B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fr-B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fr-B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endParaRPr lang="fr-BE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00" y="4851400"/>
                <a:ext cx="2832100" cy="1339534"/>
              </a:xfrm>
              <a:prstGeom prst="rect">
                <a:avLst/>
              </a:prstGeom>
              <a:blipFill rotWithShape="0">
                <a:blip r:embed="rId5"/>
                <a:stretch>
                  <a:fillRect l="-1940" t="-272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13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Simulations du modèle de Rosenzweig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900680" y="4970780"/>
                <a:ext cx="1163320" cy="5791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BE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fr-B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fr-B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fr-B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fr-BE" dirty="0"/>
              </a:p>
              <a:p>
                <a:endParaRPr lang="fr-BE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0680" y="4970780"/>
                <a:ext cx="1163320" cy="579120"/>
              </a:xfrm>
              <a:blipFill rotWithShape="0">
                <a:blip r:embed="rId2"/>
                <a:stretch>
                  <a:fillRect l="-13613" t="-10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" y="1838325"/>
            <a:ext cx="49911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91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Dans la vie réelle…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3880" y="1921934"/>
            <a:ext cx="1005840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BE" dirty="0" smtClean="0"/>
              <a:t> </a:t>
            </a:r>
            <a:r>
              <a:rPr lang="fr-BE" i="1" dirty="0" err="1" smtClean="0"/>
              <a:t>E.granulosus</a:t>
            </a:r>
            <a:r>
              <a:rPr lang="fr-BE" dirty="0" smtClean="0"/>
              <a:t> </a:t>
            </a:r>
            <a:r>
              <a:rPr lang="fr-BE" dirty="0"/>
              <a:t>(Ténia </a:t>
            </a:r>
            <a:r>
              <a:rPr lang="fr-BE" dirty="0" smtClean="0"/>
              <a:t>échinocoque </a:t>
            </a:r>
            <a:r>
              <a:rPr lang="fr-BE" dirty="0"/>
              <a:t>du </a:t>
            </a:r>
            <a:r>
              <a:rPr lang="fr-BE" dirty="0" smtClean="0"/>
              <a:t>chien) </a:t>
            </a:r>
            <a:r>
              <a:rPr lang="fr-BE" dirty="0" smtClean="0">
                <a:sym typeface="Wingdings" panose="05000000000000000000" pitchFamily="2" charset="2"/>
              </a:rPr>
              <a:t> coexistence possible uniquement avec parasite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BE" i="1" dirty="0" smtClean="0">
                <a:sym typeface="Wingdings" panose="05000000000000000000" pitchFamily="2" charset="2"/>
              </a:rPr>
              <a:t> </a:t>
            </a:r>
            <a:r>
              <a:rPr lang="fr-BE" i="1" dirty="0" err="1" smtClean="0">
                <a:sym typeface="Wingdings" panose="05000000000000000000" pitchFamily="2" charset="2"/>
              </a:rPr>
              <a:t>E.multilocularis</a:t>
            </a:r>
            <a:r>
              <a:rPr lang="fr-BE" dirty="0" smtClean="0">
                <a:sym typeface="Wingdings" panose="05000000000000000000" pitchFamily="2" charset="2"/>
              </a:rPr>
              <a:t>  </a:t>
            </a:r>
            <a:r>
              <a:rPr lang="fr-BE" dirty="0" err="1" smtClean="0">
                <a:sym typeface="Wingdings" panose="05000000000000000000" pitchFamily="2" charset="2"/>
              </a:rPr>
              <a:t>persistence</a:t>
            </a:r>
            <a:r>
              <a:rPr lang="fr-BE" dirty="0" smtClean="0">
                <a:sym typeface="Wingdings" panose="05000000000000000000" pitchFamily="2" charset="2"/>
              </a:rPr>
              <a:t> si transmission favorable</a:t>
            </a:r>
          </a:p>
          <a:p>
            <a:pPr>
              <a:buFont typeface="Courier New" panose="02070309020205020404" pitchFamily="49" charset="0"/>
              <a:buChar char="o"/>
            </a:pPr>
            <a:endParaRPr lang="fr-BE" dirty="0"/>
          </a:p>
        </p:txBody>
      </p:sp>
      <p:pic>
        <p:nvPicPr>
          <p:cNvPr id="1026" name="Picture 2" descr="http://www.isradiology.org/tropical_deseases/tmcr/chapter3/large3/03-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90" y="2726750"/>
            <a:ext cx="5148580" cy="356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5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Introduction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dirty="0" smtClean="0"/>
              <a:t>2 situations biologiques possibles :</a:t>
            </a:r>
          </a:p>
          <a:p>
            <a:endParaRPr lang="fr-BE" sz="2400" dirty="0" smtClean="0"/>
          </a:p>
          <a:p>
            <a:pPr lvl="1"/>
            <a:r>
              <a:rPr lang="fr-BE" sz="2000" dirty="0" smtClean="0"/>
              <a:t>Parasite doit satisfaire plusieurs conditions pour s’infiltrer dans la relation proie-prédateur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BE" sz="1600" dirty="0" smtClean="0"/>
              <a:t>Contact &amp; invasion de l’hôte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BE" sz="1600" dirty="0" smtClean="0"/>
              <a:t>Restreindre la mortalité de l’hôte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BE" sz="1600" dirty="0" smtClean="0">
                <a:sym typeface="Wingdings" panose="05000000000000000000" pitchFamily="2" charset="2"/>
              </a:rPr>
              <a:t>Persistance du parasite soumis à un </a:t>
            </a:r>
            <a:r>
              <a:rPr lang="fr-BE" sz="1600" dirty="0" err="1" smtClean="0">
                <a:sym typeface="Wingdings" panose="05000000000000000000" pitchFamily="2" charset="2"/>
              </a:rPr>
              <a:t>treshold</a:t>
            </a:r>
            <a:r>
              <a:rPr lang="fr-BE" sz="1600" dirty="0" smtClean="0">
                <a:sym typeface="Wingdings" panose="05000000000000000000" pitchFamily="2" charset="2"/>
              </a:rPr>
              <a:t> pour le taux de reproduction de base du parasite</a:t>
            </a:r>
          </a:p>
          <a:p>
            <a:pPr marL="384048" lvl="2" indent="0">
              <a:buNone/>
            </a:pPr>
            <a:endParaRPr lang="fr-BE" sz="1600" dirty="0" smtClean="0"/>
          </a:p>
          <a:p>
            <a:pPr lvl="1"/>
            <a:r>
              <a:rPr lang="fr-BE" sz="2000" dirty="0" smtClean="0"/>
              <a:t>Parasite est essentiel à la relation proie-prédateur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BE" sz="1600" dirty="0" smtClean="0"/>
              <a:t>Sans parasite, la prédation de la proie ne suffit pas au maintien d’une population stable de prédateurs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BE" sz="1600" dirty="0" smtClean="0"/>
              <a:t>Infection des proies par parasite les rend plus susceptible à la prédation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BE" sz="1600" dirty="0" smtClean="0">
                <a:sym typeface="Wingdings" panose="05000000000000000000" pitchFamily="2" charset="2"/>
              </a:rPr>
              <a:t>Persistance du prédateur dépend de la présence du parasite chez la proie</a:t>
            </a:r>
          </a:p>
          <a:p>
            <a:pPr marL="384048" lvl="2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823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Extensions possibles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fr-B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fr-BE" sz="2800" dirty="0" smtClean="0"/>
              <a:t> Mort naturelle des prédateurs qui contribueraient également à l’infection ?</a:t>
            </a:r>
          </a:p>
          <a:p>
            <a:pPr>
              <a:buFont typeface="Courier New" panose="02070309020205020404" pitchFamily="49" charset="0"/>
              <a:buChar char="o"/>
            </a:pPr>
            <a:endParaRPr lang="fr-BE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fr-BE" sz="2800" dirty="0" smtClean="0"/>
              <a:t> Possibilité de rémission ?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37942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Prey-</a:t>
            </a:r>
            <a:r>
              <a:rPr lang="fr-BE" dirty="0" err="1" smtClean="0"/>
              <a:t>predator</a:t>
            </a:r>
            <a:r>
              <a:rPr lang="fr-BE" dirty="0" smtClean="0"/>
              <a:t> model de Rosenzweig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fr-BE" sz="3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BE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BE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sz="3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BE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sz="36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sz="36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fr-BE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BE" sz="3600" b="0" dirty="0" smtClean="0"/>
              </a:p>
              <a:p>
                <a:endParaRPr lang="fr-BE" sz="3600" b="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BE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BE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B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fr-B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𝑐𝑞</m:t>
                    </m:r>
                    <m:d>
                      <m:dPr>
                        <m:ctrlPr>
                          <a:rPr lang="fr-BE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sz="3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BE" sz="3600" dirty="0"/>
              </a:p>
              <a:p>
                <a:endParaRPr lang="fr-BE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9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Extension avec infection de parasite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BE" dirty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 smtClean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B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B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Extension avec infection de parasite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BE" dirty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 smtClean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B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B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2526632" y="1845734"/>
            <a:ext cx="348915" cy="548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2438400" y="2804250"/>
            <a:ext cx="348915" cy="548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2612857" y="3857414"/>
            <a:ext cx="348915" cy="548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2438399" y="4815930"/>
            <a:ext cx="348915" cy="548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/>
          <p:cNvSpPr txBox="1"/>
          <p:nvPr/>
        </p:nvSpPr>
        <p:spPr>
          <a:xfrm>
            <a:off x="7531768" y="4648366"/>
            <a:ext cx="2947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rgbClr val="FF0000"/>
                </a:solidFill>
              </a:rPr>
              <a:t>Portion de la population concernée</a:t>
            </a:r>
            <a:endParaRPr lang="fr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Extension avec infection de parasite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BE" dirty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 smtClean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B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B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3633536" y="1845734"/>
            <a:ext cx="1287379" cy="572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llipse 9"/>
          <p:cNvSpPr/>
          <p:nvPr/>
        </p:nvSpPr>
        <p:spPr>
          <a:xfrm>
            <a:off x="3785936" y="3857414"/>
            <a:ext cx="1287379" cy="572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7531768" y="4648366"/>
            <a:ext cx="2947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rgbClr val="FF0000"/>
                </a:solidFill>
              </a:rPr>
              <a:t>Proie consommées</a:t>
            </a:r>
          </a:p>
          <a:p>
            <a:r>
              <a:rPr lang="fr-BE" dirty="0" smtClean="0">
                <a:solidFill>
                  <a:srgbClr val="FF0000"/>
                </a:solidFill>
              </a:rPr>
              <a:t>Non-infectées = 0</a:t>
            </a:r>
          </a:p>
          <a:p>
            <a:r>
              <a:rPr lang="fr-BE" dirty="0" smtClean="0">
                <a:solidFill>
                  <a:srgbClr val="FF0000"/>
                </a:solidFill>
              </a:rPr>
              <a:t>Infectées = 1</a:t>
            </a:r>
            <a:endParaRPr lang="fr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3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Extension avec infection de parasite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BE" dirty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 smtClean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B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B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5149516" y="1845734"/>
            <a:ext cx="830178" cy="548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1668379" y="3845472"/>
            <a:ext cx="830178" cy="548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7531768" y="4648366"/>
            <a:ext cx="294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rgbClr val="FF0000"/>
                </a:solidFill>
              </a:rPr>
              <a:t>Conversion de proies non-infectées en proies infectées due aux déjections des prédateurs infectés</a:t>
            </a:r>
            <a:endParaRPr lang="fr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Extension avec infection de parasite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BE" dirty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 smtClean="0"/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BE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B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BE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6148137" y="2839453"/>
            <a:ext cx="1636295" cy="541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2883568" y="4844716"/>
            <a:ext cx="1636295" cy="541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7531768" y="4648366"/>
            <a:ext cx="2947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rgbClr val="FF0000"/>
                </a:solidFill>
              </a:rPr>
              <a:t>Conversion de prédateurs non-infectés en prédateurs infectés due à la consommation de proies infectées</a:t>
            </a:r>
            <a:endParaRPr lang="fr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1035</TotalTime>
  <Words>671</Words>
  <Application>Microsoft Office PowerPoint</Application>
  <PresentationFormat>Grand écran</PresentationFormat>
  <Paragraphs>218</Paragraphs>
  <Slides>30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Wingdings</vt:lpstr>
      <vt:lpstr>Rétrospective</vt:lpstr>
      <vt:lpstr>Predator-prey populations with parasitic infection</vt:lpstr>
      <vt:lpstr>Introduction</vt:lpstr>
      <vt:lpstr>Introduction</vt:lpstr>
      <vt:lpstr>Prey-predator model de Rosenzweig</vt:lpstr>
      <vt:lpstr>Extension avec infection de parasite</vt:lpstr>
      <vt:lpstr>Extension avec infection de parasite</vt:lpstr>
      <vt:lpstr>Extension avec infection de parasite</vt:lpstr>
      <vt:lpstr>Extension avec infection de parasite</vt:lpstr>
      <vt:lpstr>Extension avec infection de parasite</vt:lpstr>
      <vt:lpstr>Classical Ronsenzweig model</vt:lpstr>
      <vt:lpstr>Valeurs du modèle classique de Rosenzweig</vt:lpstr>
      <vt:lpstr>Extension Ronsenzweig + parasite</vt:lpstr>
      <vt:lpstr>Extension Ronsenzweig + parasite</vt:lpstr>
      <vt:lpstr>Matrice Jacobienne</vt:lpstr>
      <vt:lpstr>Première situation : adaptation du parasite à la relation proie-prédateur</vt:lpstr>
      <vt:lpstr>Facilité d’être envahi par le parasite</vt:lpstr>
      <vt:lpstr>Facilité d’être envahi par le parasite</vt:lpstr>
      <vt:lpstr>Facilité d’être envahi par le parasite</vt:lpstr>
      <vt:lpstr>Facilité d’être envahi par le parasite</vt:lpstr>
      <vt:lpstr>Facilité d’être envahie par le parasite</vt:lpstr>
      <vt:lpstr>βκ,τ_0,τ_1</vt:lpstr>
      <vt:lpstr>Deuxième situation : le parasite est essentiel à la relation proie-prédateur</vt:lpstr>
      <vt:lpstr>Deuxième situation : le parasite est essentiel à la relation proie-prédateur</vt:lpstr>
      <vt:lpstr>Cas intéressant quand B/ϱ&lt;K&lt;B</vt:lpstr>
      <vt:lpstr>Deuxième situation : le parasite est essentiel à la relation proie-prédateur</vt:lpstr>
      <vt:lpstr>Simulations</vt:lpstr>
      <vt:lpstr>Simulations du modèle de Rosenzweig</vt:lpstr>
      <vt:lpstr>Simulations du modèle de Rosenzweig</vt:lpstr>
      <vt:lpstr>Dans la vie réelle…</vt:lpstr>
      <vt:lpstr>Extensions possibles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Predator-prey populations with parasitic infection</dc:title>
  <dc:creator>Charlotte Nachtegael</dc:creator>
  <cp:lastModifiedBy>Charlotte Nachtegael</cp:lastModifiedBy>
  <cp:revision>49</cp:revision>
  <dcterms:created xsi:type="dcterms:W3CDTF">2016-01-10T16:18:23Z</dcterms:created>
  <dcterms:modified xsi:type="dcterms:W3CDTF">2016-01-11T19:31:17Z</dcterms:modified>
</cp:coreProperties>
</file>