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otte Nachtegael" initials="CN" lastIdx="1" clrIdx="0">
    <p:extLst>
      <p:ext uri="{19B8F6BF-5375-455C-9EA6-DF929625EA0E}">
        <p15:presenceInfo xmlns:p15="http://schemas.microsoft.com/office/powerpoint/2012/main" userId="47f8beed4a7e1b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40" d="100"/>
          <a:sy n="40" d="100"/>
        </p:scale>
        <p:origin x="9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0CB02-8948-42F5-AF15-7B489DDF6EE2}" type="datetimeFigureOut">
              <a:rPr lang="fr-BE" smtClean="0"/>
              <a:t>13-02-16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7FA5F-E561-4506-8774-ABD5FDBF26F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6898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9055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Charlotte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8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Charlotte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215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97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668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009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038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Charlotte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7374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Charlotte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1848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Charlotte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017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Charlotte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357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781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090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240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636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918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07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Joao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0005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Olga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7FA5F-E561-4506-8774-ABD5FDBF26F1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02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Biophysics</a:t>
            </a:r>
            <a:r>
              <a:rPr lang="fr-BE" dirty="0" smtClean="0"/>
              <a:t> II</a:t>
            </a:r>
            <a:br>
              <a:rPr lang="fr-BE" dirty="0" smtClean="0"/>
            </a:br>
            <a:r>
              <a:rPr lang="fr-BE" dirty="0" err="1" smtClean="0"/>
              <a:t>docking</a:t>
            </a:r>
            <a:r>
              <a:rPr lang="fr-BE" dirty="0" smtClean="0"/>
              <a:t> </a:t>
            </a:r>
            <a:r>
              <a:rPr lang="fr-BE" dirty="0" err="1" smtClean="0"/>
              <a:t>protein-protein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smtClean="0"/>
              <a:t>Joao, Olga </a:t>
            </a:r>
            <a:r>
              <a:rPr lang="fr-BE" dirty="0" err="1" smtClean="0"/>
              <a:t>Ibañez</a:t>
            </a:r>
            <a:r>
              <a:rPr lang="fr-BE" dirty="0" smtClean="0"/>
              <a:t>, </a:t>
            </a:r>
            <a:r>
              <a:rPr lang="fr-BE" smtClean="0"/>
              <a:t>Charlotte Nachtegael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000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Big</a:t>
            </a:r>
            <a:r>
              <a:rPr lang="fr-BE" dirty="0" smtClean="0"/>
              <a:t>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Single-</a:t>
            </a:r>
            <a:r>
              <a:rPr lang="fr-BE" dirty="0" err="1" smtClean="0"/>
              <a:t>trajectory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endParaRPr lang="fr-BE" dirty="0" smtClean="0"/>
          </a:p>
          <a:p>
            <a:endParaRPr lang="fr-BE" dirty="0" smtClean="0"/>
          </a:p>
          <a:p>
            <a:pPr lvl="1"/>
            <a:r>
              <a:rPr lang="fr-BE" b="1" dirty="0" smtClean="0">
                <a:solidFill>
                  <a:schemeClr val="tx2">
                    <a:lumMod val="75000"/>
                  </a:schemeClr>
                </a:solidFill>
              </a:rPr>
              <a:t>Monte Carlo </a:t>
            </a:r>
            <a:r>
              <a:rPr lang="fr-BE" b="1" dirty="0" err="1" smtClean="0">
                <a:solidFill>
                  <a:schemeClr val="tx2">
                    <a:lumMod val="75000"/>
                  </a:schemeClr>
                </a:solidFill>
              </a:rPr>
              <a:t>Minimization</a:t>
            </a:r>
            <a:endParaRPr lang="fr-BE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fr-BE" dirty="0" err="1" smtClean="0"/>
              <a:t>Molecular</a:t>
            </a:r>
            <a:r>
              <a:rPr lang="fr-BE" dirty="0" smtClean="0"/>
              <a:t> Dynamics</a:t>
            </a:r>
          </a:p>
          <a:p>
            <a:pPr lvl="1"/>
            <a:endParaRPr lang="fr-BE" dirty="0" smtClean="0"/>
          </a:p>
          <a:p>
            <a:r>
              <a:rPr lang="fr-BE" dirty="0"/>
              <a:t>Population-</a:t>
            </a:r>
            <a:r>
              <a:rPr lang="fr-BE" dirty="0" err="1"/>
              <a:t>based</a:t>
            </a:r>
            <a:r>
              <a:rPr lang="fr-BE" dirty="0"/>
              <a:t> </a:t>
            </a:r>
            <a:r>
              <a:rPr lang="fr-BE" dirty="0" err="1"/>
              <a:t>methods</a:t>
            </a:r>
            <a:endParaRPr lang="fr-BE" dirty="0"/>
          </a:p>
          <a:p>
            <a:pPr lvl="1"/>
            <a:endParaRPr lang="fr-BE" dirty="0"/>
          </a:p>
        </p:txBody>
      </p:sp>
      <p:grpSp>
        <p:nvGrpSpPr>
          <p:cNvPr id="9" name="Groupe 8"/>
          <p:cNvGrpSpPr/>
          <p:nvPr/>
        </p:nvGrpSpPr>
        <p:grpSpPr>
          <a:xfrm>
            <a:off x="8220892" y="1480730"/>
            <a:ext cx="3781077" cy="1784984"/>
            <a:chOff x="4919709" y="3562079"/>
            <a:chExt cx="5392797" cy="2408663"/>
          </a:xfrm>
        </p:grpSpPr>
        <p:grpSp>
          <p:nvGrpSpPr>
            <p:cNvPr id="6" name="Groupe 5"/>
            <p:cNvGrpSpPr/>
            <p:nvPr/>
          </p:nvGrpSpPr>
          <p:grpSpPr>
            <a:xfrm>
              <a:off x="4919709" y="3562079"/>
              <a:ext cx="5392797" cy="2408663"/>
              <a:chOff x="4919709" y="3562079"/>
              <a:chExt cx="5392797" cy="2408663"/>
            </a:xfrm>
          </p:grpSpPr>
          <p:pic>
            <p:nvPicPr>
              <p:cNvPr id="4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2" t="55056" r="60792" b="838"/>
              <a:stretch/>
            </p:blipFill>
            <p:spPr bwMode="auto">
              <a:xfrm>
                <a:off x="4919709" y="3562079"/>
                <a:ext cx="2685422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9" t="55056" r="513" b="838"/>
              <a:stretch/>
            </p:blipFill>
            <p:spPr bwMode="auto">
              <a:xfrm>
                <a:off x="7605131" y="3562079"/>
                <a:ext cx="2707375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Connecteur droit avec flèche 7"/>
            <p:cNvCxnSpPr/>
            <p:nvPr/>
          </p:nvCxnSpPr>
          <p:spPr>
            <a:xfrm>
              <a:off x="7296613" y="4780156"/>
              <a:ext cx="7211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2" y="3400651"/>
            <a:ext cx="3784282" cy="2869563"/>
          </a:xfrm>
          <a:prstGeom prst="rect">
            <a:avLst/>
          </a:prstGeom>
        </p:spPr>
      </p:pic>
      <p:pic>
        <p:nvPicPr>
          <p:cNvPr id="5122" name="Picture 2" descr="https://pele.bsc.es/images/pele_flowch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81" y="1991519"/>
            <a:ext cx="28098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Big</a:t>
            </a:r>
            <a:r>
              <a:rPr lang="fr-BE" dirty="0" smtClean="0"/>
              <a:t>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Single-</a:t>
            </a:r>
            <a:r>
              <a:rPr lang="fr-BE" dirty="0" err="1" smtClean="0"/>
              <a:t>trajectory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smtClean="0"/>
              <a:t>Monte Carlo </a:t>
            </a:r>
            <a:r>
              <a:rPr lang="fr-BE" dirty="0" err="1" smtClean="0"/>
              <a:t>Minimization</a:t>
            </a:r>
            <a:endParaRPr lang="fr-BE" dirty="0" smtClean="0"/>
          </a:p>
          <a:p>
            <a:pPr lvl="1"/>
            <a:r>
              <a:rPr lang="fr-BE" b="1" dirty="0" err="1" smtClean="0">
                <a:solidFill>
                  <a:schemeClr val="tx2">
                    <a:lumMod val="75000"/>
                  </a:schemeClr>
                </a:solidFill>
              </a:rPr>
              <a:t>Molecular</a:t>
            </a:r>
            <a:r>
              <a:rPr lang="fr-BE" b="1" dirty="0" smtClean="0">
                <a:solidFill>
                  <a:schemeClr val="tx2">
                    <a:lumMod val="75000"/>
                  </a:schemeClr>
                </a:solidFill>
              </a:rPr>
              <a:t> Dynamics</a:t>
            </a:r>
          </a:p>
          <a:p>
            <a:pPr lvl="1"/>
            <a:endParaRPr lang="fr-BE" dirty="0" smtClean="0"/>
          </a:p>
          <a:p>
            <a:r>
              <a:rPr lang="fr-BE" dirty="0" smtClean="0"/>
              <a:t>Population-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/>
          </a:p>
        </p:txBody>
      </p:sp>
      <p:grpSp>
        <p:nvGrpSpPr>
          <p:cNvPr id="9" name="Groupe 8"/>
          <p:cNvGrpSpPr/>
          <p:nvPr/>
        </p:nvGrpSpPr>
        <p:grpSpPr>
          <a:xfrm>
            <a:off x="8220892" y="1480730"/>
            <a:ext cx="3781077" cy="1784984"/>
            <a:chOff x="4919709" y="3562079"/>
            <a:chExt cx="5392797" cy="2408663"/>
          </a:xfrm>
        </p:grpSpPr>
        <p:grpSp>
          <p:nvGrpSpPr>
            <p:cNvPr id="6" name="Groupe 5"/>
            <p:cNvGrpSpPr/>
            <p:nvPr/>
          </p:nvGrpSpPr>
          <p:grpSpPr>
            <a:xfrm>
              <a:off x="4919709" y="3562079"/>
              <a:ext cx="5392797" cy="2408663"/>
              <a:chOff x="4919709" y="3562079"/>
              <a:chExt cx="5392797" cy="2408663"/>
            </a:xfrm>
          </p:grpSpPr>
          <p:pic>
            <p:nvPicPr>
              <p:cNvPr id="4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2" t="55056" r="60792" b="838"/>
              <a:stretch/>
            </p:blipFill>
            <p:spPr bwMode="auto">
              <a:xfrm>
                <a:off x="4919709" y="3562079"/>
                <a:ext cx="2685422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9" t="55056" r="513" b="838"/>
              <a:stretch/>
            </p:blipFill>
            <p:spPr bwMode="auto">
              <a:xfrm>
                <a:off x="7605131" y="3562079"/>
                <a:ext cx="2707375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Connecteur droit avec flèche 7"/>
            <p:cNvCxnSpPr/>
            <p:nvPr/>
          </p:nvCxnSpPr>
          <p:spPr>
            <a:xfrm>
              <a:off x="7296613" y="4780156"/>
              <a:ext cx="7211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2" y="3400651"/>
            <a:ext cx="3784282" cy="286956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36" y="2478677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Single-</a:t>
            </a:r>
            <a:r>
              <a:rPr lang="fr-BE" dirty="0" err="1" smtClean="0"/>
              <a:t>trajectory</a:t>
            </a:r>
            <a:r>
              <a:rPr lang="fr-BE" dirty="0" smtClean="0"/>
              <a:t> </a:t>
            </a:r>
            <a:r>
              <a:rPr lang="fr-BE" dirty="0" err="1"/>
              <a:t>method</a:t>
            </a:r>
            <a:endParaRPr lang="fr-BE" dirty="0"/>
          </a:p>
          <a:p>
            <a:pPr marL="457200" lvl="1" indent="0">
              <a:buNone/>
            </a:pPr>
            <a:endParaRPr lang="fr-BE" dirty="0"/>
          </a:p>
          <a:p>
            <a:pPr lvl="1"/>
            <a:endParaRPr lang="fr-BE" dirty="0"/>
          </a:p>
          <a:p>
            <a:r>
              <a:rPr lang="fr-BE" b="1" dirty="0">
                <a:solidFill>
                  <a:schemeClr val="tx2">
                    <a:lumMod val="75000"/>
                  </a:schemeClr>
                </a:solidFill>
              </a:rPr>
              <a:t>Population-</a:t>
            </a:r>
            <a:r>
              <a:rPr lang="fr-BE" b="1" dirty="0" err="1">
                <a:solidFill>
                  <a:schemeClr val="tx2">
                    <a:lumMod val="75000"/>
                  </a:schemeClr>
                </a:solidFill>
              </a:rPr>
              <a:t>based</a:t>
            </a:r>
            <a:r>
              <a:rPr lang="fr-BE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BE" b="1" dirty="0" err="1">
                <a:solidFill>
                  <a:schemeClr val="tx2">
                    <a:lumMod val="75000"/>
                  </a:schemeClr>
                </a:solidFill>
              </a:rPr>
              <a:t>methods</a:t>
            </a:r>
            <a:endParaRPr lang="fr-BE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fr-BE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 smtClean="0"/>
              <a:t>Big</a:t>
            </a:r>
            <a:r>
              <a:rPr lang="fr-BE" dirty="0" smtClean="0"/>
              <a:t>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grpSp>
        <p:nvGrpSpPr>
          <p:cNvPr id="5" name="Groupe 4"/>
          <p:cNvGrpSpPr/>
          <p:nvPr/>
        </p:nvGrpSpPr>
        <p:grpSpPr>
          <a:xfrm>
            <a:off x="8220892" y="1480730"/>
            <a:ext cx="3781077" cy="1784984"/>
            <a:chOff x="4919709" y="3562079"/>
            <a:chExt cx="5392797" cy="2408663"/>
          </a:xfrm>
        </p:grpSpPr>
        <p:grpSp>
          <p:nvGrpSpPr>
            <p:cNvPr id="6" name="Groupe 5"/>
            <p:cNvGrpSpPr/>
            <p:nvPr/>
          </p:nvGrpSpPr>
          <p:grpSpPr>
            <a:xfrm>
              <a:off x="4919709" y="3562079"/>
              <a:ext cx="5392797" cy="2408663"/>
              <a:chOff x="4919709" y="3562079"/>
              <a:chExt cx="5392797" cy="2408663"/>
            </a:xfrm>
          </p:grpSpPr>
          <p:pic>
            <p:nvPicPr>
              <p:cNvPr id="8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2" t="55056" r="60792" b="838"/>
              <a:stretch/>
            </p:blipFill>
            <p:spPr bwMode="auto">
              <a:xfrm>
                <a:off x="4919709" y="3562079"/>
                <a:ext cx="2685422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9" t="55056" r="513" b="838"/>
              <a:stretch/>
            </p:blipFill>
            <p:spPr bwMode="auto">
              <a:xfrm>
                <a:off x="7605131" y="3562079"/>
                <a:ext cx="2707375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7" name="Connecteur droit avec flèche 6"/>
            <p:cNvCxnSpPr/>
            <p:nvPr/>
          </p:nvCxnSpPr>
          <p:spPr>
            <a:xfrm>
              <a:off x="7296613" y="4780156"/>
              <a:ext cx="7211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2" y="3400651"/>
            <a:ext cx="3781077" cy="29144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585" y="3752170"/>
            <a:ext cx="3801312" cy="28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Two</a:t>
            </a:r>
            <a:r>
              <a:rPr lang="fr-BE" dirty="0" smtClean="0"/>
              <a:t> challenges in </a:t>
            </a:r>
            <a:r>
              <a:rPr lang="fr-BE" dirty="0" err="1" smtClean="0"/>
              <a:t>protein-protein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 smtClean="0">
                <a:solidFill>
                  <a:schemeClr val="tx2">
                    <a:lumMod val="75000"/>
                  </a:schemeClr>
                </a:solidFill>
              </a:rPr>
              <a:t>Backbone</a:t>
            </a:r>
            <a:r>
              <a:rPr lang="fr-BE" b="1" dirty="0" smtClean="0">
                <a:solidFill>
                  <a:schemeClr val="tx2">
                    <a:lumMod val="75000"/>
                  </a:schemeClr>
                </a:solidFill>
              </a:rPr>
              <a:t> DOF</a:t>
            </a:r>
          </a:p>
          <a:p>
            <a:pPr lvl="1"/>
            <a:r>
              <a:rPr lang="fr-BE" dirty="0" err="1" smtClean="0"/>
              <a:t>Identify</a:t>
            </a:r>
            <a:r>
              <a:rPr lang="fr-BE" dirty="0" smtClean="0"/>
              <a:t> </a:t>
            </a:r>
            <a:r>
              <a:rPr lang="fr-BE" dirty="0" err="1" smtClean="0"/>
              <a:t>regions</a:t>
            </a:r>
            <a:r>
              <a:rPr lang="fr-BE" dirty="0" smtClean="0"/>
              <a:t> </a:t>
            </a:r>
            <a:r>
              <a:rPr lang="fr-BE" dirty="0" err="1" smtClean="0"/>
              <a:t>implied</a:t>
            </a:r>
            <a:r>
              <a:rPr lang="fr-BE" dirty="0" smtClean="0"/>
              <a:t> in binding</a:t>
            </a:r>
          </a:p>
          <a:p>
            <a:pPr lvl="1"/>
            <a:r>
              <a:rPr lang="fr-BE" dirty="0" smtClean="0"/>
              <a:t>ENM </a:t>
            </a:r>
            <a:r>
              <a:rPr lang="fr-BE" dirty="0" err="1" smtClean="0"/>
              <a:t>method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 smtClean="0"/>
              <a:t>Water </a:t>
            </a:r>
            <a:r>
              <a:rPr lang="fr-BE" dirty="0" err="1" smtClean="0"/>
              <a:t>role</a:t>
            </a:r>
            <a:r>
              <a:rPr lang="fr-BE" dirty="0" smtClean="0"/>
              <a:t> in binding </a:t>
            </a:r>
            <a:r>
              <a:rPr lang="fr-BE" dirty="0" err="1" smtClean="0"/>
              <a:t>process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112" y="1825625"/>
            <a:ext cx="23622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Two</a:t>
            </a:r>
            <a:r>
              <a:rPr lang="fr-BE" dirty="0" smtClean="0"/>
              <a:t> challenges in </a:t>
            </a:r>
            <a:r>
              <a:rPr lang="fr-BE" dirty="0" err="1" smtClean="0"/>
              <a:t>protein-protein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>
                <a:solidFill>
                  <a:schemeClr val="tx1"/>
                </a:solidFill>
              </a:rPr>
              <a:t>Backbone</a:t>
            </a:r>
            <a:r>
              <a:rPr lang="fr-BE" dirty="0" smtClean="0">
                <a:solidFill>
                  <a:schemeClr val="tx1"/>
                </a:solidFill>
              </a:rPr>
              <a:t> DOF</a:t>
            </a:r>
          </a:p>
          <a:p>
            <a:pPr marL="457200" lvl="1" indent="0">
              <a:buNone/>
            </a:pPr>
            <a:endParaRPr lang="fr-BE" dirty="0"/>
          </a:p>
          <a:p>
            <a:pPr marL="457200" lvl="1" indent="0">
              <a:buNone/>
            </a:pPr>
            <a:endParaRPr lang="fr-BE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Water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r-BE" b="1" dirty="0" smtClean="0">
                <a:solidFill>
                  <a:schemeClr val="accent1">
                    <a:lumMod val="75000"/>
                  </a:schemeClr>
                </a:solidFill>
              </a:rPr>
              <a:t> in binding </a:t>
            </a:r>
            <a:r>
              <a:rPr lang="fr-BE" b="1" dirty="0" err="1" smtClean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fr-BE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BE" dirty="0" err="1" smtClean="0">
                <a:solidFill>
                  <a:schemeClr val="tx1"/>
                </a:solidFill>
              </a:rPr>
              <a:t>Involved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>
                <a:solidFill>
                  <a:schemeClr val="tx1"/>
                </a:solidFill>
              </a:rPr>
              <a:t>e</a:t>
            </a:r>
            <a:r>
              <a:rPr lang="fr-BE" dirty="0" err="1" smtClean="0">
                <a:solidFill>
                  <a:schemeClr val="tx1"/>
                </a:solidFill>
              </a:rPr>
              <a:t>lectrostatic</a:t>
            </a:r>
            <a:r>
              <a:rPr lang="fr-BE" dirty="0" smtClean="0">
                <a:solidFill>
                  <a:schemeClr val="tx1"/>
                </a:solidFill>
              </a:rPr>
              <a:t> interaction and </a:t>
            </a:r>
            <a:r>
              <a:rPr lang="fr-BE" dirty="0" err="1" smtClean="0">
                <a:solidFill>
                  <a:schemeClr val="tx1"/>
                </a:solidFill>
              </a:rPr>
              <a:t>hydrogen</a:t>
            </a:r>
            <a:r>
              <a:rPr lang="fr-BE" dirty="0" smtClean="0">
                <a:solidFill>
                  <a:schemeClr val="tx1"/>
                </a:solidFill>
              </a:rPr>
              <a:t>-bonds network</a:t>
            </a:r>
          </a:p>
          <a:p>
            <a:pPr lvl="1"/>
            <a:r>
              <a:rPr lang="fr-BE" dirty="0" err="1" smtClean="0">
                <a:solidFill>
                  <a:schemeClr val="tx1"/>
                </a:solidFill>
              </a:rPr>
              <a:t>Rotamer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approach</a:t>
            </a:r>
            <a:endParaRPr lang="fr-BE" dirty="0" smtClean="0">
              <a:solidFill>
                <a:schemeClr val="tx1"/>
              </a:solidFill>
            </a:endParaRPr>
          </a:p>
          <a:p>
            <a:pPr lvl="1"/>
            <a:r>
              <a:rPr lang="fr-BE" dirty="0" err="1" smtClean="0">
                <a:solidFill>
                  <a:schemeClr val="tx1"/>
                </a:solidFill>
              </a:rPr>
              <a:t>Docking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with</a:t>
            </a:r>
            <a:r>
              <a:rPr lang="fr-BE" dirty="0" smtClean="0">
                <a:solidFill>
                  <a:schemeClr val="tx1"/>
                </a:solidFill>
              </a:rPr>
              <a:t> </a:t>
            </a:r>
            <a:r>
              <a:rPr lang="fr-BE" dirty="0" err="1" smtClean="0">
                <a:solidFill>
                  <a:schemeClr val="tx1"/>
                </a:solidFill>
              </a:rPr>
              <a:t>protein</a:t>
            </a:r>
            <a:r>
              <a:rPr lang="fr-BE" dirty="0" smtClean="0">
                <a:solidFill>
                  <a:schemeClr val="tx1"/>
                </a:solidFill>
              </a:rPr>
              <a:t>-water</a:t>
            </a:r>
            <a:endParaRPr lang="fr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How to score all </a:t>
            </a:r>
            <a:r>
              <a:rPr lang="fr-BE" dirty="0" err="1" smtClean="0"/>
              <a:t>these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smtClean="0"/>
              <a:t>structures complexes ?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542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Sampling</a:t>
            </a:r>
            <a:r>
              <a:rPr lang="fr-BE" dirty="0" smtClean="0"/>
              <a:t> and </a:t>
            </a:r>
            <a:r>
              <a:rPr lang="fr-BE" dirty="0" err="1" smtClean="0"/>
              <a:t>scoring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err="1" smtClean="0"/>
              <a:t>Sampling</a:t>
            </a:r>
            <a:r>
              <a:rPr lang="fr-BE" dirty="0" smtClean="0"/>
              <a:t> </a:t>
            </a:r>
            <a:r>
              <a:rPr lang="fr-BE" dirty="0" err="1" smtClean="0"/>
              <a:t>implicitly</a:t>
            </a:r>
            <a:r>
              <a:rPr lang="fr-BE" dirty="0" smtClean="0"/>
              <a:t> scores</a:t>
            </a:r>
            <a:endParaRPr lang="fr-BE" dirty="0"/>
          </a:p>
          <a:p>
            <a:pPr marL="0" indent="0">
              <a:buNone/>
            </a:pPr>
            <a:r>
              <a:rPr lang="fr-BE" dirty="0" smtClean="0"/>
              <a:t>BUT</a:t>
            </a:r>
            <a:endParaRPr lang="fr-BE" dirty="0"/>
          </a:p>
          <a:p>
            <a:pPr marL="0" indent="0">
              <a:buNone/>
            </a:pPr>
            <a:r>
              <a:rPr lang="fr-BE" dirty="0" smtClean="0"/>
              <a:t>An </a:t>
            </a:r>
            <a:r>
              <a:rPr lang="fr-BE" dirty="0" err="1" smtClean="0"/>
              <a:t>additional</a:t>
            </a:r>
            <a:r>
              <a:rPr lang="fr-BE" dirty="0" smtClean="0"/>
              <a:t> </a:t>
            </a:r>
            <a:r>
              <a:rPr lang="fr-BE" dirty="0" err="1" smtClean="0"/>
              <a:t>scoring</a:t>
            </a:r>
            <a:r>
              <a:rPr lang="fr-BE" dirty="0" smtClean="0"/>
              <a:t> </a:t>
            </a:r>
            <a:r>
              <a:rPr lang="fr-BE" dirty="0" err="1" smtClean="0"/>
              <a:t>step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added</a:t>
            </a:r>
            <a:r>
              <a:rPr lang="fr-BE" dirty="0" smtClean="0"/>
              <a:t> to </a:t>
            </a:r>
            <a:r>
              <a:rPr lang="fr-BE" dirty="0" err="1" smtClean="0"/>
              <a:t>rerank</a:t>
            </a:r>
            <a:r>
              <a:rPr lang="fr-BE" dirty="0" smtClean="0"/>
              <a:t> structures</a:t>
            </a: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ALTHOUGH</a:t>
            </a:r>
          </a:p>
          <a:p>
            <a:pPr marL="0" indent="0">
              <a:buNone/>
            </a:pPr>
            <a:r>
              <a:rPr lang="fr-BE" dirty="0" err="1" smtClean="0"/>
              <a:t>Methods</a:t>
            </a:r>
            <a:r>
              <a:rPr lang="fr-BE" dirty="0" smtClean="0"/>
              <a:t> </a:t>
            </a:r>
            <a:r>
              <a:rPr lang="fr-BE" dirty="0" err="1" smtClean="0"/>
              <a:t>integrating</a:t>
            </a:r>
            <a:r>
              <a:rPr lang="fr-BE" dirty="0" smtClean="0"/>
              <a:t> </a:t>
            </a:r>
            <a:r>
              <a:rPr lang="fr-BE" dirty="0" err="1" smtClean="0"/>
              <a:t>sampling</a:t>
            </a:r>
            <a:r>
              <a:rPr lang="fr-BE" dirty="0" smtClean="0"/>
              <a:t> and </a:t>
            </a:r>
            <a:r>
              <a:rPr lang="fr-BE" dirty="0" err="1" smtClean="0"/>
              <a:t>scoring</a:t>
            </a:r>
            <a:r>
              <a:rPr lang="fr-BE" dirty="0" smtClean="0"/>
              <a:t> </a:t>
            </a:r>
            <a:r>
              <a:rPr lang="fr-BE" dirty="0" err="1" smtClean="0"/>
              <a:t>give</a:t>
            </a:r>
            <a:r>
              <a:rPr lang="fr-BE" dirty="0" smtClean="0"/>
              <a:t> </a:t>
            </a:r>
            <a:r>
              <a:rPr lang="fr-BE" dirty="0" err="1" smtClean="0"/>
              <a:t>better</a:t>
            </a:r>
            <a:r>
              <a:rPr lang="fr-BE" dirty="0" smtClean="0"/>
              <a:t> </a:t>
            </a:r>
            <a:r>
              <a:rPr lang="fr-BE" dirty="0" err="1" smtClean="0"/>
              <a:t>results</a:t>
            </a:r>
            <a:endParaRPr lang="fr-BE" dirty="0" smtClean="0"/>
          </a:p>
          <a:p>
            <a:pPr marL="0" indent="0">
              <a:buNone/>
            </a:pP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9455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Why</a:t>
            </a:r>
            <a:r>
              <a:rPr lang="fr-BE" dirty="0" smtClean="0"/>
              <a:t> </a:t>
            </a:r>
            <a:r>
              <a:rPr lang="fr-BE" dirty="0" err="1" smtClean="0"/>
              <a:t>decoupling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Simplifies </a:t>
            </a:r>
            <a:r>
              <a:rPr lang="en-GB" dirty="0"/>
              <a:t>computational </a:t>
            </a:r>
            <a:r>
              <a:rPr lang="en-GB" dirty="0" smtClean="0"/>
              <a:t>problem</a:t>
            </a:r>
          </a:p>
          <a:p>
            <a:endParaRPr lang="fr-BE" dirty="0"/>
          </a:p>
          <a:p>
            <a:r>
              <a:rPr lang="fr-BE" dirty="0" smtClean="0"/>
              <a:t>Use of </a:t>
            </a:r>
            <a:r>
              <a:rPr lang="fr-BE" dirty="0" err="1" smtClean="0"/>
              <a:t>decoys</a:t>
            </a:r>
            <a:r>
              <a:rPr lang="fr-BE" dirty="0" smtClean="0"/>
              <a:t> set</a:t>
            </a:r>
          </a:p>
          <a:p>
            <a:pPr lvl="1"/>
            <a:r>
              <a:rPr lang="fr-BE" dirty="0" smtClean="0"/>
              <a:t>Can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stored</a:t>
            </a:r>
            <a:endParaRPr lang="fr-BE" dirty="0" smtClean="0"/>
          </a:p>
          <a:p>
            <a:pPr lvl="1"/>
            <a:r>
              <a:rPr lang="fr-BE" dirty="0" err="1" smtClean="0"/>
              <a:t>Easy</a:t>
            </a:r>
            <a:r>
              <a:rPr lang="fr-BE" dirty="0" smtClean="0"/>
              <a:t> to use for </a:t>
            </a:r>
            <a:r>
              <a:rPr lang="fr-BE" dirty="0" err="1" smtClean="0"/>
              <a:t>development</a:t>
            </a:r>
            <a:r>
              <a:rPr lang="fr-BE" dirty="0" smtClean="0"/>
              <a:t> and </a:t>
            </a:r>
            <a:r>
              <a:rPr lang="fr-BE" dirty="0" err="1" smtClean="0"/>
              <a:t>refinment</a:t>
            </a:r>
            <a:r>
              <a:rPr lang="fr-BE" dirty="0" smtClean="0"/>
              <a:t> of the </a:t>
            </a:r>
            <a:r>
              <a:rPr lang="fr-BE" dirty="0" err="1" smtClean="0"/>
              <a:t>scoring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052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How do </a:t>
            </a:r>
            <a:r>
              <a:rPr lang="fr-BE" dirty="0" err="1" smtClean="0"/>
              <a:t>we</a:t>
            </a:r>
            <a:r>
              <a:rPr lang="fr-BE" dirty="0" smtClean="0"/>
              <a:t> </a:t>
            </a:r>
            <a:r>
              <a:rPr lang="fr-BE" dirty="0" err="1" smtClean="0"/>
              <a:t>build</a:t>
            </a:r>
            <a:r>
              <a:rPr lang="fr-BE" dirty="0" smtClean="0"/>
              <a:t> </a:t>
            </a:r>
            <a:r>
              <a:rPr lang="fr-BE" dirty="0" err="1" smtClean="0"/>
              <a:t>decoys</a:t>
            </a:r>
            <a:r>
              <a:rPr lang="fr-BE" dirty="0" smtClean="0"/>
              <a:t> set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Perturbation</a:t>
            </a:r>
          </a:p>
          <a:p>
            <a:endParaRPr lang="fr-BE" dirty="0"/>
          </a:p>
          <a:p>
            <a:r>
              <a:rPr lang="fr-BE" dirty="0" err="1" smtClean="0"/>
              <a:t>Docking</a:t>
            </a:r>
            <a:r>
              <a:rPr lang="fr-BE" dirty="0" smtClean="0"/>
              <a:t> of </a:t>
            </a:r>
            <a:r>
              <a:rPr lang="fr-BE" dirty="0" err="1" smtClean="0"/>
              <a:t>bound</a:t>
            </a:r>
            <a:r>
              <a:rPr lang="fr-BE" dirty="0" smtClean="0"/>
              <a:t> </a:t>
            </a:r>
            <a:r>
              <a:rPr lang="fr-BE" dirty="0" err="1" smtClean="0"/>
              <a:t>proteins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Docking</a:t>
            </a:r>
            <a:r>
              <a:rPr lang="fr-BE" dirty="0" smtClean="0"/>
              <a:t> of </a:t>
            </a:r>
            <a:r>
              <a:rPr lang="fr-BE" dirty="0" err="1" smtClean="0"/>
              <a:t>unbound</a:t>
            </a:r>
            <a:r>
              <a:rPr lang="fr-BE" dirty="0" smtClean="0"/>
              <a:t> </a:t>
            </a:r>
            <a:r>
              <a:rPr lang="fr-BE" dirty="0" err="1" smtClean="0"/>
              <a:t>proteins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16037" t="35923" b="5288"/>
          <a:stretch/>
        </p:blipFill>
        <p:spPr>
          <a:xfrm>
            <a:off x="6103056" y="2464525"/>
            <a:ext cx="5748491" cy="302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smtClean="0"/>
              <a:t>Influence of </a:t>
            </a:r>
            <a:r>
              <a:rPr lang="fr-BE" dirty="0" err="1" smtClean="0"/>
              <a:t>decoys</a:t>
            </a:r>
            <a:r>
              <a:rPr lang="fr-BE" dirty="0" smtClean="0"/>
              <a:t> set on </a:t>
            </a:r>
            <a:r>
              <a:rPr lang="fr-BE" dirty="0" err="1" smtClean="0"/>
              <a:t>scoring</a:t>
            </a:r>
            <a:r>
              <a:rPr lang="fr-BE" dirty="0" smtClean="0"/>
              <a:t> </a:t>
            </a:r>
            <a:r>
              <a:rPr lang="fr-BE" dirty="0" err="1" smtClean="0"/>
              <a:t>function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dirty="0" smtClean="0"/>
          </a:p>
          <a:p>
            <a:pPr lvl="0"/>
            <a:endParaRPr lang="en-GB" dirty="0"/>
          </a:p>
          <a:p>
            <a:pPr lvl="0"/>
            <a:r>
              <a:rPr lang="en-GB" dirty="0" smtClean="0"/>
              <a:t>Influence </a:t>
            </a:r>
            <a:r>
              <a:rPr lang="en-GB" dirty="0"/>
              <a:t>of nature proteins</a:t>
            </a:r>
            <a:endParaRPr lang="fr-BE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Influence </a:t>
            </a:r>
            <a:r>
              <a:rPr lang="en-GB" dirty="0"/>
              <a:t>of bound/unbound proteins docking set</a:t>
            </a:r>
            <a:endParaRPr lang="fr-BE" dirty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Influence </a:t>
            </a:r>
            <a:r>
              <a:rPr lang="en-GB" dirty="0"/>
              <a:t>of docking algorithm used for obtaining set</a:t>
            </a:r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29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Protein-protein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r>
              <a:rPr lang="fr-BE" dirty="0" smtClean="0"/>
              <a:t/>
            </a:r>
            <a:br>
              <a:rPr lang="fr-BE" dirty="0" smtClean="0"/>
            </a:br>
            <a:r>
              <a:rPr lang="fr-BE" dirty="0" err="1" smtClean="0"/>
              <a:t>methods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51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Proof of concept : CAPRI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Part </a:t>
            </a:r>
            <a:r>
              <a:rPr lang="en-GB" dirty="0"/>
              <a:t>sampling + part scoring</a:t>
            </a:r>
            <a:endParaRPr lang="fr-BE" dirty="0"/>
          </a:p>
          <a:p>
            <a:endParaRPr lang="en-GB" dirty="0" smtClean="0"/>
          </a:p>
          <a:p>
            <a:r>
              <a:rPr lang="en-GB" dirty="0" smtClean="0"/>
              <a:t>best </a:t>
            </a:r>
            <a:r>
              <a:rPr lang="en-GB" dirty="0"/>
              <a:t>scorer is only as good as the 9th best predictor</a:t>
            </a:r>
            <a:endParaRPr lang="fr-BE" dirty="0"/>
          </a:p>
          <a:p>
            <a:endParaRPr lang="en-GB" dirty="0" smtClean="0"/>
          </a:p>
          <a:p>
            <a:r>
              <a:rPr lang="en-GB" dirty="0" smtClean="0"/>
              <a:t>best </a:t>
            </a:r>
            <a:r>
              <a:rPr lang="en-GB" dirty="0"/>
              <a:t>scorers are not necessarily the same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69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 smtClean="0"/>
              <a:t>Methods</a:t>
            </a:r>
            <a:r>
              <a:rPr lang="fr-BE" dirty="0"/>
              <a:t> </a:t>
            </a:r>
            <a:r>
              <a:rPr lang="fr-BE" dirty="0" err="1" smtClean="0"/>
              <a:t>integrating</a:t>
            </a:r>
            <a:r>
              <a:rPr lang="fr-BE" dirty="0" smtClean="0"/>
              <a:t> </a:t>
            </a:r>
            <a:r>
              <a:rPr lang="fr-BE" dirty="0" err="1" smtClean="0"/>
              <a:t>sampling</a:t>
            </a:r>
            <a:r>
              <a:rPr lang="fr-BE" dirty="0" smtClean="0"/>
              <a:t> and </a:t>
            </a:r>
            <a:r>
              <a:rPr lang="fr-BE" dirty="0" err="1" smtClean="0"/>
              <a:t>scoring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Monte Carlo </a:t>
            </a:r>
            <a:r>
              <a:rPr lang="fr-BE" dirty="0" err="1" smtClean="0"/>
              <a:t>Minimization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  <a:p>
            <a:r>
              <a:rPr lang="fr-BE" dirty="0" smtClean="0"/>
              <a:t>Concept of cluster size</a:t>
            </a:r>
          </a:p>
          <a:p>
            <a:endParaRPr lang="fr-BE" dirty="0"/>
          </a:p>
          <a:p>
            <a:r>
              <a:rPr lang="fr-BE" dirty="0" err="1" smtClean="0"/>
              <a:t>Resampling</a:t>
            </a:r>
            <a:r>
              <a:rPr lang="fr-BE" dirty="0" smtClean="0"/>
              <a:t> clusters to </a:t>
            </a:r>
            <a:r>
              <a:rPr lang="fr-BE" dirty="0" err="1" smtClean="0"/>
              <a:t>refine</a:t>
            </a:r>
            <a:r>
              <a:rPr lang="fr-BE" dirty="0" smtClean="0"/>
              <a:t> </a:t>
            </a:r>
            <a:r>
              <a:rPr lang="fr-BE" dirty="0" err="1" smtClean="0"/>
              <a:t>results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63" y="1280297"/>
            <a:ext cx="2697478" cy="263106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683" y="4114505"/>
            <a:ext cx="4756921" cy="242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7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TAKE-HOME message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0000" y="1558834"/>
            <a:ext cx="10233800" cy="5068389"/>
          </a:xfrm>
        </p:spPr>
        <p:txBody>
          <a:bodyPr>
            <a:normAutofit/>
          </a:bodyPr>
          <a:lstStyle/>
          <a:p>
            <a:r>
              <a:rPr lang="fr-BE" dirty="0" err="1" smtClean="0"/>
              <a:t>Choice</a:t>
            </a:r>
            <a:r>
              <a:rPr lang="fr-BE" dirty="0" smtClean="0"/>
              <a:t> of </a:t>
            </a:r>
            <a:r>
              <a:rPr lang="fr-BE" dirty="0" err="1" smtClean="0"/>
              <a:t>docking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</a:t>
            </a:r>
            <a:r>
              <a:rPr lang="fr-BE" dirty="0" err="1" smtClean="0"/>
              <a:t>depends</a:t>
            </a:r>
            <a:r>
              <a:rPr lang="fr-BE" dirty="0" smtClean="0"/>
              <a:t> on :</a:t>
            </a:r>
          </a:p>
          <a:p>
            <a:pPr lvl="1"/>
            <a:r>
              <a:rPr lang="fr-BE" dirty="0" err="1" smtClean="0"/>
              <a:t>Material</a:t>
            </a:r>
            <a:r>
              <a:rPr lang="fr-BE" dirty="0" smtClean="0"/>
              <a:t> </a:t>
            </a:r>
            <a:r>
              <a:rPr lang="fr-BE" dirty="0" err="1" smtClean="0"/>
              <a:t>available</a:t>
            </a:r>
            <a:r>
              <a:rPr lang="fr-BE" dirty="0" smtClean="0"/>
              <a:t> : </a:t>
            </a:r>
            <a:r>
              <a:rPr lang="fr-BE" dirty="0" err="1" smtClean="0"/>
              <a:t>low</a:t>
            </a:r>
            <a:r>
              <a:rPr lang="fr-BE" dirty="0" smtClean="0"/>
              <a:t>- or high-</a:t>
            </a:r>
            <a:r>
              <a:rPr lang="fr-BE" dirty="0" err="1" smtClean="0"/>
              <a:t>resolution</a:t>
            </a:r>
            <a:r>
              <a:rPr lang="fr-BE" dirty="0" smtClean="0"/>
              <a:t> structures</a:t>
            </a:r>
          </a:p>
          <a:p>
            <a:pPr lvl="1"/>
            <a:r>
              <a:rPr lang="fr-BE" dirty="0" smtClean="0"/>
              <a:t>A priori information : no/few/large </a:t>
            </a:r>
            <a:r>
              <a:rPr lang="fr-BE" dirty="0" err="1" smtClean="0"/>
              <a:t>conformational</a:t>
            </a:r>
            <a:r>
              <a:rPr lang="fr-BE" dirty="0" smtClean="0"/>
              <a:t> changes for binding</a:t>
            </a:r>
          </a:p>
          <a:p>
            <a:pPr lvl="1"/>
            <a:endParaRPr lang="fr-BE" dirty="0" smtClean="0"/>
          </a:p>
          <a:p>
            <a:r>
              <a:rPr lang="fr-BE" dirty="0" err="1" smtClean="0"/>
              <a:t>Docking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r>
              <a:rPr lang="fr-BE" dirty="0" smtClean="0"/>
              <a:t> are single-</a:t>
            </a:r>
            <a:r>
              <a:rPr lang="fr-BE" dirty="0" err="1" smtClean="0"/>
              <a:t>trajetory</a:t>
            </a:r>
            <a:r>
              <a:rPr lang="fr-BE" dirty="0" smtClean="0"/>
              <a:t> or population-</a:t>
            </a:r>
            <a:r>
              <a:rPr lang="fr-BE" dirty="0" err="1" smtClean="0"/>
              <a:t>based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Sampling</a:t>
            </a:r>
            <a:r>
              <a:rPr lang="fr-BE" dirty="0" smtClean="0"/>
              <a:t> and </a:t>
            </a:r>
            <a:r>
              <a:rPr lang="fr-BE" dirty="0" err="1" smtClean="0"/>
              <a:t>scoring</a:t>
            </a:r>
            <a:r>
              <a:rPr lang="fr-BE" dirty="0" smtClean="0"/>
              <a:t> </a:t>
            </a:r>
            <a:r>
              <a:rPr lang="fr-BE" dirty="0" err="1" smtClean="0"/>
              <a:t>should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integrated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If not, the construction of </a:t>
            </a:r>
            <a:r>
              <a:rPr lang="fr-BE" dirty="0" err="1" smtClean="0"/>
              <a:t>decoys</a:t>
            </a:r>
            <a:r>
              <a:rPr lang="fr-BE" dirty="0" smtClean="0"/>
              <a:t> set </a:t>
            </a:r>
            <a:r>
              <a:rPr lang="fr-BE" dirty="0" err="1" smtClean="0"/>
              <a:t>should</a:t>
            </a:r>
            <a:r>
              <a:rPr lang="fr-BE" dirty="0"/>
              <a:t> </a:t>
            </a:r>
            <a:r>
              <a:rPr lang="fr-BE" dirty="0" smtClean="0"/>
              <a:t>use a </a:t>
            </a:r>
            <a:r>
              <a:rPr lang="fr-BE" dirty="0" err="1" smtClean="0"/>
              <a:t>docking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r>
              <a:rPr lang="fr-BE" dirty="0" smtClean="0"/>
              <a:t> as close as possible to the </a:t>
            </a:r>
            <a:r>
              <a:rPr lang="fr-BE" dirty="0" err="1" smtClean="0"/>
              <a:t>sampling</a:t>
            </a:r>
            <a:r>
              <a:rPr lang="fr-BE" dirty="0" smtClean="0"/>
              <a:t> </a:t>
            </a:r>
            <a:r>
              <a:rPr lang="fr-BE" dirty="0" err="1" smtClean="0"/>
              <a:t>method</a:t>
            </a:r>
            <a:r>
              <a:rPr lang="fr-BE" dirty="0" smtClean="0"/>
              <a:t> </a:t>
            </a:r>
            <a:r>
              <a:rPr lang="fr-BE" dirty="0" err="1" smtClean="0"/>
              <a:t>developed</a:t>
            </a:r>
            <a:r>
              <a:rPr lang="fr-BE" dirty="0" smtClean="0"/>
              <a:t> and </a:t>
            </a:r>
            <a:r>
              <a:rPr lang="fr-BE" dirty="0" err="1" smtClean="0"/>
              <a:t>used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r>
              <a:rPr lang="fr-BE" dirty="0" smtClean="0"/>
              <a:t> </a:t>
            </a:r>
            <a:r>
              <a:rPr lang="fr-BE" dirty="0" err="1" smtClean="0"/>
              <a:t>unbound</a:t>
            </a:r>
            <a:r>
              <a:rPr lang="fr-BE" dirty="0" smtClean="0"/>
              <a:t> </a:t>
            </a:r>
            <a:r>
              <a:rPr lang="fr-BE" dirty="0" err="1" smtClean="0"/>
              <a:t>proteins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296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What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protein-protein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r>
              <a:rPr lang="fr-BE" dirty="0" smtClean="0"/>
              <a:t> ?</a:t>
            </a:r>
          </a:p>
          <a:p>
            <a:pPr lvl="1"/>
            <a:r>
              <a:rPr lang="fr-BE" dirty="0" err="1" smtClean="0"/>
              <a:t>Protein-protein</a:t>
            </a:r>
            <a:r>
              <a:rPr lang="fr-BE" dirty="0" smtClean="0"/>
              <a:t> interaction</a:t>
            </a:r>
          </a:p>
          <a:p>
            <a:pPr lvl="1"/>
            <a:r>
              <a:rPr lang="fr-BE" dirty="0" err="1"/>
              <a:t>B</a:t>
            </a:r>
            <a:r>
              <a:rPr lang="fr-BE" dirty="0" err="1" smtClean="0"/>
              <a:t>iological</a:t>
            </a:r>
            <a:r>
              <a:rPr lang="fr-BE" dirty="0" smtClean="0"/>
              <a:t> </a:t>
            </a:r>
            <a:r>
              <a:rPr lang="fr-BE" dirty="0" err="1" smtClean="0"/>
              <a:t>processes</a:t>
            </a:r>
            <a:endParaRPr lang="fr-BE" dirty="0" smtClean="0"/>
          </a:p>
          <a:p>
            <a:pPr lvl="1"/>
            <a:r>
              <a:rPr lang="fr-BE" dirty="0" err="1" smtClean="0"/>
              <a:t>Genetic</a:t>
            </a:r>
            <a:r>
              <a:rPr lang="fr-BE" dirty="0" smtClean="0"/>
              <a:t> </a:t>
            </a:r>
            <a:r>
              <a:rPr lang="fr-BE" dirty="0" err="1" smtClean="0"/>
              <a:t>diseases</a:t>
            </a:r>
            <a:endParaRPr lang="fr-BE" dirty="0" smtClean="0"/>
          </a:p>
          <a:p>
            <a:pPr lvl="1"/>
            <a:endParaRPr lang="fr-BE" dirty="0" smtClean="0"/>
          </a:p>
          <a:p>
            <a:r>
              <a:rPr lang="fr-BE" dirty="0" err="1" smtClean="0"/>
              <a:t>Interesting</a:t>
            </a:r>
            <a:r>
              <a:rPr lang="fr-BE" dirty="0" smtClean="0"/>
              <a:t> questions</a:t>
            </a:r>
          </a:p>
          <a:p>
            <a:pPr lvl="1"/>
            <a:r>
              <a:rPr lang="fr-BE" dirty="0" err="1" smtClean="0"/>
              <a:t>Affinity</a:t>
            </a:r>
            <a:r>
              <a:rPr lang="fr-BE" dirty="0" smtClean="0"/>
              <a:t> of binding ?</a:t>
            </a:r>
          </a:p>
          <a:p>
            <a:pPr lvl="1"/>
            <a:r>
              <a:rPr lang="fr-BE" dirty="0" smtClean="0"/>
              <a:t>Important </a:t>
            </a:r>
            <a:r>
              <a:rPr lang="fr-BE" dirty="0" err="1" smtClean="0"/>
              <a:t>residues</a:t>
            </a:r>
            <a:r>
              <a:rPr lang="fr-BE" dirty="0" smtClean="0"/>
              <a:t> for interface binding ?</a:t>
            </a:r>
            <a:endParaRPr lang="fr-BE" dirty="0"/>
          </a:p>
          <a:p>
            <a:endParaRPr lang="fr-BE" dirty="0" smtClean="0"/>
          </a:p>
          <a:p>
            <a:pPr lvl="1"/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87" y="1142579"/>
            <a:ext cx="3810000" cy="25336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4006" y="6441260"/>
            <a:ext cx="92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https://vred.bioinf.uni-sb.de/DFG-protein-protein-docking/DATA/projectsummary.shtml</a:t>
            </a:r>
          </a:p>
        </p:txBody>
      </p:sp>
    </p:spTree>
    <p:extLst>
      <p:ext uri="{BB962C8B-B14F-4D97-AF65-F5344CB8AC3E}">
        <p14:creationId xmlns:p14="http://schemas.microsoft.com/office/powerpoint/2010/main" val="381680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Introduction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Available</a:t>
            </a:r>
            <a:r>
              <a:rPr lang="fr-BE" dirty="0" smtClean="0"/>
              <a:t> </a:t>
            </a:r>
            <a:r>
              <a:rPr lang="fr-BE" dirty="0" err="1" smtClean="0"/>
              <a:t>material</a:t>
            </a:r>
            <a:r>
              <a:rPr lang="fr-BE" dirty="0" smtClean="0"/>
              <a:t> : high- and </a:t>
            </a:r>
            <a:r>
              <a:rPr lang="fr-BE" dirty="0" err="1" smtClean="0"/>
              <a:t>low-resolution</a:t>
            </a:r>
            <a:r>
              <a:rPr lang="fr-BE" dirty="0" smtClean="0"/>
              <a:t> structures of </a:t>
            </a:r>
            <a:r>
              <a:rPr lang="fr-BE" dirty="0" err="1" smtClean="0"/>
              <a:t>proteins</a:t>
            </a:r>
            <a:endParaRPr lang="fr-BE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33981"/>
          <a:stretch/>
        </p:blipFill>
        <p:spPr>
          <a:xfrm>
            <a:off x="3717073" y="2825903"/>
            <a:ext cx="4516825" cy="2868651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04006" y="6441260"/>
            <a:ext cx="9265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Recent advances in </a:t>
            </a:r>
            <a:r>
              <a:rPr lang="en-US" sz="1400" dirty="0" err="1"/>
              <a:t>submolecular</a:t>
            </a:r>
            <a:r>
              <a:rPr lang="en-US" sz="1400" dirty="0"/>
              <a:t> resolution with scanning probe </a:t>
            </a:r>
            <a:r>
              <a:rPr lang="en-US" sz="1400" dirty="0" smtClean="0"/>
              <a:t>microscopy</a:t>
            </a:r>
            <a:r>
              <a:rPr lang="en-US" sz="1400" dirty="0"/>
              <a:t>, Nature </a:t>
            </a:r>
            <a:r>
              <a:rPr lang="en-US" sz="1400" dirty="0" smtClean="0"/>
              <a:t>Chemistry 3,273–278 (2011</a:t>
            </a:r>
            <a:r>
              <a:rPr lang="en-US" sz="1400" dirty="0"/>
              <a:t>)</a:t>
            </a:r>
            <a:endParaRPr lang="fr-BE" sz="1400" dirty="0"/>
          </a:p>
        </p:txBody>
      </p:sp>
    </p:spTree>
    <p:extLst>
      <p:ext uri="{BB962C8B-B14F-4D97-AF65-F5344CB8AC3E}">
        <p14:creationId xmlns:p14="http://schemas.microsoft.com/office/powerpoint/2010/main" val="6631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Flexibility</a:t>
            </a:r>
            <a:r>
              <a:rPr lang="fr-BE" dirty="0" smtClean="0"/>
              <a:t> and DOF</a:t>
            </a:r>
            <a:endParaRPr lang="fr-BE" dirty="0"/>
          </a:p>
        </p:txBody>
      </p:sp>
      <p:pic>
        <p:nvPicPr>
          <p:cNvPr id="2050" name="Picture 2" descr="Fig. 3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55056" r="513" b="838"/>
          <a:stretch/>
        </p:blipFill>
        <p:spPr bwMode="auto">
          <a:xfrm>
            <a:off x="2020393" y="2222811"/>
            <a:ext cx="8151214" cy="240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 flipV="1">
            <a:off x="2165195" y="5032917"/>
            <a:ext cx="7861609" cy="14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8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No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smtClean="0"/>
              <a:t>« </a:t>
            </a:r>
            <a:r>
              <a:rPr lang="fr-BE" dirty="0" err="1" smtClean="0"/>
              <a:t>Rigid</a:t>
            </a:r>
            <a:r>
              <a:rPr lang="fr-BE" dirty="0" smtClean="0"/>
              <a:t>-body </a:t>
            </a:r>
            <a:r>
              <a:rPr lang="fr-BE" dirty="0" err="1" smtClean="0"/>
              <a:t>docking</a:t>
            </a:r>
            <a:r>
              <a:rPr lang="fr-BE" dirty="0" smtClean="0"/>
              <a:t> »</a:t>
            </a:r>
          </a:p>
          <a:p>
            <a:r>
              <a:rPr lang="fr-BE" dirty="0" err="1" smtClean="0"/>
              <a:t>Fast</a:t>
            </a:r>
            <a:r>
              <a:rPr lang="fr-BE" dirty="0" smtClean="0"/>
              <a:t>-Fourier transformation</a:t>
            </a:r>
          </a:p>
          <a:p>
            <a:r>
              <a:rPr lang="fr-BE" dirty="0" err="1" smtClean="0"/>
              <a:t>Geometric</a:t>
            </a:r>
            <a:r>
              <a:rPr lang="fr-BE" dirty="0" smtClean="0"/>
              <a:t> </a:t>
            </a:r>
            <a:r>
              <a:rPr lang="fr-BE" dirty="0" err="1" smtClean="0"/>
              <a:t>hashing</a:t>
            </a:r>
            <a:endParaRPr lang="fr-BE" dirty="0" smtClean="0"/>
          </a:p>
          <a:p>
            <a:endParaRPr lang="fr-BE" dirty="0"/>
          </a:p>
          <a:p>
            <a:pPr marL="0" indent="0">
              <a:buNone/>
            </a:pPr>
            <a:r>
              <a:rPr lang="fr-BE" dirty="0" err="1" smtClean="0"/>
              <a:t>When</a:t>
            </a:r>
            <a:r>
              <a:rPr lang="fr-BE" dirty="0" smtClean="0"/>
              <a:t> ?</a:t>
            </a:r>
          </a:p>
          <a:p>
            <a:r>
              <a:rPr lang="fr-BE" dirty="0" err="1" smtClean="0"/>
              <a:t>Low-resolution</a:t>
            </a:r>
            <a:r>
              <a:rPr lang="fr-BE" dirty="0" smtClean="0"/>
              <a:t> structures</a:t>
            </a:r>
          </a:p>
          <a:p>
            <a:r>
              <a:rPr lang="fr-BE" dirty="0" smtClean="0"/>
              <a:t>No changes or </a:t>
            </a:r>
            <a:r>
              <a:rPr lang="fr-BE" dirty="0" err="1" smtClean="0"/>
              <a:t>moderate</a:t>
            </a:r>
            <a:r>
              <a:rPr lang="fr-BE" dirty="0" smtClean="0"/>
              <a:t> </a:t>
            </a:r>
            <a:r>
              <a:rPr lang="fr-BE" dirty="0" err="1" smtClean="0"/>
              <a:t>enough</a:t>
            </a:r>
            <a:endParaRPr lang="fr-BE" dirty="0" smtClean="0"/>
          </a:p>
        </p:txBody>
      </p:sp>
      <p:pic>
        <p:nvPicPr>
          <p:cNvPr id="4" name="Picture 2" descr="Fig. 3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55056" r="60792" b="838"/>
          <a:stretch/>
        </p:blipFill>
        <p:spPr bwMode="auto">
          <a:xfrm>
            <a:off x="9640793" y="156679"/>
            <a:ext cx="1785489" cy="160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52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Few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« </a:t>
            </a:r>
            <a:r>
              <a:rPr lang="fr-BE" dirty="0" err="1" smtClean="0"/>
              <a:t>Partially</a:t>
            </a:r>
            <a:r>
              <a:rPr lang="fr-BE" dirty="0" smtClean="0"/>
              <a:t> flexible </a:t>
            </a:r>
            <a:r>
              <a:rPr lang="fr-BE" dirty="0" err="1" smtClean="0"/>
              <a:t>docking</a:t>
            </a:r>
            <a:r>
              <a:rPr lang="fr-BE" dirty="0" smtClean="0"/>
              <a:t> »</a:t>
            </a:r>
          </a:p>
          <a:p>
            <a:pPr marL="228600" lvl="1">
              <a:spcBef>
                <a:spcPts val="1000"/>
              </a:spcBef>
            </a:pPr>
            <a:endParaRPr lang="en-GB" dirty="0" smtClean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Considering </a:t>
            </a:r>
            <a:r>
              <a:rPr lang="en-GB" dirty="0"/>
              <a:t>only side-chain </a:t>
            </a:r>
            <a:r>
              <a:rPr lang="en-GB" dirty="0" smtClean="0"/>
              <a:t>DOF minimal flexibility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Improve rigid-body docking</a:t>
            </a:r>
          </a:p>
          <a:p>
            <a:pPr marL="228600" lvl="1">
              <a:spcBef>
                <a:spcPts val="1000"/>
              </a:spcBef>
            </a:pPr>
            <a:r>
              <a:rPr lang="en-GB" dirty="0" smtClean="0"/>
              <a:t>Only if changes moderate</a:t>
            </a:r>
            <a:endParaRPr lang="fr-BE" dirty="0"/>
          </a:p>
          <a:p>
            <a:endParaRPr lang="fr-BE" dirty="0"/>
          </a:p>
        </p:txBody>
      </p:sp>
      <p:grpSp>
        <p:nvGrpSpPr>
          <p:cNvPr id="7" name="Groupe 6"/>
          <p:cNvGrpSpPr/>
          <p:nvPr/>
        </p:nvGrpSpPr>
        <p:grpSpPr>
          <a:xfrm>
            <a:off x="8140391" y="1471963"/>
            <a:ext cx="3977267" cy="1642944"/>
            <a:chOff x="2020393" y="2222811"/>
            <a:chExt cx="5450924" cy="2408663"/>
          </a:xfrm>
        </p:grpSpPr>
        <p:pic>
          <p:nvPicPr>
            <p:cNvPr id="4" name="Picture 2" descr="Fig. 3.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3" t="55056" r="30293" b="838"/>
            <a:stretch/>
          </p:blipFill>
          <p:spPr bwMode="auto">
            <a:xfrm>
              <a:off x="2020393" y="2222811"/>
              <a:ext cx="5450924" cy="2408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Connecteur droit avec flèche 5"/>
            <p:cNvCxnSpPr/>
            <p:nvPr/>
          </p:nvCxnSpPr>
          <p:spPr>
            <a:xfrm>
              <a:off x="4319240" y="3412273"/>
              <a:ext cx="944136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082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Big</a:t>
            </a:r>
            <a:r>
              <a:rPr lang="fr-BE" dirty="0" smtClean="0"/>
              <a:t>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Use high-</a:t>
            </a:r>
            <a:r>
              <a:rPr lang="fr-BE" dirty="0" err="1" smtClean="0"/>
              <a:t>resolution</a:t>
            </a:r>
            <a:r>
              <a:rPr lang="fr-BE" dirty="0" smtClean="0"/>
              <a:t> structures</a:t>
            </a:r>
          </a:p>
          <a:p>
            <a:endParaRPr lang="fr-BE" dirty="0" smtClean="0"/>
          </a:p>
          <a:p>
            <a:r>
              <a:rPr lang="fr-BE" dirty="0" err="1" smtClean="0"/>
              <a:t>Problems</a:t>
            </a:r>
            <a:r>
              <a:rPr lang="fr-BE" dirty="0" smtClean="0"/>
              <a:t> of high-</a:t>
            </a:r>
            <a:r>
              <a:rPr lang="fr-BE" dirty="0" err="1" smtClean="0"/>
              <a:t>resolution</a:t>
            </a:r>
            <a:r>
              <a:rPr lang="fr-BE" dirty="0" smtClean="0"/>
              <a:t> </a:t>
            </a:r>
            <a:r>
              <a:rPr lang="fr-BE" dirty="0" err="1" smtClean="0"/>
              <a:t>methods</a:t>
            </a:r>
            <a:endParaRPr lang="fr-BE" dirty="0" smtClean="0"/>
          </a:p>
          <a:p>
            <a:pPr lvl="1"/>
            <a:r>
              <a:rPr lang="fr-BE" dirty="0" err="1" smtClean="0"/>
              <a:t>Scoring</a:t>
            </a:r>
            <a:endParaRPr lang="fr-BE" dirty="0" smtClean="0"/>
          </a:p>
          <a:p>
            <a:pPr lvl="1"/>
            <a:r>
              <a:rPr lang="fr-BE" dirty="0" err="1" smtClean="0"/>
              <a:t>Increase</a:t>
            </a:r>
            <a:r>
              <a:rPr lang="fr-BE" dirty="0" smtClean="0"/>
              <a:t> of local minima</a:t>
            </a:r>
          </a:p>
          <a:p>
            <a:pPr lvl="1"/>
            <a:r>
              <a:rPr lang="fr-BE" dirty="0" smtClean="0"/>
              <a:t>Slow convergence of </a:t>
            </a:r>
            <a:r>
              <a:rPr lang="fr-BE" dirty="0" err="1" smtClean="0"/>
              <a:t>results</a:t>
            </a:r>
            <a:endParaRPr lang="fr-BE" dirty="0"/>
          </a:p>
        </p:txBody>
      </p:sp>
      <p:grpSp>
        <p:nvGrpSpPr>
          <p:cNvPr id="9" name="Groupe 8"/>
          <p:cNvGrpSpPr/>
          <p:nvPr/>
        </p:nvGrpSpPr>
        <p:grpSpPr>
          <a:xfrm>
            <a:off x="8220892" y="1480730"/>
            <a:ext cx="3781077" cy="1784984"/>
            <a:chOff x="4919709" y="3562079"/>
            <a:chExt cx="5392797" cy="2408663"/>
          </a:xfrm>
        </p:grpSpPr>
        <p:grpSp>
          <p:nvGrpSpPr>
            <p:cNvPr id="6" name="Groupe 5"/>
            <p:cNvGrpSpPr/>
            <p:nvPr/>
          </p:nvGrpSpPr>
          <p:grpSpPr>
            <a:xfrm>
              <a:off x="4919709" y="3562079"/>
              <a:ext cx="5392797" cy="2408663"/>
              <a:chOff x="4919709" y="3562079"/>
              <a:chExt cx="5392797" cy="2408663"/>
            </a:xfrm>
          </p:grpSpPr>
          <p:pic>
            <p:nvPicPr>
              <p:cNvPr id="4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2" t="55056" r="60792" b="838"/>
              <a:stretch/>
            </p:blipFill>
            <p:spPr bwMode="auto">
              <a:xfrm>
                <a:off x="4919709" y="3562079"/>
                <a:ext cx="2685422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9" t="55056" r="513" b="838"/>
              <a:stretch/>
            </p:blipFill>
            <p:spPr bwMode="auto">
              <a:xfrm>
                <a:off x="7605131" y="3562079"/>
                <a:ext cx="2707375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Connecteur droit avec flèche 7"/>
            <p:cNvCxnSpPr/>
            <p:nvPr/>
          </p:nvCxnSpPr>
          <p:spPr>
            <a:xfrm>
              <a:off x="7296613" y="4780156"/>
              <a:ext cx="7211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4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Big</a:t>
            </a:r>
            <a:r>
              <a:rPr lang="fr-BE" dirty="0" smtClean="0"/>
              <a:t> </a:t>
            </a:r>
            <a:r>
              <a:rPr lang="fr-BE" dirty="0" err="1" smtClean="0"/>
              <a:t>conformational</a:t>
            </a:r>
            <a:r>
              <a:rPr lang="fr-BE" dirty="0" smtClean="0"/>
              <a:t> changes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How to </a:t>
            </a:r>
            <a:r>
              <a:rPr lang="fr-BE" dirty="0" err="1" smtClean="0"/>
              <a:t>restrict</a:t>
            </a:r>
            <a:r>
              <a:rPr lang="fr-BE" dirty="0" smtClean="0"/>
              <a:t> the </a:t>
            </a:r>
            <a:r>
              <a:rPr lang="fr-BE" dirty="0" err="1" smtClean="0"/>
              <a:t>conformational</a:t>
            </a:r>
            <a:r>
              <a:rPr lang="fr-BE" dirty="0" smtClean="0"/>
              <a:t> </a:t>
            </a:r>
            <a:r>
              <a:rPr lang="fr-BE" dirty="0" err="1" smtClean="0"/>
              <a:t>space</a:t>
            </a:r>
            <a:endParaRPr lang="fr-BE" dirty="0" smtClean="0"/>
          </a:p>
          <a:p>
            <a:pPr lvl="1"/>
            <a:endParaRPr lang="fr-BE" dirty="0" smtClean="0"/>
          </a:p>
          <a:p>
            <a:pPr lvl="1"/>
            <a:r>
              <a:rPr lang="fr-BE" dirty="0" err="1" smtClean="0"/>
              <a:t>Restrict</a:t>
            </a:r>
            <a:r>
              <a:rPr lang="fr-BE" dirty="0" smtClean="0"/>
              <a:t> </a:t>
            </a:r>
            <a:r>
              <a:rPr lang="fr-BE" dirty="0" err="1" smtClean="0"/>
              <a:t>number</a:t>
            </a:r>
            <a:r>
              <a:rPr lang="fr-BE" dirty="0" smtClean="0"/>
              <a:t> of DOF</a:t>
            </a:r>
          </a:p>
          <a:p>
            <a:pPr lvl="1"/>
            <a:r>
              <a:rPr lang="fr-BE" dirty="0" smtClean="0"/>
              <a:t>Template-</a:t>
            </a:r>
            <a:r>
              <a:rPr lang="fr-BE" dirty="0" err="1" smtClean="0"/>
              <a:t>based</a:t>
            </a:r>
            <a:r>
              <a:rPr lang="fr-BE" dirty="0" smtClean="0"/>
              <a:t> </a:t>
            </a:r>
            <a:r>
              <a:rPr lang="fr-BE" dirty="0" err="1" smtClean="0"/>
              <a:t>docking</a:t>
            </a:r>
            <a:endParaRPr lang="fr-BE" dirty="0" smtClean="0"/>
          </a:p>
        </p:txBody>
      </p:sp>
      <p:grpSp>
        <p:nvGrpSpPr>
          <p:cNvPr id="9" name="Groupe 8"/>
          <p:cNvGrpSpPr/>
          <p:nvPr/>
        </p:nvGrpSpPr>
        <p:grpSpPr>
          <a:xfrm>
            <a:off x="8220892" y="1480730"/>
            <a:ext cx="3781077" cy="1784984"/>
            <a:chOff x="4919709" y="3562079"/>
            <a:chExt cx="5392797" cy="2408663"/>
          </a:xfrm>
        </p:grpSpPr>
        <p:grpSp>
          <p:nvGrpSpPr>
            <p:cNvPr id="6" name="Groupe 5"/>
            <p:cNvGrpSpPr/>
            <p:nvPr/>
          </p:nvGrpSpPr>
          <p:grpSpPr>
            <a:xfrm>
              <a:off x="4919709" y="3562079"/>
              <a:ext cx="5392797" cy="2408663"/>
              <a:chOff x="4919709" y="3562079"/>
              <a:chExt cx="5392797" cy="2408663"/>
            </a:xfrm>
          </p:grpSpPr>
          <p:pic>
            <p:nvPicPr>
              <p:cNvPr id="4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92" t="55056" r="60792" b="838"/>
              <a:stretch/>
            </p:blipFill>
            <p:spPr bwMode="auto">
              <a:xfrm>
                <a:off x="4919709" y="3562079"/>
                <a:ext cx="2685422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Fig. 3.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629" t="55056" r="513" b="838"/>
              <a:stretch/>
            </p:blipFill>
            <p:spPr bwMode="auto">
              <a:xfrm>
                <a:off x="7605131" y="3562079"/>
                <a:ext cx="2707375" cy="24086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8" name="Connecteur droit avec flèche 7"/>
            <p:cNvCxnSpPr/>
            <p:nvPr/>
          </p:nvCxnSpPr>
          <p:spPr>
            <a:xfrm>
              <a:off x="7296613" y="4780156"/>
              <a:ext cx="721113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84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ondeur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223</TotalTime>
  <Words>425</Words>
  <Application>Microsoft Office PowerPoint</Application>
  <PresentationFormat>Grand écran</PresentationFormat>
  <Paragraphs>178</Paragraphs>
  <Slides>22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Corbel</vt:lpstr>
      <vt:lpstr>Profondeur</vt:lpstr>
      <vt:lpstr>Biophysics II docking protein-protein</vt:lpstr>
      <vt:lpstr>Protein-protein docking methods</vt:lpstr>
      <vt:lpstr>Introduction</vt:lpstr>
      <vt:lpstr>Introduction</vt:lpstr>
      <vt:lpstr>Flexibility and DOF</vt:lpstr>
      <vt:lpstr>No conformational changes</vt:lpstr>
      <vt:lpstr>Few conformational changes</vt:lpstr>
      <vt:lpstr>Big conformational changes</vt:lpstr>
      <vt:lpstr>Big conformational changes</vt:lpstr>
      <vt:lpstr>Big conformational changes</vt:lpstr>
      <vt:lpstr>Big conformational changes</vt:lpstr>
      <vt:lpstr>Présentation PowerPoint</vt:lpstr>
      <vt:lpstr>Two challenges in protein-protein docking</vt:lpstr>
      <vt:lpstr>Two challenges in protein-protein docking</vt:lpstr>
      <vt:lpstr>How to score all these structures complexes ?</vt:lpstr>
      <vt:lpstr>Sampling and scoring</vt:lpstr>
      <vt:lpstr>Why decoupling ?</vt:lpstr>
      <vt:lpstr>How do we build decoys set ?</vt:lpstr>
      <vt:lpstr>Influence of decoys set on scoring function</vt:lpstr>
      <vt:lpstr>Proof of concept : CAPRI</vt:lpstr>
      <vt:lpstr>Methods integrating sampling and scoring</vt:lpstr>
      <vt:lpstr>TAKE-HOME message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Biophysics II docking protein-protein</dc:title>
  <dc:creator>Charlotte Nachtegael</dc:creator>
  <cp:lastModifiedBy>Charlotte Nachtegael</cp:lastModifiedBy>
  <cp:revision>24</cp:revision>
  <dcterms:created xsi:type="dcterms:W3CDTF">2016-02-10T18:19:55Z</dcterms:created>
  <dcterms:modified xsi:type="dcterms:W3CDTF">2016-02-13T08:28:24Z</dcterms:modified>
</cp:coreProperties>
</file>