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72" r:id="rId8"/>
    <p:sldId id="269" r:id="rId9"/>
    <p:sldId id="275"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0704" autoAdjust="0"/>
  </p:normalViewPr>
  <p:slideViewPr>
    <p:cSldViewPr snapToGrid="0">
      <p:cViewPr varScale="1">
        <p:scale>
          <a:sx n="111" d="100"/>
          <a:sy n="111" d="100"/>
        </p:scale>
        <p:origin x="588"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REAL Estate Regression Project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Chris Costa</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br>
              <a:rPr lang="en-US" dirty="0"/>
            </a:b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 and Goals</a:t>
            </a:r>
          </a:p>
          <a:p>
            <a:r>
              <a:rPr lang="en-US" dirty="0"/>
              <a:t>Cook County Grading Systems</a:t>
            </a:r>
          </a:p>
          <a:p>
            <a:r>
              <a:rPr lang="en-US" dirty="0"/>
              <a:t>Factors for $650k+</a:t>
            </a:r>
          </a:p>
          <a:p>
            <a:r>
              <a:rPr lang="en-US" dirty="0"/>
              <a:t>Location</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normAutofit fontScale="90000"/>
          </a:bodyPr>
          <a:lstStyle/>
          <a:p>
            <a:r>
              <a:rPr lang="en-US" dirty="0"/>
              <a:t>INTRODUCTION</a:t>
            </a:r>
            <a:br>
              <a:rPr lang="en-US" dirty="0"/>
            </a:br>
            <a:r>
              <a:rPr lang="en-US" dirty="0"/>
              <a:t>&amp;</a:t>
            </a:r>
            <a:br>
              <a:rPr lang="en-US" dirty="0"/>
            </a:br>
            <a:r>
              <a:rPr lang="en-US" dirty="0"/>
              <a:t>Goals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fontScale="77500" lnSpcReduction="20000"/>
          </a:bodyPr>
          <a:lstStyle/>
          <a:p>
            <a:r>
              <a:rPr lang="en-US" dirty="0"/>
              <a:t>In this project we have taken a large set of data on homes sold in King County WA between 2014-2015. Using Machine Learning algorithms, SQL analysis, and Tableau visualizations we will attempt to analyze this data to make insights on the factors that determine home sale prices. Particularly of interest to us are the factors that determine the highest value homes on the market.</a:t>
            </a:r>
          </a:p>
          <a:p>
            <a:r>
              <a:rPr lang="en-US" dirty="0"/>
              <a:t>The data includes some 22,000 homes ranging from 1900-2015 and sale prices from $78,000-$7.7 Million. The variety of features in our data set should lead to practical intelligence for the modern realtor.</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5CEF2D-D67F-4E80-0841-65A7EC833E4C}"/>
              </a:ext>
            </a:extLst>
          </p:cNvPr>
          <p:cNvSpPr>
            <a:spLocks noGrp="1"/>
          </p:cNvSpPr>
          <p:nvPr>
            <p:ph type="title"/>
          </p:nvPr>
        </p:nvSpPr>
        <p:spPr>
          <a:xfrm>
            <a:off x="2933700" y="892177"/>
            <a:ext cx="8421688" cy="1325563"/>
          </a:xfrm>
        </p:spPr>
        <p:txBody>
          <a:bodyPr anchor="ctr">
            <a:normAutofit/>
          </a:bodyPr>
          <a:lstStyle/>
          <a:p>
            <a:r>
              <a:rPr lang="en-US" dirty="0"/>
              <a:t>King County grading systems</a:t>
            </a:r>
            <a:br>
              <a:rPr lang="en-US" dirty="0"/>
            </a:br>
            <a:endParaRPr lang="en-US" dirty="0"/>
          </a:p>
        </p:txBody>
      </p:sp>
      <p:sp>
        <p:nvSpPr>
          <p:cNvPr id="18" name="Text Placeholder 2">
            <a:extLst>
              <a:ext uri="{FF2B5EF4-FFF2-40B4-BE49-F238E27FC236}">
                <a16:creationId xmlns:a16="http://schemas.microsoft.com/office/drawing/2014/main" id="{C0DAACF0-AAD1-3050-9CE5-BEE379350E2B}"/>
              </a:ext>
            </a:extLst>
          </p:cNvPr>
          <p:cNvSpPr>
            <a:spLocks noGrp="1"/>
          </p:cNvSpPr>
          <p:nvPr>
            <p:ph type="body" idx="1"/>
          </p:nvPr>
        </p:nvSpPr>
        <p:spPr>
          <a:xfrm>
            <a:off x="1952776" y="2614217"/>
            <a:ext cx="3924300" cy="823912"/>
          </a:xfrm>
        </p:spPr>
        <p:txBody>
          <a:bodyPr/>
          <a:lstStyle/>
          <a:p>
            <a:endParaRPr lang="en-US" dirty="0"/>
          </a:p>
        </p:txBody>
      </p:sp>
      <p:sp>
        <p:nvSpPr>
          <p:cNvPr id="20" name="Content Placeholder 3">
            <a:extLst>
              <a:ext uri="{FF2B5EF4-FFF2-40B4-BE49-F238E27FC236}">
                <a16:creationId xmlns:a16="http://schemas.microsoft.com/office/drawing/2014/main" id="{EAD3CFEE-F5D6-911D-C923-7C55DA1C4A94}"/>
              </a:ext>
            </a:extLst>
          </p:cNvPr>
          <p:cNvSpPr>
            <a:spLocks noGrp="1"/>
          </p:cNvSpPr>
          <p:nvPr>
            <p:ph sz="half" idx="2"/>
          </p:nvPr>
        </p:nvSpPr>
        <p:spPr>
          <a:xfrm>
            <a:off x="1952776" y="3438129"/>
            <a:ext cx="3924300" cy="1997867"/>
          </a:xfrm>
        </p:spPr>
        <p:txBody>
          <a:bodyPr>
            <a:normAutofit fontScale="92500" lnSpcReduction="20000"/>
          </a:bodyPr>
          <a:lstStyle/>
          <a:p>
            <a:r>
              <a:rPr lang="en-US" dirty="0"/>
              <a:t>The Cook County Grading Systems consist of a 1-5 Condition score and a 1-13 Grade, shown here against the average home sales price. </a:t>
            </a:r>
          </a:p>
          <a:p>
            <a:r>
              <a:rPr lang="en-US" dirty="0"/>
              <a:t>The steady rise in price across the grade spectrum is easily predictable. Perhaps less so is the higher price for the lowest Condition homes in Grades 8 and 10. These points suggest that a poor condition home in a desirable location or with other features can fetch a strong price thanks too (or perhaps in spite of) its fixer-upper status.  </a:t>
            </a:r>
          </a:p>
        </p:txBody>
      </p:sp>
      <p:sp>
        <p:nvSpPr>
          <p:cNvPr id="22" name="Text Placeholder 4">
            <a:extLst>
              <a:ext uri="{FF2B5EF4-FFF2-40B4-BE49-F238E27FC236}">
                <a16:creationId xmlns:a16="http://schemas.microsoft.com/office/drawing/2014/main" id="{4078C4A9-4BAB-6AAE-BDAB-A1FC7F22963E}"/>
              </a:ext>
            </a:extLst>
          </p:cNvPr>
          <p:cNvSpPr>
            <a:spLocks noGrp="1"/>
          </p:cNvSpPr>
          <p:nvPr>
            <p:ph type="body" sz="quarter" idx="3"/>
          </p:nvPr>
        </p:nvSpPr>
        <p:spPr>
          <a:xfrm>
            <a:off x="7410173" y="2776936"/>
            <a:ext cx="3943627" cy="823912"/>
          </a:xfrm>
        </p:spPr>
        <p:txBody>
          <a:bodyPr/>
          <a:lstStyle/>
          <a:p>
            <a:endParaRPr lang="en-US"/>
          </a:p>
        </p:txBody>
      </p:sp>
      <p:pic>
        <p:nvPicPr>
          <p:cNvPr id="13" name="Picture 12">
            <a:extLst>
              <a:ext uri="{FF2B5EF4-FFF2-40B4-BE49-F238E27FC236}">
                <a16:creationId xmlns:a16="http://schemas.microsoft.com/office/drawing/2014/main" id="{8E39CEEA-7EBB-D7BA-04A0-3EF18AE89D9A}"/>
              </a:ext>
            </a:extLst>
          </p:cNvPr>
          <p:cNvPicPr>
            <a:picLocks noChangeAspect="1"/>
          </p:cNvPicPr>
          <p:nvPr/>
        </p:nvPicPr>
        <p:blipFill>
          <a:blip r:embed="rId2"/>
          <a:stretch>
            <a:fillRect/>
          </a:stretch>
        </p:blipFill>
        <p:spPr>
          <a:xfrm>
            <a:off x="6388108" y="2741617"/>
            <a:ext cx="5099707" cy="3090856"/>
          </a:xfrm>
          <a:prstGeom prst="rect">
            <a:avLst/>
          </a:prstGeom>
          <a:noFill/>
        </p:spPr>
      </p:pic>
      <p:sp>
        <p:nvSpPr>
          <p:cNvPr id="4" name="Date Placeholder 3">
            <a:extLst>
              <a:ext uri="{FF2B5EF4-FFF2-40B4-BE49-F238E27FC236}">
                <a16:creationId xmlns:a16="http://schemas.microsoft.com/office/drawing/2014/main" id="{0A92CBB7-7A3C-D270-E394-A4742A3C6117}"/>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339B5D5D-BE45-0DFA-4191-10D61050DC7D}"/>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PRESENTATION TITLE</a:t>
            </a:r>
          </a:p>
        </p:txBody>
      </p:sp>
      <p:sp>
        <p:nvSpPr>
          <p:cNvPr id="6" name="Slide Number Placeholder 5">
            <a:extLst>
              <a:ext uri="{FF2B5EF4-FFF2-40B4-BE49-F238E27FC236}">
                <a16:creationId xmlns:a16="http://schemas.microsoft.com/office/drawing/2014/main" id="{20CE64C4-4D8E-A126-7D64-E2E3873A706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36722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2932112" y="4473"/>
            <a:ext cx="8421688" cy="1325563"/>
          </a:xfrm>
        </p:spPr>
        <p:txBody>
          <a:bodyPr/>
          <a:lstStyle/>
          <a:p>
            <a:r>
              <a:rPr lang="en-US" dirty="0"/>
              <a:t>Factors for $650k+</a:t>
            </a:r>
          </a:p>
        </p:txBody>
      </p:sp>
      <p:sp>
        <p:nvSpPr>
          <p:cNvPr id="14" name="Text Placeholder 13">
            <a:extLst>
              <a:ext uri="{FF2B5EF4-FFF2-40B4-BE49-F238E27FC236}">
                <a16:creationId xmlns:a16="http://schemas.microsoft.com/office/drawing/2014/main" id="{F2E31767-278B-D348-4F89-3BE870A3605D}"/>
              </a:ext>
            </a:extLst>
          </p:cNvPr>
          <p:cNvSpPr>
            <a:spLocks noGrp="1"/>
          </p:cNvSpPr>
          <p:nvPr>
            <p:ph type="body" idx="1"/>
          </p:nvPr>
        </p:nvSpPr>
        <p:spPr>
          <a:xfrm>
            <a:off x="2932112" y="1062144"/>
            <a:ext cx="3924300" cy="2772462"/>
          </a:xfrm>
        </p:spPr>
        <p:txBody>
          <a:bodyPr/>
          <a:lstStyle/>
          <a:p>
            <a:endParaRPr lang="en-US" sz="1200" dirty="0"/>
          </a:p>
          <a:p>
            <a:endParaRPr lang="en-US" sz="1200" dirty="0"/>
          </a:p>
          <a:p>
            <a:r>
              <a:rPr lang="en-US" sz="1200" b="1" dirty="0"/>
              <a:t>Price vs Grade above $650k</a:t>
            </a:r>
          </a:p>
          <a:p>
            <a:r>
              <a:rPr lang="en-US" sz="1200" dirty="0"/>
              <a:t>Sticking with the grading systems temporarily we can see here distribution of Grades when filtered for the higher value homes in the area. </a:t>
            </a:r>
          </a:p>
          <a:p>
            <a:r>
              <a:rPr lang="en-US" sz="1200" dirty="0"/>
              <a:t>We can see from this table little effect on price for much of the Grade scale, very little change from 5-9 but a steep increase above that level with a large jump to the highest Grade homes. </a:t>
            </a:r>
          </a:p>
          <a:p>
            <a:r>
              <a:rPr lang="en-US" sz="1200" dirty="0"/>
              <a:t>Also of note is the lack of data below Grade 5 for homes in this price level. </a:t>
            </a:r>
          </a:p>
          <a:p>
            <a:r>
              <a:rPr lang="en-US" sz="1200" dirty="0"/>
              <a:t> </a:t>
            </a:r>
          </a:p>
        </p:txBody>
      </p:sp>
      <p:pic>
        <p:nvPicPr>
          <p:cNvPr id="19" name="Content Placeholder 18">
            <a:extLst>
              <a:ext uri="{FF2B5EF4-FFF2-40B4-BE49-F238E27FC236}">
                <a16:creationId xmlns:a16="http://schemas.microsoft.com/office/drawing/2014/main" id="{826EF1A7-F957-635A-397A-FF6979DBD7A5}"/>
              </a:ext>
            </a:extLst>
          </p:cNvPr>
          <p:cNvPicPr>
            <a:picLocks noGrp="1" noChangeAspect="1"/>
          </p:cNvPicPr>
          <p:nvPr>
            <p:ph sz="half" idx="2"/>
          </p:nvPr>
        </p:nvPicPr>
        <p:blipFill>
          <a:blip r:embed="rId2"/>
          <a:stretch>
            <a:fillRect/>
          </a:stretch>
        </p:blipFill>
        <p:spPr>
          <a:xfrm>
            <a:off x="2949564" y="3834606"/>
            <a:ext cx="3720358" cy="2178011"/>
          </a:xfrm>
        </p:spPr>
      </p:pic>
      <p:sp>
        <p:nvSpPr>
          <p:cNvPr id="16" name="Text Placeholder 15">
            <a:extLst>
              <a:ext uri="{FF2B5EF4-FFF2-40B4-BE49-F238E27FC236}">
                <a16:creationId xmlns:a16="http://schemas.microsoft.com/office/drawing/2014/main" id="{84793C32-754A-A280-F7C8-6BD7856529A9}"/>
              </a:ext>
            </a:extLst>
          </p:cNvPr>
          <p:cNvSpPr>
            <a:spLocks noGrp="1"/>
          </p:cNvSpPr>
          <p:nvPr>
            <p:ph type="body" sz="quarter" idx="3"/>
          </p:nvPr>
        </p:nvSpPr>
        <p:spPr>
          <a:xfrm>
            <a:off x="7286486" y="1062144"/>
            <a:ext cx="3943627" cy="2772462"/>
          </a:xfrm>
        </p:spPr>
        <p:txBody>
          <a:bodyPr/>
          <a:lstStyle/>
          <a:p>
            <a:r>
              <a:rPr lang="en-US" sz="1200" b="1" dirty="0"/>
              <a:t>Price vs View/Waterfront above $650k</a:t>
            </a:r>
          </a:p>
          <a:p>
            <a:r>
              <a:rPr lang="en-US" sz="1200" dirty="0"/>
              <a:t>Here we have a binary score representing waterfront property and a 1-5 (shown as 0-4) rating of the overall view from the home. </a:t>
            </a:r>
          </a:p>
          <a:p>
            <a:r>
              <a:rPr lang="en-US" sz="1200" dirty="0"/>
              <a:t>The view rating is not shown to have a clear effect on the sale price. The most expensive homes in our data were only in the median view score while being significantly more expensive the higher rated views.</a:t>
            </a:r>
          </a:p>
          <a:p>
            <a:r>
              <a:rPr lang="en-US" sz="1200" dirty="0"/>
              <a:t>Waterfront is a clear indicator of higher value across all levels of view; a median view waterfront property shown to be of the highest value here. Views 1 and 2 had no waterfront properties in this data subset. </a:t>
            </a:r>
          </a:p>
        </p:txBody>
      </p:sp>
      <p:pic>
        <p:nvPicPr>
          <p:cNvPr id="21" name="Content Placeholder 20">
            <a:extLst>
              <a:ext uri="{FF2B5EF4-FFF2-40B4-BE49-F238E27FC236}">
                <a16:creationId xmlns:a16="http://schemas.microsoft.com/office/drawing/2014/main" id="{00AD9896-948F-B2FC-BAB3-D91DB70E5110}"/>
              </a:ext>
            </a:extLst>
          </p:cNvPr>
          <p:cNvPicPr>
            <a:picLocks noGrp="1" noChangeAspect="1"/>
          </p:cNvPicPr>
          <p:nvPr>
            <p:ph sz="quarter" idx="4"/>
          </p:nvPr>
        </p:nvPicPr>
        <p:blipFill>
          <a:blip r:embed="rId3"/>
          <a:stretch>
            <a:fillRect/>
          </a:stretch>
        </p:blipFill>
        <p:spPr>
          <a:xfrm>
            <a:off x="7280286" y="3834606"/>
            <a:ext cx="3924300" cy="2252838"/>
          </a:xfrm>
        </p:spPr>
      </p:pic>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77BF6E3-E99C-687E-3D64-3B7F683AC0B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625BBB4-4F3A-0133-EEEF-7F8E1C37A25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C457D1A-4C05-59E3-4B9C-B770B778C2D7}"/>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10" name="SmartArt Placeholder 9">
            <a:extLst>
              <a:ext uri="{FF2B5EF4-FFF2-40B4-BE49-F238E27FC236}">
                <a16:creationId xmlns:a16="http://schemas.microsoft.com/office/drawing/2014/main" id="{78F886B1-AD4A-8BAE-61FB-A46D31EFCCB1}"/>
              </a:ext>
            </a:extLst>
          </p:cNvPr>
          <p:cNvSpPr>
            <a:spLocks noGrp="1"/>
          </p:cNvSpPr>
          <p:nvPr>
            <p:ph type="dgm" sz="quarter" idx="15"/>
          </p:nvPr>
        </p:nvSpPr>
        <p:spPr/>
      </p:sp>
      <p:pic>
        <p:nvPicPr>
          <p:cNvPr id="12" name="Picture 11">
            <a:extLst>
              <a:ext uri="{FF2B5EF4-FFF2-40B4-BE49-F238E27FC236}">
                <a16:creationId xmlns:a16="http://schemas.microsoft.com/office/drawing/2014/main" id="{B1F5E50B-EC54-1BEC-567A-745E8902AEF4}"/>
              </a:ext>
            </a:extLst>
          </p:cNvPr>
          <p:cNvPicPr>
            <a:picLocks noChangeAspect="1"/>
          </p:cNvPicPr>
          <p:nvPr/>
        </p:nvPicPr>
        <p:blipFill>
          <a:blip r:embed="rId2"/>
          <a:stretch>
            <a:fillRect/>
          </a:stretch>
        </p:blipFill>
        <p:spPr>
          <a:xfrm>
            <a:off x="838200" y="2111375"/>
            <a:ext cx="10609053" cy="4349917"/>
          </a:xfrm>
          <a:prstGeom prst="rect">
            <a:avLst/>
          </a:prstGeom>
        </p:spPr>
      </p:pic>
      <p:sp>
        <p:nvSpPr>
          <p:cNvPr id="13" name="TextBox 12">
            <a:extLst>
              <a:ext uri="{FF2B5EF4-FFF2-40B4-BE49-F238E27FC236}">
                <a16:creationId xmlns:a16="http://schemas.microsoft.com/office/drawing/2014/main" id="{30D44F01-D25F-3365-F40D-09676D57EF16}"/>
              </a:ext>
            </a:extLst>
          </p:cNvPr>
          <p:cNvSpPr txBox="1"/>
          <p:nvPr/>
        </p:nvSpPr>
        <p:spPr>
          <a:xfrm>
            <a:off x="0" y="762015"/>
            <a:ext cx="12118019" cy="1015663"/>
          </a:xfrm>
          <a:prstGeom prst="rect">
            <a:avLst/>
          </a:prstGeom>
          <a:noFill/>
        </p:spPr>
        <p:txBody>
          <a:bodyPr wrap="square" rtlCol="0">
            <a:spAutoFit/>
          </a:bodyPr>
          <a:lstStyle/>
          <a:p>
            <a:pPr algn="ctr"/>
            <a:r>
              <a:rPr lang="en-US" sz="1200" b="1" dirty="0">
                <a:latin typeface="+mj-lt"/>
              </a:rPr>
              <a:t>Average Price by </a:t>
            </a:r>
            <a:r>
              <a:rPr lang="en-US" sz="1200" b="1" dirty="0" err="1">
                <a:latin typeface="+mj-lt"/>
              </a:rPr>
              <a:t>Zipcode</a:t>
            </a:r>
            <a:endParaRPr lang="en-US" sz="1200" b="1" dirty="0">
              <a:latin typeface="+mj-lt"/>
            </a:endParaRPr>
          </a:p>
          <a:p>
            <a:r>
              <a:rPr lang="en-US" sz="1200" dirty="0"/>
              <a:t>In this slide we have a visualization of the average price in each </a:t>
            </a:r>
            <a:r>
              <a:rPr lang="en-US" sz="1200" dirty="0" err="1"/>
              <a:t>zipcode</a:t>
            </a:r>
            <a:r>
              <a:rPr lang="en-US" sz="1200" dirty="0"/>
              <a:t> covered in our data as well as the number of datapoints (homes) in each zip.</a:t>
            </a:r>
          </a:p>
          <a:p>
            <a:r>
              <a:rPr lang="en-US" sz="1200" dirty="0"/>
              <a:t>As seen in the color-coded map and the corresponding bar charts below the highest value </a:t>
            </a:r>
            <a:r>
              <a:rPr lang="en-US" sz="1200" dirty="0" err="1"/>
              <a:t>zipcode</a:t>
            </a:r>
            <a:r>
              <a:rPr lang="en-US" sz="1200" dirty="0"/>
              <a:t> is also the smallest </a:t>
            </a:r>
            <a:r>
              <a:rPr lang="en-US" sz="1200" dirty="0" err="1"/>
              <a:t>zipcode</a:t>
            </a:r>
            <a:r>
              <a:rPr lang="en-US" sz="1200" dirty="0"/>
              <a:t> in the area. The exclusivity of this area could be assumed to be a factor on sales price. SQL analysis indicates only a single waterfront property in the area and a spread of mid-to Condition and Grade scores would suggest that location is one of the biggest deciding factors in this case</a:t>
            </a:r>
          </a:p>
        </p:txBody>
      </p:sp>
    </p:spTree>
    <p:extLst>
      <p:ext uri="{BB962C8B-B14F-4D97-AF65-F5344CB8AC3E}">
        <p14:creationId xmlns:p14="http://schemas.microsoft.com/office/powerpoint/2010/main" val="102651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fontScale="62500" lnSpcReduction="20000"/>
          </a:bodyPr>
          <a:lstStyle/>
          <a:p>
            <a:r>
              <a:rPr lang="en-US" dirty="0"/>
              <a:t>Our data has led us to some useful insights, even </a:t>
            </a:r>
            <a:r>
              <a:rPr lang="en-US" dirty="0" err="1"/>
              <a:t>iof</a:t>
            </a:r>
            <a:r>
              <a:rPr lang="en-US" dirty="0"/>
              <a:t> not entirely surprising. </a:t>
            </a:r>
          </a:p>
          <a:p>
            <a:r>
              <a:rPr lang="en-US" dirty="0"/>
              <a:t>When it comes to determining sales price the King County grading system appears to be a useful factor, if only effective at the upper end of the scale. </a:t>
            </a:r>
          </a:p>
          <a:p>
            <a:r>
              <a:rPr lang="en-US" dirty="0"/>
              <a:t>Waterfront property is a major selling point in King County as it throughout the country. The attempt of the data to rate the view of a particular home has proven ineffective on the other hand, at least for our purposes. </a:t>
            </a:r>
          </a:p>
          <a:p>
            <a:r>
              <a:rPr lang="en-US" dirty="0"/>
              <a:t>Ultimately, in the King County area at least, </a:t>
            </a:r>
            <a:r>
              <a:rPr lang="en-US" dirty="0" err="1"/>
              <a:t>zipcode</a:t>
            </a:r>
            <a:r>
              <a:rPr lang="en-US" dirty="0"/>
              <a:t> location appears to be one of the most important factors in predicting a home to be in the top of the value charts. </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 For Your Time</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Chris Costa</a:t>
            </a:r>
          </a:p>
          <a:p>
            <a:r>
              <a:rPr lang="en-US" dirty="0"/>
              <a:t>chriscosta051@gmail.com</a:t>
            </a:r>
          </a:p>
          <a:p>
            <a:r>
              <a:rPr lang="en-US" dirty="0"/>
              <a:t>https://github.com/rhubarb-watermelon</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{F3217C2B-CA97-4211-84F3-51448639F377}tf67328976_win32</Template>
  <TotalTime>107</TotalTime>
  <Words>719</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Office Theme</vt:lpstr>
      <vt:lpstr>REAL Estate Regression Project</vt:lpstr>
      <vt:lpstr>Contents </vt:lpstr>
      <vt:lpstr>INTRODUCTION &amp; Goals</vt:lpstr>
      <vt:lpstr>King County grading systems </vt:lpstr>
      <vt:lpstr>Factors for $650k+</vt:lpstr>
      <vt:lpstr>PowerPoint Presentation</vt:lpstr>
      <vt:lpstr>SUMMARY</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Regression Project</dc:title>
  <dc:creator>Chris Costa</dc:creator>
  <cp:lastModifiedBy>Chris Costa</cp:lastModifiedBy>
  <cp:revision>1</cp:revision>
  <dcterms:created xsi:type="dcterms:W3CDTF">2023-02-22T02:50:12Z</dcterms:created>
  <dcterms:modified xsi:type="dcterms:W3CDTF">2023-02-22T04:38:02Z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