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4" r:id="rId1"/>
  </p:sldMasterIdLst>
  <p:notesMasterIdLst>
    <p:notesMasterId r:id="rId20"/>
  </p:notesMasterIdLst>
  <p:sldIdLst>
    <p:sldId id="256" r:id="rId2"/>
    <p:sldId id="257" r:id="rId3"/>
    <p:sldId id="273" r:id="rId4"/>
    <p:sldId id="271"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10"/>
    <p:restoredTop sz="94681"/>
  </p:normalViewPr>
  <p:slideViewPr>
    <p:cSldViewPr snapToGrid="0" snapToObjects="1">
      <p:cViewPr varScale="1">
        <p:scale>
          <a:sx n="107" d="100"/>
          <a:sy n="107" d="100"/>
        </p:scale>
        <p:origin x="8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F34A12-B6F6-5C4B-B2A9-95E86A67B9F6}" type="datetimeFigureOut">
              <a:rPr lang="en-US" smtClean="0"/>
              <a:t>12/11/21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89604D-2830-8B4D-80E0-95553E91DC64}" type="slidenum">
              <a:rPr lang="en-US" smtClean="0"/>
              <a:t>‹#›</a:t>
            </a:fld>
            <a:endParaRPr lang="en-US"/>
          </a:p>
        </p:txBody>
      </p:sp>
    </p:spTree>
    <p:extLst>
      <p:ext uri="{BB962C8B-B14F-4D97-AF65-F5344CB8AC3E}">
        <p14:creationId xmlns:p14="http://schemas.microsoft.com/office/powerpoint/2010/main" val="1343380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apps require some sort of user authentication. Firebase authentication is a tool that can be used by developers to implement user authentication. Unlike other ways of implementing authentication, firebase is fairly easy to implement in an android application. </a:t>
            </a:r>
          </a:p>
        </p:txBody>
      </p:sp>
      <p:sp>
        <p:nvSpPr>
          <p:cNvPr id="4" name="Slide Number Placeholder 3"/>
          <p:cNvSpPr>
            <a:spLocks noGrp="1"/>
          </p:cNvSpPr>
          <p:nvPr>
            <p:ph type="sldNum" sz="quarter" idx="5"/>
          </p:nvPr>
        </p:nvSpPr>
        <p:spPr/>
        <p:txBody>
          <a:bodyPr/>
          <a:lstStyle/>
          <a:p>
            <a:fld id="{D689604D-2830-8B4D-80E0-95553E91DC64}" type="slidenum">
              <a:rPr lang="en-US" smtClean="0"/>
              <a:t>2</a:t>
            </a:fld>
            <a:endParaRPr lang="en-US"/>
          </a:p>
        </p:txBody>
      </p:sp>
    </p:spTree>
    <p:extLst>
      <p:ext uri="{BB962C8B-B14F-4D97-AF65-F5344CB8AC3E}">
        <p14:creationId xmlns:p14="http://schemas.microsoft.com/office/powerpoint/2010/main" val="2116545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was able to complete my main goal for the lab which was the firebase authentication.  I also did make a somewhat useable app that allows a user to express how they are feeling on a particular day. However, I wasn’t able to add any more pages or features.</a:t>
            </a:r>
          </a:p>
        </p:txBody>
      </p:sp>
      <p:sp>
        <p:nvSpPr>
          <p:cNvPr id="4" name="Slide Number Placeholder 3"/>
          <p:cNvSpPr>
            <a:spLocks noGrp="1"/>
          </p:cNvSpPr>
          <p:nvPr>
            <p:ph type="sldNum" sz="quarter" idx="5"/>
          </p:nvPr>
        </p:nvSpPr>
        <p:spPr/>
        <p:txBody>
          <a:bodyPr/>
          <a:lstStyle/>
          <a:p>
            <a:fld id="{D689604D-2830-8B4D-80E0-95553E91DC64}" type="slidenum">
              <a:rPr lang="en-US" smtClean="0"/>
              <a:t>3</a:t>
            </a:fld>
            <a:endParaRPr lang="en-US"/>
          </a:p>
        </p:txBody>
      </p:sp>
    </p:spTree>
    <p:extLst>
      <p:ext uri="{BB962C8B-B14F-4D97-AF65-F5344CB8AC3E}">
        <p14:creationId xmlns:p14="http://schemas.microsoft.com/office/powerpoint/2010/main" val="2227485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you to be able to implement firebase authentication, you first have to create a firebase project. Got to </a:t>
            </a:r>
            <a:r>
              <a:rPr lang="en-US" dirty="0" err="1"/>
              <a:t>Firebase.com</a:t>
            </a:r>
            <a:r>
              <a:rPr lang="en-US" dirty="0"/>
              <a:t> and click on Get Started. Once you do this you can then name your project. </a:t>
            </a:r>
          </a:p>
        </p:txBody>
      </p:sp>
      <p:sp>
        <p:nvSpPr>
          <p:cNvPr id="4" name="Slide Number Placeholder 3"/>
          <p:cNvSpPr>
            <a:spLocks noGrp="1"/>
          </p:cNvSpPr>
          <p:nvPr>
            <p:ph type="sldNum" sz="quarter" idx="5"/>
          </p:nvPr>
        </p:nvSpPr>
        <p:spPr/>
        <p:txBody>
          <a:bodyPr/>
          <a:lstStyle/>
          <a:p>
            <a:fld id="{D689604D-2830-8B4D-80E0-95553E91DC64}" type="slidenum">
              <a:rPr lang="en-US" smtClean="0"/>
              <a:t>5</a:t>
            </a:fld>
            <a:endParaRPr lang="en-US"/>
          </a:p>
        </p:txBody>
      </p:sp>
    </p:spTree>
    <p:extLst>
      <p:ext uri="{BB962C8B-B14F-4D97-AF65-F5344CB8AC3E}">
        <p14:creationId xmlns:p14="http://schemas.microsoft.com/office/powerpoint/2010/main" val="385959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create a name for your project you have the option to use google analytics. For this project it doesn’t matter but on any regular projects most people should opt-in as it doesn’t change the way you implement it.</a:t>
            </a:r>
          </a:p>
        </p:txBody>
      </p:sp>
      <p:sp>
        <p:nvSpPr>
          <p:cNvPr id="4" name="Slide Number Placeholder 3"/>
          <p:cNvSpPr>
            <a:spLocks noGrp="1"/>
          </p:cNvSpPr>
          <p:nvPr>
            <p:ph type="sldNum" sz="quarter" idx="5"/>
          </p:nvPr>
        </p:nvSpPr>
        <p:spPr/>
        <p:txBody>
          <a:bodyPr/>
          <a:lstStyle/>
          <a:p>
            <a:fld id="{D689604D-2830-8B4D-80E0-95553E91DC64}" type="slidenum">
              <a:rPr lang="en-US" smtClean="0"/>
              <a:t>6</a:t>
            </a:fld>
            <a:endParaRPr lang="en-US"/>
          </a:p>
        </p:txBody>
      </p:sp>
    </p:spTree>
    <p:extLst>
      <p:ext uri="{BB962C8B-B14F-4D97-AF65-F5344CB8AC3E}">
        <p14:creationId xmlns:p14="http://schemas.microsoft.com/office/powerpoint/2010/main" val="3215323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do opt-in for Google analytics you will have to choose </a:t>
            </a:r>
            <a:r>
              <a:rPr lang="en-US"/>
              <a:t>what account </a:t>
            </a:r>
            <a:r>
              <a:rPr lang="en-US" dirty="0"/>
              <a:t>you want to use for </a:t>
            </a:r>
            <a:r>
              <a:rPr lang="en-US"/>
              <a:t>the analytics</a:t>
            </a:r>
            <a:endParaRPr lang="en-US" dirty="0"/>
          </a:p>
        </p:txBody>
      </p:sp>
      <p:sp>
        <p:nvSpPr>
          <p:cNvPr id="4" name="Slide Number Placeholder 3"/>
          <p:cNvSpPr>
            <a:spLocks noGrp="1"/>
          </p:cNvSpPr>
          <p:nvPr>
            <p:ph type="sldNum" sz="quarter" idx="5"/>
          </p:nvPr>
        </p:nvSpPr>
        <p:spPr/>
        <p:txBody>
          <a:bodyPr/>
          <a:lstStyle/>
          <a:p>
            <a:fld id="{D689604D-2830-8B4D-80E0-95553E91DC64}" type="slidenum">
              <a:rPr lang="en-US" smtClean="0"/>
              <a:t>7</a:t>
            </a:fld>
            <a:endParaRPr lang="en-US"/>
          </a:p>
        </p:txBody>
      </p:sp>
    </p:spTree>
    <p:extLst>
      <p:ext uri="{BB962C8B-B14F-4D97-AF65-F5344CB8AC3E}">
        <p14:creationId xmlns:p14="http://schemas.microsoft.com/office/powerpoint/2010/main" val="2640500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project has been created, you should see a screen like this here.</a:t>
            </a:r>
          </a:p>
        </p:txBody>
      </p:sp>
      <p:sp>
        <p:nvSpPr>
          <p:cNvPr id="4" name="Slide Number Placeholder 3"/>
          <p:cNvSpPr>
            <a:spLocks noGrp="1"/>
          </p:cNvSpPr>
          <p:nvPr>
            <p:ph type="sldNum" sz="quarter" idx="5"/>
          </p:nvPr>
        </p:nvSpPr>
        <p:spPr/>
        <p:txBody>
          <a:bodyPr/>
          <a:lstStyle/>
          <a:p>
            <a:fld id="{D689604D-2830-8B4D-80E0-95553E91DC64}" type="slidenum">
              <a:rPr lang="en-US" smtClean="0"/>
              <a:t>8</a:t>
            </a:fld>
            <a:endParaRPr lang="en-US"/>
          </a:p>
        </p:txBody>
      </p:sp>
    </p:spTree>
    <p:extLst>
      <p:ext uri="{BB962C8B-B14F-4D97-AF65-F5344CB8AC3E}">
        <p14:creationId xmlns:p14="http://schemas.microsoft.com/office/powerpoint/2010/main" val="2769545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your android project has been built, you now need to go back to firebase in your browser and click on the android icon. Firebase will then walk you through how to implement firebase into your project. </a:t>
            </a:r>
          </a:p>
        </p:txBody>
      </p:sp>
      <p:sp>
        <p:nvSpPr>
          <p:cNvPr id="4" name="Slide Number Placeholder 3"/>
          <p:cNvSpPr>
            <a:spLocks noGrp="1"/>
          </p:cNvSpPr>
          <p:nvPr>
            <p:ph type="sldNum" sz="quarter" idx="5"/>
          </p:nvPr>
        </p:nvSpPr>
        <p:spPr/>
        <p:txBody>
          <a:bodyPr/>
          <a:lstStyle/>
          <a:p>
            <a:fld id="{D689604D-2830-8B4D-80E0-95553E91DC64}" type="slidenum">
              <a:rPr lang="en-US" smtClean="0"/>
              <a:t>10</a:t>
            </a:fld>
            <a:endParaRPr lang="en-US"/>
          </a:p>
        </p:txBody>
      </p:sp>
    </p:spTree>
    <p:extLst>
      <p:ext uri="{BB962C8B-B14F-4D97-AF65-F5344CB8AC3E}">
        <p14:creationId xmlns:p14="http://schemas.microsoft.com/office/powerpoint/2010/main" val="3730505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9604D-2830-8B4D-80E0-95553E91DC64}" type="slidenum">
              <a:rPr lang="en-US" smtClean="0"/>
              <a:t>11</a:t>
            </a:fld>
            <a:endParaRPr lang="en-US"/>
          </a:p>
        </p:txBody>
      </p:sp>
    </p:spTree>
    <p:extLst>
      <p:ext uri="{BB962C8B-B14F-4D97-AF65-F5344CB8AC3E}">
        <p14:creationId xmlns:p14="http://schemas.microsoft.com/office/powerpoint/2010/main" val="3656360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9604D-2830-8B4D-80E0-95553E91DC64}" type="slidenum">
              <a:rPr lang="en-US" smtClean="0"/>
              <a:t>18</a:t>
            </a:fld>
            <a:endParaRPr lang="en-US"/>
          </a:p>
        </p:txBody>
      </p:sp>
    </p:spTree>
    <p:extLst>
      <p:ext uri="{BB962C8B-B14F-4D97-AF65-F5344CB8AC3E}">
        <p14:creationId xmlns:p14="http://schemas.microsoft.com/office/powerpoint/2010/main" val="2437877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03CB87E-4591-47A1-9046-CF63F17215EF}" type="datetime2">
              <a:rPr lang="en-US" smtClean="0"/>
              <a:t>Saturday, December 11, 2021</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3A4F6043-7A67-491B-98BC-F933DED7226D}" type="slidenum">
              <a:rPr lang="en-US" smtClean="0"/>
              <a:t>‹#›</a:t>
            </a:fld>
            <a:endParaRPr lang="en-US"/>
          </a:p>
        </p:txBody>
      </p:sp>
    </p:spTree>
    <p:extLst>
      <p:ext uri="{BB962C8B-B14F-4D97-AF65-F5344CB8AC3E}">
        <p14:creationId xmlns:p14="http://schemas.microsoft.com/office/powerpoint/2010/main" val="32903941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17F0E-8070-4DFE-A821-9A699EDBAD7E}" type="datetime2">
              <a:rPr lang="en-US" smtClean="0"/>
              <a:t>Saturday, December 11, 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644030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D34AE-C7BF-46E5-A968-01C6641F6476}" type="datetime2">
              <a:rPr lang="en-US" smtClean="0"/>
              <a:t>Saturday, December 11, 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879875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3DE70B-B772-416E-A790-995760B1742E}" type="datetime2">
              <a:rPr lang="en-US" smtClean="0"/>
              <a:t>Saturday, December 11, 2021</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224086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6760CDE-A6F1-4138-AF12-ED09E8E5FB6B}" type="datetime2">
              <a:rPr lang="en-US" smtClean="0"/>
              <a:t>Saturday, December 11, 2021</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09202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B15F8B1-DB7B-4D28-A97D-40FB2DD1EF78}" type="datetime2">
              <a:rPr lang="en-US" smtClean="0"/>
              <a:t>Saturday, December 11, 2021</a:t>
            </a:fld>
            <a:endParaRPr lang="en-US"/>
          </a:p>
        </p:txBody>
      </p:sp>
      <p:sp>
        <p:nvSpPr>
          <p:cNvPr id="9" name="Footer Placeholder 8"/>
          <p:cNvSpPr>
            <a:spLocks noGrp="1"/>
          </p:cNvSpPr>
          <p:nvPr>
            <p:ph type="ftr" sz="quarter" idx="11"/>
          </p:nvPr>
        </p:nvSpPr>
        <p:spPr/>
        <p:txBody>
          <a:bodyPr/>
          <a:lstStyle/>
          <a:p>
            <a:r>
              <a:rPr lang="en-US"/>
              <a:t>Sample Footer Text</a:t>
            </a:r>
          </a:p>
        </p:txBody>
      </p:sp>
      <p:sp>
        <p:nvSpPr>
          <p:cNvPr id="10" name="Slide Number Placeholder 9"/>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079326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8352ED3-3C46-4C9A-9738-67B2D875E7E2}" type="datetime2">
              <a:rPr lang="en-US" smtClean="0"/>
              <a:pPr/>
              <a:t>Saturday, December 11, 2021</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3A4F6043-7A67-491B-98BC-F933DED7226D}"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0532645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994D44-7693-499F-AC6C-11696134FE3F}" type="datetime2">
              <a:rPr lang="en-US" smtClean="0"/>
              <a:t>Saturday, December 11, 2021</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477600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AF2AE-472C-4EF3-ABB2-24BAA9AE3CF7}" type="datetime2">
              <a:rPr lang="en-US" smtClean="0"/>
              <a:t>Saturday, December 11, 2021</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309974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EAEA162C-A7C1-4263-9453-1BAFF8C39559}" type="datetime2">
              <a:rPr lang="en-US" smtClean="0"/>
              <a:t>Saturday, December 11, 2021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Sample Footer Text</a:t>
            </a:r>
          </a:p>
        </p:txBody>
      </p:sp>
      <p:sp>
        <p:nvSpPr>
          <p:cNvPr id="11" name="Slide Number Placeholder 10"/>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402718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4DF6793-3458-4587-8168-65F0C37A92D2}" type="datetime2">
              <a:rPr lang="en-US" smtClean="0"/>
              <a:t>Saturday, December 11, 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Sample Footer Text</a:t>
            </a:r>
          </a:p>
        </p:txBody>
      </p:sp>
      <p:sp>
        <p:nvSpPr>
          <p:cNvPr id="10" name="Slide Number Placeholder 9"/>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226077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8352ED3-3C46-4C9A-9738-67B2D875E7E2}" type="datetime2">
              <a:rPr lang="en-US" smtClean="0"/>
              <a:pPr/>
              <a:t>Saturday, December 11, 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52771231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csmall8@nait.c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2325EC-357E-1844-BBA5-4935389C0A40}"/>
              </a:ext>
            </a:extLst>
          </p:cNvPr>
          <p:cNvSpPr>
            <a:spLocks noGrp="1"/>
          </p:cNvSpPr>
          <p:nvPr>
            <p:ph type="ctrTitle"/>
          </p:nvPr>
        </p:nvSpPr>
        <p:spPr/>
        <p:txBody>
          <a:bodyPr/>
          <a:lstStyle/>
          <a:p>
            <a:r>
              <a:rPr lang="en-US" dirty="0"/>
              <a:t>Firebase Authentication</a:t>
            </a:r>
            <a:endParaRPr lang="en-US" sz="2800" dirty="0"/>
          </a:p>
        </p:txBody>
      </p:sp>
      <p:sp>
        <p:nvSpPr>
          <p:cNvPr id="5" name="Subtitle 4">
            <a:extLst>
              <a:ext uri="{FF2B5EF4-FFF2-40B4-BE49-F238E27FC236}">
                <a16:creationId xmlns:a16="http://schemas.microsoft.com/office/drawing/2014/main" id="{9A35689E-891A-AB48-B53B-25B155B37D08}"/>
              </a:ext>
            </a:extLst>
          </p:cNvPr>
          <p:cNvSpPr>
            <a:spLocks noGrp="1"/>
          </p:cNvSpPr>
          <p:nvPr>
            <p:ph type="subTitle" idx="1"/>
          </p:nvPr>
        </p:nvSpPr>
        <p:spPr/>
        <p:txBody>
          <a:bodyPr/>
          <a:lstStyle/>
          <a:p>
            <a:endParaRPr lang="en-US" dirty="0"/>
          </a:p>
          <a:p>
            <a:r>
              <a:rPr lang="en-US" dirty="0"/>
              <a:t>For Android App Development In Java</a:t>
            </a:r>
          </a:p>
        </p:txBody>
      </p:sp>
    </p:spTree>
    <p:extLst>
      <p:ext uri="{BB962C8B-B14F-4D97-AF65-F5344CB8AC3E}">
        <p14:creationId xmlns:p14="http://schemas.microsoft.com/office/powerpoint/2010/main" val="1038376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9511-905D-314C-805A-6A511F4369F6}"/>
              </a:ext>
            </a:extLst>
          </p:cNvPr>
          <p:cNvSpPr>
            <a:spLocks noGrp="1"/>
          </p:cNvSpPr>
          <p:nvPr>
            <p:ph type="title"/>
          </p:nvPr>
        </p:nvSpPr>
        <p:spPr>
          <a:xfrm>
            <a:off x="2230437" y="257302"/>
            <a:ext cx="7731125" cy="1187450"/>
          </a:xfrm>
          <a:ln>
            <a:solidFill>
              <a:srgbClr val="404040"/>
            </a:solidFill>
          </a:ln>
        </p:spPr>
        <p:txBody>
          <a:bodyPr vert="horz" lIns="182880" tIns="182880" rIns="182880" bIns="182880" rtlCol="0" anchor="ctr">
            <a:normAutofit/>
          </a:bodyPr>
          <a:lstStyle/>
          <a:p>
            <a:r>
              <a:rPr lang="en-US" dirty="0"/>
              <a:t>Implement Firebase</a:t>
            </a:r>
          </a:p>
        </p:txBody>
      </p:sp>
      <p:pic>
        <p:nvPicPr>
          <p:cNvPr id="5" name="Picture 4" descr="Graphical user interface, application, website&#10;&#10;Description automatically generated">
            <a:extLst>
              <a:ext uri="{FF2B5EF4-FFF2-40B4-BE49-F238E27FC236}">
                <a16:creationId xmlns:a16="http://schemas.microsoft.com/office/drawing/2014/main" id="{B9B15FFB-4CF1-A04D-8945-2B9D2A8F091D}"/>
              </a:ext>
            </a:extLst>
          </p:cNvPr>
          <p:cNvPicPr>
            <a:picLocks noChangeAspect="1"/>
          </p:cNvPicPr>
          <p:nvPr/>
        </p:nvPicPr>
        <p:blipFill>
          <a:blip r:embed="rId3"/>
          <a:stretch>
            <a:fillRect/>
          </a:stretch>
        </p:blipFill>
        <p:spPr>
          <a:xfrm>
            <a:off x="1633367" y="1713338"/>
            <a:ext cx="8925263" cy="4440319"/>
          </a:xfrm>
          <a:prstGeom prst="rect">
            <a:avLst/>
          </a:prstGeom>
        </p:spPr>
      </p:pic>
    </p:spTree>
    <p:extLst>
      <p:ext uri="{BB962C8B-B14F-4D97-AF65-F5344CB8AC3E}">
        <p14:creationId xmlns:p14="http://schemas.microsoft.com/office/powerpoint/2010/main" val="2305637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9511-905D-314C-805A-6A511F4369F6}"/>
              </a:ext>
            </a:extLst>
          </p:cNvPr>
          <p:cNvSpPr>
            <a:spLocks noGrp="1"/>
          </p:cNvSpPr>
          <p:nvPr>
            <p:ph type="title"/>
          </p:nvPr>
        </p:nvSpPr>
        <p:spPr>
          <a:xfrm>
            <a:off x="2230436" y="217020"/>
            <a:ext cx="7731125" cy="1187450"/>
          </a:xfrm>
          <a:ln>
            <a:solidFill>
              <a:srgbClr val="404040"/>
            </a:solidFill>
          </a:ln>
        </p:spPr>
        <p:txBody>
          <a:bodyPr vert="horz" lIns="182880" tIns="182880" rIns="182880" bIns="182880" rtlCol="0" anchor="ctr">
            <a:normAutofit/>
          </a:bodyPr>
          <a:lstStyle/>
          <a:p>
            <a:r>
              <a:rPr lang="en-US" dirty="0"/>
              <a:t>Implement Authentication</a:t>
            </a:r>
          </a:p>
        </p:txBody>
      </p:sp>
      <p:pic>
        <p:nvPicPr>
          <p:cNvPr id="4" name="Picture 3">
            <a:extLst>
              <a:ext uri="{FF2B5EF4-FFF2-40B4-BE49-F238E27FC236}">
                <a16:creationId xmlns:a16="http://schemas.microsoft.com/office/drawing/2014/main" id="{73EEE03F-E45D-FD42-A590-5D91BB731268}"/>
              </a:ext>
            </a:extLst>
          </p:cNvPr>
          <p:cNvPicPr>
            <a:picLocks noChangeAspect="1"/>
          </p:cNvPicPr>
          <p:nvPr/>
        </p:nvPicPr>
        <p:blipFill>
          <a:blip r:embed="rId3"/>
          <a:stretch>
            <a:fillRect/>
          </a:stretch>
        </p:blipFill>
        <p:spPr>
          <a:xfrm>
            <a:off x="253158" y="3038804"/>
            <a:ext cx="11685684" cy="780391"/>
          </a:xfrm>
          <a:prstGeom prst="rect">
            <a:avLst/>
          </a:prstGeom>
        </p:spPr>
      </p:pic>
      <p:pic>
        <p:nvPicPr>
          <p:cNvPr id="7" name="Picture 6">
            <a:extLst>
              <a:ext uri="{FF2B5EF4-FFF2-40B4-BE49-F238E27FC236}">
                <a16:creationId xmlns:a16="http://schemas.microsoft.com/office/drawing/2014/main" id="{29F5E749-BD12-7743-B59B-9CBFEEE630E8}"/>
              </a:ext>
            </a:extLst>
          </p:cNvPr>
          <p:cNvPicPr>
            <a:picLocks noChangeAspect="1"/>
          </p:cNvPicPr>
          <p:nvPr/>
        </p:nvPicPr>
        <p:blipFill>
          <a:blip r:embed="rId4"/>
          <a:stretch>
            <a:fillRect/>
          </a:stretch>
        </p:blipFill>
        <p:spPr>
          <a:xfrm>
            <a:off x="253158" y="1953100"/>
            <a:ext cx="11685685" cy="577356"/>
          </a:xfrm>
          <a:prstGeom prst="rect">
            <a:avLst/>
          </a:prstGeom>
        </p:spPr>
      </p:pic>
      <p:sp>
        <p:nvSpPr>
          <p:cNvPr id="8" name="TextBox 7">
            <a:extLst>
              <a:ext uri="{FF2B5EF4-FFF2-40B4-BE49-F238E27FC236}">
                <a16:creationId xmlns:a16="http://schemas.microsoft.com/office/drawing/2014/main" id="{D347D848-7682-A140-A159-BB25FEE977B3}"/>
              </a:ext>
            </a:extLst>
          </p:cNvPr>
          <p:cNvSpPr txBox="1"/>
          <p:nvPr/>
        </p:nvSpPr>
        <p:spPr>
          <a:xfrm>
            <a:off x="253158" y="3997193"/>
            <a:ext cx="11685684" cy="923330"/>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In the module level </a:t>
            </a:r>
            <a:r>
              <a:rPr lang="en-US" dirty="0" err="1">
                <a:latin typeface="Arial" panose="020B0604020202020204" pitchFamily="34" charset="0"/>
                <a:cs typeface="Arial" panose="020B0604020202020204" pitchFamily="34" charset="0"/>
              </a:rPr>
              <a:t>Build.Gradle</a:t>
            </a:r>
            <a:r>
              <a:rPr lang="en-US" dirty="0">
                <a:latin typeface="Arial" panose="020B0604020202020204" pitchFamily="34" charset="0"/>
                <a:cs typeface="Arial" panose="020B0604020202020204" pitchFamily="34" charset="0"/>
              </a:rPr>
              <a:t> file, make sure you have added these dependencies</a:t>
            </a:r>
          </a:p>
          <a:p>
            <a:pPr algn="ct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Once finished, run project sync</a:t>
            </a:r>
          </a:p>
        </p:txBody>
      </p:sp>
      <p:sp>
        <p:nvSpPr>
          <p:cNvPr id="9" name="TextBox 8">
            <a:extLst>
              <a:ext uri="{FF2B5EF4-FFF2-40B4-BE49-F238E27FC236}">
                <a16:creationId xmlns:a16="http://schemas.microsoft.com/office/drawing/2014/main" id="{980B75CA-D51B-5449-831A-6D9FC0D6E72B}"/>
              </a:ext>
            </a:extLst>
          </p:cNvPr>
          <p:cNvSpPr txBox="1"/>
          <p:nvPr/>
        </p:nvSpPr>
        <p:spPr>
          <a:xfrm>
            <a:off x="253158" y="2580473"/>
            <a:ext cx="11685684"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These will go inside the dependencies section</a:t>
            </a:r>
          </a:p>
        </p:txBody>
      </p:sp>
      <p:sp>
        <p:nvSpPr>
          <p:cNvPr id="10" name="TextBox 9">
            <a:extLst>
              <a:ext uri="{FF2B5EF4-FFF2-40B4-BE49-F238E27FC236}">
                <a16:creationId xmlns:a16="http://schemas.microsoft.com/office/drawing/2014/main" id="{667864B5-1723-BC4A-9959-695F8E5726ED}"/>
              </a:ext>
            </a:extLst>
          </p:cNvPr>
          <p:cNvSpPr txBox="1"/>
          <p:nvPr/>
        </p:nvSpPr>
        <p:spPr>
          <a:xfrm>
            <a:off x="253157" y="1493469"/>
            <a:ext cx="11685684"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This should go just </a:t>
            </a:r>
            <a:r>
              <a:rPr lang="en-US" b="1" dirty="0">
                <a:latin typeface="Arial" panose="020B0604020202020204" pitchFamily="34" charset="0"/>
                <a:cs typeface="Arial" panose="020B0604020202020204" pitchFamily="34" charset="0"/>
              </a:rPr>
              <a:t>below</a:t>
            </a:r>
            <a:r>
              <a:rPr lang="en-US" dirty="0">
                <a:latin typeface="Arial" panose="020B0604020202020204" pitchFamily="34" charset="0"/>
                <a:cs typeface="Arial" panose="020B0604020202020204" pitchFamily="34" charset="0"/>
              </a:rPr>
              <a:t> the plugins section</a:t>
            </a:r>
          </a:p>
        </p:txBody>
      </p:sp>
    </p:spTree>
    <p:extLst>
      <p:ext uri="{BB962C8B-B14F-4D97-AF65-F5344CB8AC3E}">
        <p14:creationId xmlns:p14="http://schemas.microsoft.com/office/powerpoint/2010/main" val="2254321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7454A7-CE9A-6045-B651-935532C71E91}"/>
              </a:ext>
            </a:extLst>
          </p:cNvPr>
          <p:cNvSpPr>
            <a:spLocks noGrp="1"/>
          </p:cNvSpPr>
          <p:nvPr>
            <p:ph type="title"/>
          </p:nvPr>
        </p:nvSpPr>
        <p:spPr>
          <a:xfrm>
            <a:off x="643466" y="643467"/>
            <a:ext cx="6242719" cy="1728044"/>
          </a:xfrm>
          <a:noFill/>
          <a:ln>
            <a:solidFill>
              <a:schemeClr val="bg1"/>
            </a:solidFill>
          </a:ln>
        </p:spPr>
        <p:txBody>
          <a:bodyPr vert="horz" wrap="square" lIns="182880" tIns="182880" rIns="182880" bIns="182880" rtlCol="0" anchor="ctr">
            <a:normAutofit/>
          </a:bodyPr>
          <a:lstStyle/>
          <a:p>
            <a:r>
              <a:rPr lang="en-US">
                <a:solidFill>
                  <a:schemeClr val="bg1"/>
                </a:solidFill>
              </a:rPr>
              <a:t>Implement Authentication</a:t>
            </a:r>
          </a:p>
        </p:txBody>
      </p:sp>
      <p:sp>
        <p:nvSpPr>
          <p:cNvPr id="4" name="TextBox 3">
            <a:extLst>
              <a:ext uri="{FF2B5EF4-FFF2-40B4-BE49-F238E27FC236}">
                <a16:creationId xmlns:a16="http://schemas.microsoft.com/office/drawing/2014/main" id="{DF8B58DA-7D1A-E447-B4D7-E3B0969B78AD}"/>
              </a:ext>
            </a:extLst>
          </p:cNvPr>
          <p:cNvSpPr txBox="1"/>
          <p:nvPr/>
        </p:nvSpPr>
        <p:spPr>
          <a:xfrm>
            <a:off x="643467" y="2638044"/>
            <a:ext cx="6242715" cy="3415622"/>
          </a:xfrm>
          <a:prstGeom prst="rect">
            <a:avLst/>
          </a:prstGeom>
        </p:spPr>
        <p:txBody>
          <a:bodyPr vert="horz" lIns="91440" tIns="45720" rIns="91440" bIns="45720" rtlCol="0">
            <a:normAutofit/>
          </a:bodyPr>
          <a:lstStyle/>
          <a:p>
            <a:pPr indent="-228600" defTabSz="914400">
              <a:spcBef>
                <a:spcPts val="1000"/>
              </a:spcBef>
              <a:buClr>
                <a:schemeClr val="accent2"/>
              </a:buClr>
              <a:buFont typeface="Arial" panose="020B0604020202020204" pitchFamily="34" charset="0"/>
              <a:buChar char="•"/>
            </a:pPr>
            <a:r>
              <a:rPr lang="en-US" dirty="0">
                <a:solidFill>
                  <a:schemeClr val="bg1"/>
                </a:solidFill>
              </a:rPr>
              <a:t>Next, design and create two new activities. </a:t>
            </a:r>
          </a:p>
          <a:p>
            <a:pPr indent="-228600" defTabSz="914400">
              <a:spcBef>
                <a:spcPts val="1000"/>
              </a:spcBef>
              <a:buClr>
                <a:schemeClr val="accent2"/>
              </a:buClr>
              <a:buFont typeface="Arial" panose="020B0604020202020204" pitchFamily="34" charset="0"/>
              <a:buChar char="•"/>
            </a:pPr>
            <a:r>
              <a:rPr lang="en-US" dirty="0">
                <a:solidFill>
                  <a:schemeClr val="bg1"/>
                </a:solidFill>
              </a:rPr>
              <a:t>One for Sign In and the other for Sign Up.</a:t>
            </a:r>
          </a:p>
        </p:txBody>
      </p:sp>
      <p:pic>
        <p:nvPicPr>
          <p:cNvPr id="6" name="Picture 5" descr="Graphical user interface, application, Teams&#10;&#10;Description automatically generated">
            <a:extLst>
              <a:ext uri="{FF2B5EF4-FFF2-40B4-BE49-F238E27FC236}">
                <a16:creationId xmlns:a16="http://schemas.microsoft.com/office/drawing/2014/main" id="{EB0FD97D-EDFD-8E4D-88CD-CAF4F8AA7AB0}"/>
              </a:ext>
            </a:extLst>
          </p:cNvPr>
          <p:cNvPicPr>
            <a:picLocks noChangeAspect="1"/>
          </p:cNvPicPr>
          <p:nvPr/>
        </p:nvPicPr>
        <p:blipFill>
          <a:blip r:embed="rId2"/>
          <a:stretch>
            <a:fillRect/>
          </a:stretch>
        </p:blipFill>
        <p:spPr>
          <a:xfrm>
            <a:off x="8556041" y="623485"/>
            <a:ext cx="2556319" cy="5410199"/>
          </a:xfrm>
          <a:prstGeom prst="rect">
            <a:avLst/>
          </a:prstGeom>
        </p:spPr>
      </p:pic>
    </p:spTree>
    <p:extLst>
      <p:ext uri="{BB962C8B-B14F-4D97-AF65-F5344CB8AC3E}">
        <p14:creationId xmlns:p14="http://schemas.microsoft.com/office/powerpoint/2010/main" val="3343887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EB8E-3648-ED4C-AC1E-77ABDBE0E175}"/>
              </a:ext>
            </a:extLst>
          </p:cNvPr>
          <p:cNvSpPr>
            <a:spLocks noGrp="1"/>
          </p:cNvSpPr>
          <p:nvPr>
            <p:ph type="title"/>
          </p:nvPr>
        </p:nvSpPr>
        <p:spPr>
          <a:xfrm>
            <a:off x="2231136" y="326063"/>
            <a:ext cx="7729728" cy="1188720"/>
          </a:xfrm>
        </p:spPr>
        <p:txBody>
          <a:bodyPr/>
          <a:lstStyle/>
          <a:p>
            <a:r>
              <a:rPr lang="en-US" dirty="0"/>
              <a:t>Implement Authentication</a:t>
            </a:r>
          </a:p>
        </p:txBody>
      </p:sp>
      <p:sp>
        <p:nvSpPr>
          <p:cNvPr id="4" name="TextBox 3">
            <a:extLst>
              <a:ext uri="{FF2B5EF4-FFF2-40B4-BE49-F238E27FC236}">
                <a16:creationId xmlns:a16="http://schemas.microsoft.com/office/drawing/2014/main" id="{63D12CBA-BD67-AC4F-892F-3EB79CBC4922}"/>
              </a:ext>
            </a:extLst>
          </p:cNvPr>
          <p:cNvSpPr txBox="1"/>
          <p:nvPr/>
        </p:nvSpPr>
        <p:spPr>
          <a:xfrm>
            <a:off x="244492" y="2064093"/>
            <a:ext cx="11335794" cy="369332"/>
          </a:xfrm>
          <a:prstGeom prst="rect">
            <a:avLst/>
          </a:prstGeom>
          <a:noFill/>
        </p:spPr>
        <p:txBody>
          <a:bodyPr wrap="square" rtlCol="0">
            <a:spAutoFit/>
          </a:bodyPr>
          <a:lstStyle/>
          <a:p>
            <a:r>
              <a:rPr lang="en-US" dirty="0"/>
              <a:t>Feel free to create a menu that allows the user to switch between the login, and sign-up pages and an option to sign-out.</a:t>
            </a:r>
          </a:p>
        </p:txBody>
      </p:sp>
      <p:pic>
        <p:nvPicPr>
          <p:cNvPr id="6" name="Picture 5" descr="Text&#10;&#10;Description automatically generated">
            <a:extLst>
              <a:ext uri="{FF2B5EF4-FFF2-40B4-BE49-F238E27FC236}">
                <a16:creationId xmlns:a16="http://schemas.microsoft.com/office/drawing/2014/main" id="{C8E32CFC-F699-B349-AFF0-28AEDD5C153F}"/>
              </a:ext>
            </a:extLst>
          </p:cNvPr>
          <p:cNvPicPr>
            <a:picLocks noChangeAspect="1"/>
          </p:cNvPicPr>
          <p:nvPr/>
        </p:nvPicPr>
        <p:blipFill>
          <a:blip r:embed="rId2"/>
          <a:stretch>
            <a:fillRect/>
          </a:stretch>
        </p:blipFill>
        <p:spPr>
          <a:xfrm>
            <a:off x="999236" y="2726812"/>
            <a:ext cx="9826306" cy="2367702"/>
          </a:xfrm>
          <a:prstGeom prst="rect">
            <a:avLst/>
          </a:prstGeom>
        </p:spPr>
      </p:pic>
    </p:spTree>
    <p:extLst>
      <p:ext uri="{BB962C8B-B14F-4D97-AF65-F5344CB8AC3E}">
        <p14:creationId xmlns:p14="http://schemas.microsoft.com/office/powerpoint/2010/main" val="4279921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D12CBA-BD67-AC4F-892F-3EB79CBC4922}"/>
              </a:ext>
            </a:extLst>
          </p:cNvPr>
          <p:cNvSpPr txBox="1"/>
          <p:nvPr/>
        </p:nvSpPr>
        <p:spPr>
          <a:xfrm>
            <a:off x="1518093" y="27502"/>
            <a:ext cx="9416435" cy="646331"/>
          </a:xfrm>
          <a:prstGeom prst="rect">
            <a:avLst/>
          </a:prstGeom>
          <a:noFill/>
        </p:spPr>
        <p:txBody>
          <a:bodyPr wrap="square" rtlCol="0">
            <a:spAutoFit/>
          </a:bodyPr>
          <a:lstStyle/>
          <a:p>
            <a:pPr algn="ctr"/>
            <a:r>
              <a:rPr lang="en-US" dirty="0"/>
              <a:t>In the sign-up activity, you will need to implement these two methods. Make sure to also create an instance of firebase auth, in this case it’s the variable </a:t>
            </a:r>
            <a:r>
              <a:rPr lang="en-US" dirty="0" err="1"/>
              <a:t>mAuth</a:t>
            </a:r>
            <a:r>
              <a:rPr lang="en-US" dirty="0"/>
              <a:t>.</a:t>
            </a:r>
          </a:p>
        </p:txBody>
      </p:sp>
      <p:pic>
        <p:nvPicPr>
          <p:cNvPr id="5" name="Picture 4" descr="Text&#10;&#10;Description automatically generated">
            <a:extLst>
              <a:ext uri="{FF2B5EF4-FFF2-40B4-BE49-F238E27FC236}">
                <a16:creationId xmlns:a16="http://schemas.microsoft.com/office/drawing/2014/main" id="{F8849F7E-04EE-D14F-B5E3-BEE6504E3848}"/>
              </a:ext>
            </a:extLst>
          </p:cNvPr>
          <p:cNvPicPr>
            <a:picLocks noChangeAspect="1"/>
          </p:cNvPicPr>
          <p:nvPr/>
        </p:nvPicPr>
        <p:blipFill>
          <a:blip r:embed="rId2"/>
          <a:stretch>
            <a:fillRect/>
          </a:stretch>
        </p:blipFill>
        <p:spPr>
          <a:xfrm>
            <a:off x="1518093" y="647005"/>
            <a:ext cx="9155810" cy="1700882"/>
          </a:xfrm>
          <a:prstGeom prst="rect">
            <a:avLst/>
          </a:prstGeom>
        </p:spPr>
      </p:pic>
      <p:pic>
        <p:nvPicPr>
          <p:cNvPr id="8" name="Picture 7" descr="Text&#10;&#10;Description automatically generated">
            <a:extLst>
              <a:ext uri="{FF2B5EF4-FFF2-40B4-BE49-F238E27FC236}">
                <a16:creationId xmlns:a16="http://schemas.microsoft.com/office/drawing/2014/main" id="{2A9938C7-34A9-B049-972A-49CAFAA6893E}"/>
              </a:ext>
            </a:extLst>
          </p:cNvPr>
          <p:cNvPicPr>
            <a:picLocks noChangeAspect="1"/>
          </p:cNvPicPr>
          <p:nvPr/>
        </p:nvPicPr>
        <p:blipFill>
          <a:blip r:embed="rId3"/>
          <a:stretch>
            <a:fillRect/>
          </a:stretch>
        </p:blipFill>
        <p:spPr>
          <a:xfrm>
            <a:off x="1518093" y="3336667"/>
            <a:ext cx="9155810" cy="2949401"/>
          </a:xfrm>
          <a:prstGeom prst="rect">
            <a:avLst/>
          </a:prstGeom>
        </p:spPr>
      </p:pic>
      <p:sp>
        <p:nvSpPr>
          <p:cNvPr id="11" name="TextBox 10">
            <a:extLst>
              <a:ext uri="{FF2B5EF4-FFF2-40B4-BE49-F238E27FC236}">
                <a16:creationId xmlns:a16="http://schemas.microsoft.com/office/drawing/2014/main" id="{2598574C-5C63-CD41-9F80-A39F14CB3788}"/>
              </a:ext>
            </a:extLst>
          </p:cNvPr>
          <p:cNvSpPr txBox="1"/>
          <p:nvPr/>
        </p:nvSpPr>
        <p:spPr>
          <a:xfrm>
            <a:off x="1518093" y="2411194"/>
            <a:ext cx="9155810" cy="923330"/>
          </a:xfrm>
          <a:prstGeom prst="rect">
            <a:avLst/>
          </a:prstGeom>
          <a:noFill/>
        </p:spPr>
        <p:txBody>
          <a:bodyPr wrap="square" rtlCol="0">
            <a:spAutoFit/>
          </a:bodyPr>
          <a:lstStyle/>
          <a:p>
            <a:pPr algn="ctr"/>
            <a:r>
              <a:rPr lang="en-US" dirty="0"/>
              <a:t>The </a:t>
            </a:r>
            <a:r>
              <a:rPr lang="en-US" dirty="0" err="1"/>
              <a:t>createAccount</a:t>
            </a:r>
            <a:r>
              <a:rPr lang="en-US" dirty="0"/>
              <a:t> method uses the entered credentials to create a user with email and password. If successful it then creates and assigns a variable called user to hold the current user value</a:t>
            </a:r>
          </a:p>
        </p:txBody>
      </p:sp>
      <p:sp>
        <p:nvSpPr>
          <p:cNvPr id="12" name="TextBox 11">
            <a:extLst>
              <a:ext uri="{FF2B5EF4-FFF2-40B4-BE49-F238E27FC236}">
                <a16:creationId xmlns:a16="http://schemas.microsoft.com/office/drawing/2014/main" id="{CCB9E040-CBF8-D14B-8EE8-AA3E108C8605}"/>
              </a:ext>
            </a:extLst>
          </p:cNvPr>
          <p:cNvSpPr txBox="1"/>
          <p:nvPr/>
        </p:nvSpPr>
        <p:spPr>
          <a:xfrm>
            <a:off x="1706564" y="6286068"/>
            <a:ext cx="8778868" cy="369332"/>
          </a:xfrm>
          <a:prstGeom prst="rect">
            <a:avLst/>
          </a:prstGeom>
          <a:noFill/>
        </p:spPr>
        <p:txBody>
          <a:bodyPr wrap="square" rtlCol="0">
            <a:spAutoFit/>
          </a:bodyPr>
          <a:lstStyle/>
          <a:p>
            <a:pPr algn="ctr"/>
            <a:r>
              <a:rPr lang="en-US" dirty="0"/>
              <a:t>The method will then call the </a:t>
            </a:r>
            <a:r>
              <a:rPr lang="en-US" dirty="0" err="1"/>
              <a:t>updateUI</a:t>
            </a:r>
            <a:r>
              <a:rPr lang="en-US" dirty="0"/>
              <a:t> method and either pass in the user or a null value</a:t>
            </a:r>
          </a:p>
        </p:txBody>
      </p:sp>
    </p:spTree>
    <p:extLst>
      <p:ext uri="{BB962C8B-B14F-4D97-AF65-F5344CB8AC3E}">
        <p14:creationId xmlns:p14="http://schemas.microsoft.com/office/powerpoint/2010/main" val="1849566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3D12CBA-BD67-AC4F-892F-3EB79CBC4922}"/>
              </a:ext>
            </a:extLst>
          </p:cNvPr>
          <p:cNvSpPr txBox="1"/>
          <p:nvPr/>
        </p:nvSpPr>
        <p:spPr>
          <a:xfrm>
            <a:off x="643467" y="643467"/>
            <a:ext cx="3363974" cy="1728044"/>
          </a:xfrm>
          <a:prstGeom prst="rect">
            <a:avLst/>
          </a:prstGeom>
          <a:noFill/>
          <a:ln>
            <a:solidFill>
              <a:schemeClr val="bg1"/>
            </a:solidFill>
          </a:ln>
        </p:spPr>
        <p:txBody>
          <a:bodyPr vert="horz" wrap="square" lIns="182880" tIns="182880" rIns="182880" bIns="182880" rtlCol="0" anchor="ctr">
            <a:normAutofit/>
          </a:bodyPr>
          <a:lstStyle/>
          <a:p>
            <a:pPr algn="ctr" defTabSz="914400">
              <a:lnSpc>
                <a:spcPct val="90000"/>
              </a:lnSpc>
              <a:spcBef>
                <a:spcPct val="0"/>
              </a:spcBef>
              <a:spcAft>
                <a:spcPts val="600"/>
              </a:spcAft>
            </a:pPr>
            <a:r>
              <a:rPr lang="en-US" sz="2400" cap="all" spc="200">
                <a:solidFill>
                  <a:schemeClr val="bg1"/>
                </a:solidFill>
                <a:latin typeface="+mj-lt"/>
                <a:ea typeface="+mj-ea"/>
                <a:cs typeface="+mj-cs"/>
              </a:rPr>
              <a:t>The updateUI determines if the user is signed-in.</a:t>
            </a:r>
          </a:p>
        </p:txBody>
      </p:sp>
      <p:sp>
        <p:nvSpPr>
          <p:cNvPr id="12" name="TextBox 11">
            <a:extLst>
              <a:ext uri="{FF2B5EF4-FFF2-40B4-BE49-F238E27FC236}">
                <a16:creationId xmlns:a16="http://schemas.microsoft.com/office/drawing/2014/main" id="{CCB9E040-CBF8-D14B-8EE8-AA3E108C8605}"/>
              </a:ext>
            </a:extLst>
          </p:cNvPr>
          <p:cNvSpPr txBox="1"/>
          <p:nvPr/>
        </p:nvSpPr>
        <p:spPr>
          <a:xfrm>
            <a:off x="643468" y="2638044"/>
            <a:ext cx="3363974" cy="3415622"/>
          </a:xfrm>
          <a:prstGeom prst="rect">
            <a:avLst/>
          </a:prstGeom>
        </p:spPr>
        <p:txBody>
          <a:bodyPr vert="horz" lIns="91440" tIns="45720" rIns="91440" bIns="45720" rtlCol="0">
            <a:normAutofit/>
          </a:bodyPr>
          <a:lstStyle/>
          <a:p>
            <a:pPr indent="-228600" defTabSz="914400">
              <a:spcBef>
                <a:spcPts val="1000"/>
              </a:spcBef>
              <a:buClr>
                <a:schemeClr val="accent2"/>
              </a:buClr>
              <a:buFont typeface="Arial" panose="020B0604020202020204" pitchFamily="34" charset="0"/>
              <a:buChar char="•"/>
            </a:pPr>
            <a:r>
              <a:rPr lang="en-US">
                <a:solidFill>
                  <a:schemeClr val="bg1"/>
                </a:solidFill>
              </a:rPr>
              <a:t>Then depending on the result, it will either send the user to the home page or display a message telling the user that the sign-up was not successful.</a:t>
            </a:r>
          </a:p>
        </p:txBody>
      </p:sp>
      <p:pic>
        <p:nvPicPr>
          <p:cNvPr id="3" name="Picture 2" descr="Text&#10;&#10;Description automatically generated">
            <a:extLst>
              <a:ext uri="{FF2B5EF4-FFF2-40B4-BE49-F238E27FC236}">
                <a16:creationId xmlns:a16="http://schemas.microsoft.com/office/drawing/2014/main" id="{03F2E37A-C8CA-2049-AF36-8681507CB42E}"/>
              </a:ext>
            </a:extLst>
          </p:cNvPr>
          <p:cNvPicPr>
            <a:picLocks noChangeAspect="1"/>
          </p:cNvPicPr>
          <p:nvPr/>
        </p:nvPicPr>
        <p:blipFill>
          <a:blip r:embed="rId2"/>
          <a:stretch>
            <a:fillRect/>
          </a:stretch>
        </p:blipFill>
        <p:spPr>
          <a:xfrm>
            <a:off x="4696916" y="2286000"/>
            <a:ext cx="7495084" cy="2286000"/>
          </a:xfrm>
          <a:prstGeom prst="rect">
            <a:avLst/>
          </a:prstGeom>
        </p:spPr>
      </p:pic>
    </p:spTree>
    <p:extLst>
      <p:ext uri="{BB962C8B-B14F-4D97-AF65-F5344CB8AC3E}">
        <p14:creationId xmlns:p14="http://schemas.microsoft.com/office/powerpoint/2010/main" val="3924667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D12CBA-BD67-AC4F-892F-3EB79CBC4922}"/>
              </a:ext>
            </a:extLst>
          </p:cNvPr>
          <p:cNvSpPr txBox="1"/>
          <p:nvPr/>
        </p:nvSpPr>
        <p:spPr>
          <a:xfrm>
            <a:off x="1984383" y="64936"/>
            <a:ext cx="8223233" cy="646331"/>
          </a:xfrm>
          <a:prstGeom prst="rect">
            <a:avLst/>
          </a:prstGeom>
          <a:noFill/>
        </p:spPr>
        <p:txBody>
          <a:bodyPr wrap="square" rtlCol="0">
            <a:spAutoFit/>
          </a:bodyPr>
          <a:lstStyle/>
          <a:p>
            <a:pPr algn="ctr"/>
            <a:r>
              <a:rPr lang="en-US" dirty="0"/>
              <a:t>In the sign-in activity, you will need to implement these two methods. Make sure to also create an instance of firebase auth, in this case it’s the variable </a:t>
            </a:r>
            <a:r>
              <a:rPr lang="en-US" dirty="0" err="1"/>
              <a:t>mAuth</a:t>
            </a:r>
            <a:r>
              <a:rPr lang="en-US" dirty="0"/>
              <a:t>.</a:t>
            </a:r>
          </a:p>
        </p:txBody>
      </p:sp>
      <p:pic>
        <p:nvPicPr>
          <p:cNvPr id="3" name="Picture 2" descr="Text&#10;&#10;Description automatically generated">
            <a:extLst>
              <a:ext uri="{FF2B5EF4-FFF2-40B4-BE49-F238E27FC236}">
                <a16:creationId xmlns:a16="http://schemas.microsoft.com/office/drawing/2014/main" id="{44D99D8E-22DC-414E-9316-ACD8DC9ADB04}"/>
              </a:ext>
            </a:extLst>
          </p:cNvPr>
          <p:cNvPicPr>
            <a:picLocks noChangeAspect="1"/>
          </p:cNvPicPr>
          <p:nvPr/>
        </p:nvPicPr>
        <p:blipFill>
          <a:blip r:embed="rId2"/>
          <a:stretch>
            <a:fillRect/>
          </a:stretch>
        </p:blipFill>
        <p:spPr>
          <a:xfrm>
            <a:off x="1458404" y="711267"/>
            <a:ext cx="8764158" cy="1574733"/>
          </a:xfrm>
          <a:prstGeom prst="rect">
            <a:avLst/>
          </a:prstGeom>
        </p:spPr>
      </p:pic>
      <p:pic>
        <p:nvPicPr>
          <p:cNvPr id="7" name="Picture 6" descr="Text&#10;&#10;Description automatically generated">
            <a:extLst>
              <a:ext uri="{FF2B5EF4-FFF2-40B4-BE49-F238E27FC236}">
                <a16:creationId xmlns:a16="http://schemas.microsoft.com/office/drawing/2014/main" id="{3709C2E6-2E29-5E42-8121-B8763B430237}"/>
              </a:ext>
            </a:extLst>
          </p:cNvPr>
          <p:cNvPicPr>
            <a:picLocks noChangeAspect="1"/>
          </p:cNvPicPr>
          <p:nvPr/>
        </p:nvPicPr>
        <p:blipFill>
          <a:blip r:embed="rId3"/>
          <a:stretch>
            <a:fillRect/>
          </a:stretch>
        </p:blipFill>
        <p:spPr>
          <a:xfrm>
            <a:off x="1458404" y="3337533"/>
            <a:ext cx="8720584" cy="2809200"/>
          </a:xfrm>
          <a:prstGeom prst="rect">
            <a:avLst/>
          </a:prstGeom>
        </p:spPr>
      </p:pic>
      <p:sp>
        <p:nvSpPr>
          <p:cNvPr id="13" name="TextBox 12">
            <a:extLst>
              <a:ext uri="{FF2B5EF4-FFF2-40B4-BE49-F238E27FC236}">
                <a16:creationId xmlns:a16="http://schemas.microsoft.com/office/drawing/2014/main" id="{A1C82D43-E909-6443-A53C-1D61D72E3FD6}"/>
              </a:ext>
            </a:extLst>
          </p:cNvPr>
          <p:cNvSpPr txBox="1"/>
          <p:nvPr/>
        </p:nvSpPr>
        <p:spPr>
          <a:xfrm>
            <a:off x="1458404" y="2488601"/>
            <a:ext cx="8223233" cy="646331"/>
          </a:xfrm>
          <a:prstGeom prst="rect">
            <a:avLst/>
          </a:prstGeom>
          <a:noFill/>
        </p:spPr>
        <p:txBody>
          <a:bodyPr wrap="square" rtlCol="0">
            <a:spAutoFit/>
          </a:bodyPr>
          <a:lstStyle/>
          <a:p>
            <a:pPr algn="ctr"/>
            <a:r>
              <a:rPr lang="en-US" dirty="0"/>
              <a:t>The sign-in method is fairly similar to the sign-up method except for the different method (</a:t>
            </a:r>
            <a:r>
              <a:rPr lang="en-US" dirty="0" err="1"/>
              <a:t>signInWithEmailAndPassword</a:t>
            </a:r>
            <a:r>
              <a:rPr lang="en-US"/>
              <a:t>).</a:t>
            </a:r>
            <a:endParaRPr lang="en-US" dirty="0"/>
          </a:p>
        </p:txBody>
      </p:sp>
    </p:spTree>
    <p:extLst>
      <p:ext uri="{BB962C8B-B14F-4D97-AF65-F5344CB8AC3E}">
        <p14:creationId xmlns:p14="http://schemas.microsoft.com/office/powerpoint/2010/main" val="576827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D12CBA-BD67-AC4F-892F-3EB79CBC4922}"/>
              </a:ext>
            </a:extLst>
          </p:cNvPr>
          <p:cNvSpPr txBox="1"/>
          <p:nvPr/>
        </p:nvSpPr>
        <p:spPr>
          <a:xfrm>
            <a:off x="3584970" y="551824"/>
            <a:ext cx="5022059" cy="369332"/>
          </a:xfrm>
          <a:prstGeom prst="rect">
            <a:avLst/>
          </a:prstGeom>
          <a:noFill/>
        </p:spPr>
        <p:txBody>
          <a:bodyPr wrap="square" rtlCol="0">
            <a:spAutoFit/>
          </a:bodyPr>
          <a:lstStyle/>
          <a:p>
            <a:pPr algn="ctr"/>
            <a:r>
              <a:rPr lang="en-US" dirty="0"/>
              <a:t>Lastly, in the </a:t>
            </a:r>
            <a:r>
              <a:rPr lang="en-US" dirty="0" err="1"/>
              <a:t>MainActivity</a:t>
            </a:r>
            <a:r>
              <a:rPr lang="en-US" dirty="0"/>
              <a:t>, add the </a:t>
            </a:r>
            <a:r>
              <a:rPr lang="en-US" dirty="0" err="1"/>
              <a:t>onStart</a:t>
            </a:r>
            <a:r>
              <a:rPr lang="en-US" dirty="0"/>
              <a:t> method</a:t>
            </a:r>
          </a:p>
        </p:txBody>
      </p:sp>
      <p:pic>
        <p:nvPicPr>
          <p:cNvPr id="5" name="Picture 4" descr="Text&#10;&#10;Description automatically generated">
            <a:extLst>
              <a:ext uri="{FF2B5EF4-FFF2-40B4-BE49-F238E27FC236}">
                <a16:creationId xmlns:a16="http://schemas.microsoft.com/office/drawing/2014/main" id="{CFD588B3-EF26-B848-9AAD-39E282C956EA}"/>
              </a:ext>
            </a:extLst>
          </p:cNvPr>
          <p:cNvPicPr>
            <a:picLocks noChangeAspect="1"/>
          </p:cNvPicPr>
          <p:nvPr/>
        </p:nvPicPr>
        <p:blipFill>
          <a:blip r:embed="rId2"/>
          <a:stretch>
            <a:fillRect/>
          </a:stretch>
        </p:blipFill>
        <p:spPr>
          <a:xfrm>
            <a:off x="1070418" y="1180440"/>
            <a:ext cx="10051164" cy="3059050"/>
          </a:xfrm>
          <a:prstGeom prst="rect">
            <a:avLst/>
          </a:prstGeom>
        </p:spPr>
      </p:pic>
      <p:sp>
        <p:nvSpPr>
          <p:cNvPr id="8" name="TextBox 7">
            <a:extLst>
              <a:ext uri="{FF2B5EF4-FFF2-40B4-BE49-F238E27FC236}">
                <a16:creationId xmlns:a16="http://schemas.microsoft.com/office/drawing/2014/main" id="{048F0265-0D3F-B845-9DE8-AC6E235FBCA0}"/>
              </a:ext>
            </a:extLst>
          </p:cNvPr>
          <p:cNvSpPr txBox="1"/>
          <p:nvPr/>
        </p:nvSpPr>
        <p:spPr>
          <a:xfrm>
            <a:off x="0" y="4498774"/>
            <a:ext cx="12039000" cy="646331"/>
          </a:xfrm>
          <a:prstGeom prst="rect">
            <a:avLst/>
          </a:prstGeom>
          <a:noFill/>
        </p:spPr>
        <p:txBody>
          <a:bodyPr wrap="square" rtlCol="0">
            <a:spAutoFit/>
          </a:bodyPr>
          <a:lstStyle/>
          <a:p>
            <a:pPr algn="ctr"/>
            <a:r>
              <a:rPr lang="en-US" dirty="0"/>
              <a:t>This method checks to see if there is a user signed in. If there is the home page is reloaded, if not the user is sent to the login page. This is so that the user doesn’t have to sign-in every time they open the app.</a:t>
            </a:r>
          </a:p>
        </p:txBody>
      </p:sp>
    </p:spTree>
    <p:extLst>
      <p:ext uri="{BB962C8B-B14F-4D97-AF65-F5344CB8AC3E}">
        <p14:creationId xmlns:p14="http://schemas.microsoft.com/office/powerpoint/2010/main" val="3554970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370B9-5EB2-8F43-B465-0855DEEFA440}"/>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A1CC89DF-EDC1-0D41-AB96-BD7476A1C8CA}"/>
              </a:ext>
            </a:extLst>
          </p:cNvPr>
          <p:cNvSpPr>
            <a:spLocks noGrp="1"/>
          </p:cNvSpPr>
          <p:nvPr>
            <p:ph idx="1"/>
          </p:nvPr>
        </p:nvSpPr>
        <p:spPr/>
        <p:txBody>
          <a:bodyPr/>
          <a:lstStyle/>
          <a:p>
            <a:r>
              <a:rPr lang="en-US" dirty="0"/>
              <a:t>Email: </a:t>
            </a:r>
            <a:r>
              <a:rPr lang="en-US" dirty="0">
                <a:hlinkClick r:id="rId3"/>
              </a:rPr>
              <a:t>csmall8@nait.ca</a:t>
            </a:r>
            <a:endParaRPr lang="en-US" dirty="0"/>
          </a:p>
          <a:p>
            <a:r>
              <a:rPr lang="en-US" dirty="0"/>
              <a:t>GitHub Page: </a:t>
            </a:r>
            <a:r>
              <a:rPr lang="en-US" dirty="0" err="1"/>
              <a:t>github.com</a:t>
            </a:r>
            <a:r>
              <a:rPr lang="en-US" dirty="0"/>
              <a:t>/Chris-small1234/</a:t>
            </a:r>
            <a:r>
              <a:rPr lang="en-US" dirty="0" err="1"/>
              <a:t>FirebaseAuthenticationTutorial</a:t>
            </a:r>
            <a:endParaRPr lang="en-US" dirty="0"/>
          </a:p>
        </p:txBody>
      </p:sp>
    </p:spTree>
    <p:extLst>
      <p:ext uri="{BB962C8B-B14F-4D97-AF65-F5344CB8AC3E}">
        <p14:creationId xmlns:p14="http://schemas.microsoft.com/office/powerpoint/2010/main" val="482794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88E51-1924-1445-A737-3C98C2D15EF5}"/>
              </a:ext>
            </a:extLst>
          </p:cNvPr>
          <p:cNvSpPr>
            <a:spLocks noGrp="1"/>
          </p:cNvSpPr>
          <p:nvPr>
            <p:ph type="title"/>
          </p:nvPr>
        </p:nvSpPr>
        <p:spPr>
          <a:xfrm>
            <a:off x="2231136" y="517431"/>
            <a:ext cx="7729728" cy="1188720"/>
          </a:xfrm>
        </p:spPr>
        <p:txBody>
          <a:bodyPr/>
          <a:lstStyle/>
          <a:p>
            <a:r>
              <a:rPr lang="en-US" dirty="0"/>
              <a:t>What is it?</a:t>
            </a:r>
          </a:p>
        </p:txBody>
      </p:sp>
      <p:pic>
        <p:nvPicPr>
          <p:cNvPr id="5" name="Picture 4" descr="Diagram&#10;&#10;Description automatically generated">
            <a:extLst>
              <a:ext uri="{FF2B5EF4-FFF2-40B4-BE49-F238E27FC236}">
                <a16:creationId xmlns:a16="http://schemas.microsoft.com/office/drawing/2014/main" id="{3CB82AA8-0199-7E43-82E4-0B5FC985276D}"/>
              </a:ext>
            </a:extLst>
          </p:cNvPr>
          <p:cNvPicPr>
            <a:picLocks noChangeAspect="1"/>
          </p:cNvPicPr>
          <p:nvPr/>
        </p:nvPicPr>
        <p:blipFill>
          <a:blip r:embed="rId3"/>
          <a:stretch>
            <a:fillRect/>
          </a:stretch>
        </p:blipFill>
        <p:spPr>
          <a:xfrm>
            <a:off x="2641324" y="1824383"/>
            <a:ext cx="6909352" cy="4606235"/>
          </a:xfrm>
          <a:prstGeom prst="rect">
            <a:avLst/>
          </a:prstGeom>
        </p:spPr>
      </p:pic>
      <p:sp>
        <p:nvSpPr>
          <p:cNvPr id="6" name="TextBox 5">
            <a:extLst>
              <a:ext uri="{FF2B5EF4-FFF2-40B4-BE49-F238E27FC236}">
                <a16:creationId xmlns:a16="http://schemas.microsoft.com/office/drawing/2014/main" id="{3FE0CED3-CDE4-9543-BDC6-2633F1CC3FC3}"/>
              </a:ext>
            </a:extLst>
          </p:cNvPr>
          <p:cNvSpPr txBox="1"/>
          <p:nvPr/>
        </p:nvSpPr>
        <p:spPr>
          <a:xfrm>
            <a:off x="2641324" y="6430618"/>
            <a:ext cx="3454676" cy="307777"/>
          </a:xfrm>
          <a:prstGeom prst="rect">
            <a:avLst/>
          </a:prstGeom>
          <a:noFill/>
        </p:spPr>
        <p:txBody>
          <a:bodyPr wrap="square" rtlCol="0">
            <a:spAutoFit/>
          </a:bodyPr>
          <a:lstStyle/>
          <a:p>
            <a:r>
              <a:rPr lang="en-CA" sz="1400" dirty="0">
                <a:latin typeface="Arial" panose="020B0604020202020204" pitchFamily="34" charset="0"/>
                <a:cs typeface="Arial" panose="020B0604020202020204" pitchFamily="34" charset="0"/>
              </a:rPr>
              <a:t>(</a:t>
            </a:r>
            <a:r>
              <a:rPr lang="en-CA" sz="1400" dirty="0" err="1">
                <a:latin typeface="Arial" panose="020B0604020202020204" pitchFamily="34" charset="0"/>
                <a:cs typeface="Arial" panose="020B0604020202020204" pitchFamily="34" charset="0"/>
              </a:rPr>
              <a:t>UnityAssetCollection.com</a:t>
            </a:r>
            <a:r>
              <a:rPr lang="en-CA" sz="1400" dirty="0">
                <a:latin typeface="Arial" panose="020B0604020202020204" pitchFamily="34" charset="0"/>
                <a:cs typeface="Arial" panose="020B0604020202020204" pitchFamily="34" charset="0"/>
              </a:rPr>
              <a:t>, n.d.)</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4899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2E7D-83E3-A340-BA98-BBC4782A61C0}"/>
              </a:ext>
            </a:extLst>
          </p:cNvPr>
          <p:cNvSpPr>
            <a:spLocks noGrp="1"/>
          </p:cNvSpPr>
          <p:nvPr>
            <p:ph type="title"/>
          </p:nvPr>
        </p:nvSpPr>
        <p:spPr>
          <a:xfrm>
            <a:off x="2231136" y="275923"/>
            <a:ext cx="7729728" cy="1188720"/>
          </a:xfrm>
        </p:spPr>
        <p:txBody>
          <a:bodyPr/>
          <a:lstStyle/>
          <a:p>
            <a:r>
              <a:rPr lang="en-US" dirty="0"/>
              <a:t>How I Did</a:t>
            </a:r>
          </a:p>
        </p:txBody>
      </p:sp>
      <p:pic>
        <p:nvPicPr>
          <p:cNvPr id="5" name="Picture 4" descr="Graphical user interface, application, Teams&#10;&#10;Description automatically generated">
            <a:extLst>
              <a:ext uri="{FF2B5EF4-FFF2-40B4-BE49-F238E27FC236}">
                <a16:creationId xmlns:a16="http://schemas.microsoft.com/office/drawing/2014/main" id="{B5333BB1-0E53-7B4E-A67D-DB1F0062F812}"/>
              </a:ext>
            </a:extLst>
          </p:cNvPr>
          <p:cNvPicPr>
            <a:picLocks noChangeAspect="1"/>
          </p:cNvPicPr>
          <p:nvPr/>
        </p:nvPicPr>
        <p:blipFill>
          <a:blip r:embed="rId3"/>
          <a:stretch>
            <a:fillRect/>
          </a:stretch>
        </p:blipFill>
        <p:spPr>
          <a:xfrm>
            <a:off x="1199534" y="1778507"/>
            <a:ext cx="2275375" cy="4803570"/>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DCD2EB83-A59E-0541-9763-D6EFA1EA0284}"/>
              </a:ext>
            </a:extLst>
          </p:cNvPr>
          <p:cNvPicPr>
            <a:picLocks noChangeAspect="1"/>
          </p:cNvPicPr>
          <p:nvPr/>
        </p:nvPicPr>
        <p:blipFill>
          <a:blip r:embed="rId4"/>
          <a:stretch>
            <a:fillRect/>
          </a:stretch>
        </p:blipFill>
        <p:spPr>
          <a:xfrm>
            <a:off x="9335237" y="1778507"/>
            <a:ext cx="2275375" cy="4803569"/>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57579302-E908-CE48-AEC5-85D6B7DE070E}"/>
              </a:ext>
            </a:extLst>
          </p:cNvPr>
          <p:cNvPicPr>
            <a:picLocks noChangeAspect="1"/>
          </p:cNvPicPr>
          <p:nvPr/>
        </p:nvPicPr>
        <p:blipFill>
          <a:blip r:embed="rId5"/>
          <a:stretch>
            <a:fillRect/>
          </a:stretch>
        </p:blipFill>
        <p:spPr>
          <a:xfrm>
            <a:off x="5267385" y="1778507"/>
            <a:ext cx="2275376" cy="4803571"/>
          </a:xfrm>
          <a:prstGeom prst="rect">
            <a:avLst/>
          </a:prstGeom>
        </p:spPr>
      </p:pic>
    </p:spTree>
    <p:extLst>
      <p:ext uri="{BB962C8B-B14F-4D97-AF65-F5344CB8AC3E}">
        <p14:creationId xmlns:p14="http://schemas.microsoft.com/office/powerpoint/2010/main" val="839402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F4391-A580-F048-9FEE-E6F081B0093F}"/>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1446933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9511-905D-314C-805A-6A511F4369F6}"/>
              </a:ext>
            </a:extLst>
          </p:cNvPr>
          <p:cNvSpPr>
            <a:spLocks noGrp="1"/>
          </p:cNvSpPr>
          <p:nvPr>
            <p:ph type="title"/>
          </p:nvPr>
        </p:nvSpPr>
        <p:spPr>
          <a:xfrm>
            <a:off x="2231136" y="223286"/>
            <a:ext cx="7729728" cy="1188720"/>
          </a:xfrm>
        </p:spPr>
        <p:txBody>
          <a:bodyPr/>
          <a:lstStyle/>
          <a:p>
            <a:r>
              <a:rPr lang="en-US" dirty="0"/>
              <a:t>Implementation</a:t>
            </a:r>
          </a:p>
        </p:txBody>
      </p:sp>
      <p:pic>
        <p:nvPicPr>
          <p:cNvPr id="5" name="Picture 4" descr="Graphical user interface&#10;&#10;Description automatically generated with low confidence">
            <a:extLst>
              <a:ext uri="{FF2B5EF4-FFF2-40B4-BE49-F238E27FC236}">
                <a16:creationId xmlns:a16="http://schemas.microsoft.com/office/drawing/2014/main" id="{7B1C7AA1-5791-0049-A995-11F9ED45464B}"/>
              </a:ext>
            </a:extLst>
          </p:cNvPr>
          <p:cNvPicPr>
            <a:picLocks noChangeAspect="1"/>
          </p:cNvPicPr>
          <p:nvPr/>
        </p:nvPicPr>
        <p:blipFill>
          <a:blip r:embed="rId3"/>
          <a:stretch>
            <a:fillRect/>
          </a:stretch>
        </p:blipFill>
        <p:spPr>
          <a:xfrm>
            <a:off x="1746421" y="1510891"/>
            <a:ext cx="8699157" cy="4716850"/>
          </a:xfrm>
          <a:prstGeom prst="rect">
            <a:avLst/>
          </a:prstGeom>
        </p:spPr>
      </p:pic>
    </p:spTree>
    <p:extLst>
      <p:ext uri="{BB962C8B-B14F-4D97-AF65-F5344CB8AC3E}">
        <p14:creationId xmlns:p14="http://schemas.microsoft.com/office/powerpoint/2010/main" val="3086375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9511-905D-314C-805A-6A511F4369F6}"/>
              </a:ext>
            </a:extLst>
          </p:cNvPr>
          <p:cNvSpPr>
            <a:spLocks noGrp="1"/>
          </p:cNvSpPr>
          <p:nvPr>
            <p:ph type="title"/>
          </p:nvPr>
        </p:nvSpPr>
        <p:spPr>
          <a:xfrm>
            <a:off x="2231136" y="223286"/>
            <a:ext cx="7729728" cy="1188720"/>
          </a:xfrm>
        </p:spPr>
        <p:txBody>
          <a:bodyPr/>
          <a:lstStyle/>
          <a:p>
            <a:r>
              <a:rPr lang="en-US" dirty="0"/>
              <a:t>Create Firebase Project</a:t>
            </a:r>
          </a:p>
        </p:txBody>
      </p:sp>
      <p:pic>
        <p:nvPicPr>
          <p:cNvPr id="4" name="Picture 3" descr="Graphical user interface, application&#10;&#10;Description automatically generated">
            <a:extLst>
              <a:ext uri="{FF2B5EF4-FFF2-40B4-BE49-F238E27FC236}">
                <a16:creationId xmlns:a16="http://schemas.microsoft.com/office/drawing/2014/main" id="{82192412-0BE3-324D-A08A-3984FB5924D3}"/>
              </a:ext>
            </a:extLst>
          </p:cNvPr>
          <p:cNvPicPr>
            <a:picLocks noChangeAspect="1"/>
          </p:cNvPicPr>
          <p:nvPr/>
        </p:nvPicPr>
        <p:blipFill>
          <a:blip r:embed="rId3"/>
          <a:stretch>
            <a:fillRect/>
          </a:stretch>
        </p:blipFill>
        <p:spPr>
          <a:xfrm>
            <a:off x="1478127" y="1636849"/>
            <a:ext cx="9235746" cy="4997865"/>
          </a:xfrm>
          <a:prstGeom prst="rect">
            <a:avLst/>
          </a:prstGeom>
        </p:spPr>
      </p:pic>
    </p:spTree>
    <p:extLst>
      <p:ext uri="{BB962C8B-B14F-4D97-AF65-F5344CB8AC3E}">
        <p14:creationId xmlns:p14="http://schemas.microsoft.com/office/powerpoint/2010/main" val="3772666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9511-905D-314C-805A-6A511F4369F6}"/>
              </a:ext>
            </a:extLst>
          </p:cNvPr>
          <p:cNvSpPr>
            <a:spLocks noGrp="1"/>
          </p:cNvSpPr>
          <p:nvPr>
            <p:ph type="title"/>
          </p:nvPr>
        </p:nvSpPr>
        <p:spPr>
          <a:xfrm>
            <a:off x="2231136" y="223286"/>
            <a:ext cx="7729728" cy="1188720"/>
          </a:xfrm>
        </p:spPr>
        <p:txBody>
          <a:bodyPr/>
          <a:lstStyle/>
          <a:p>
            <a:r>
              <a:rPr lang="en-US" dirty="0"/>
              <a:t>Create Firebase Project</a:t>
            </a:r>
          </a:p>
        </p:txBody>
      </p:sp>
      <p:pic>
        <p:nvPicPr>
          <p:cNvPr id="5" name="Picture 4" descr="Graphical user interface&#10;&#10;Description automatically generated with medium confidence">
            <a:extLst>
              <a:ext uri="{FF2B5EF4-FFF2-40B4-BE49-F238E27FC236}">
                <a16:creationId xmlns:a16="http://schemas.microsoft.com/office/drawing/2014/main" id="{D1E317DE-6646-914F-860B-057ACA2B62BF}"/>
              </a:ext>
            </a:extLst>
          </p:cNvPr>
          <p:cNvPicPr>
            <a:picLocks noChangeAspect="1"/>
          </p:cNvPicPr>
          <p:nvPr/>
        </p:nvPicPr>
        <p:blipFill>
          <a:blip r:embed="rId3"/>
          <a:stretch>
            <a:fillRect/>
          </a:stretch>
        </p:blipFill>
        <p:spPr>
          <a:xfrm>
            <a:off x="1396313" y="1588479"/>
            <a:ext cx="9399373" cy="4568958"/>
          </a:xfrm>
          <a:prstGeom prst="rect">
            <a:avLst/>
          </a:prstGeom>
        </p:spPr>
      </p:pic>
    </p:spTree>
    <p:extLst>
      <p:ext uri="{BB962C8B-B14F-4D97-AF65-F5344CB8AC3E}">
        <p14:creationId xmlns:p14="http://schemas.microsoft.com/office/powerpoint/2010/main" val="3536548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9511-905D-314C-805A-6A511F4369F6}"/>
              </a:ext>
            </a:extLst>
          </p:cNvPr>
          <p:cNvSpPr>
            <a:spLocks noGrp="1"/>
          </p:cNvSpPr>
          <p:nvPr>
            <p:ph type="title"/>
          </p:nvPr>
        </p:nvSpPr>
        <p:spPr>
          <a:xfrm>
            <a:off x="2231136" y="223286"/>
            <a:ext cx="7729728" cy="1188720"/>
          </a:xfrm>
        </p:spPr>
        <p:txBody>
          <a:bodyPr/>
          <a:lstStyle/>
          <a:p>
            <a:r>
              <a:rPr lang="en-US" dirty="0"/>
              <a:t>Create Firebase Project</a:t>
            </a:r>
          </a:p>
        </p:txBody>
      </p:sp>
      <p:pic>
        <p:nvPicPr>
          <p:cNvPr id="4" name="Picture 3" descr="Graphical user interface, application, website&#10;&#10;Description automatically generated">
            <a:extLst>
              <a:ext uri="{FF2B5EF4-FFF2-40B4-BE49-F238E27FC236}">
                <a16:creationId xmlns:a16="http://schemas.microsoft.com/office/drawing/2014/main" id="{5C229C22-3FD1-924C-A929-31EC8B6743E8}"/>
              </a:ext>
            </a:extLst>
          </p:cNvPr>
          <p:cNvPicPr>
            <a:picLocks noChangeAspect="1"/>
          </p:cNvPicPr>
          <p:nvPr/>
        </p:nvPicPr>
        <p:blipFill>
          <a:blip r:embed="rId3"/>
          <a:stretch>
            <a:fillRect/>
          </a:stretch>
        </p:blipFill>
        <p:spPr>
          <a:xfrm>
            <a:off x="1368693" y="1650047"/>
            <a:ext cx="9454613" cy="4694016"/>
          </a:xfrm>
          <a:prstGeom prst="rect">
            <a:avLst/>
          </a:prstGeom>
        </p:spPr>
      </p:pic>
    </p:spTree>
    <p:extLst>
      <p:ext uri="{BB962C8B-B14F-4D97-AF65-F5344CB8AC3E}">
        <p14:creationId xmlns:p14="http://schemas.microsoft.com/office/powerpoint/2010/main" val="294909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0054-192A-E647-AAF9-8CF8040C835D}"/>
              </a:ext>
            </a:extLst>
          </p:cNvPr>
          <p:cNvSpPr>
            <a:spLocks noGrp="1"/>
          </p:cNvSpPr>
          <p:nvPr>
            <p:ph type="title"/>
          </p:nvPr>
        </p:nvSpPr>
        <p:spPr/>
        <p:txBody>
          <a:bodyPr/>
          <a:lstStyle/>
          <a:p>
            <a:r>
              <a:rPr lang="en-US" dirty="0"/>
              <a:t>Create Android Project</a:t>
            </a:r>
          </a:p>
        </p:txBody>
      </p:sp>
      <p:sp>
        <p:nvSpPr>
          <p:cNvPr id="3" name="Content Placeholder 2">
            <a:extLst>
              <a:ext uri="{FF2B5EF4-FFF2-40B4-BE49-F238E27FC236}">
                <a16:creationId xmlns:a16="http://schemas.microsoft.com/office/drawing/2014/main" id="{FE9FEE14-F70F-8940-BD7A-E239183FBB8F}"/>
              </a:ext>
            </a:extLst>
          </p:cNvPr>
          <p:cNvSpPr>
            <a:spLocks noGrp="1"/>
          </p:cNvSpPr>
          <p:nvPr>
            <p:ph idx="1"/>
          </p:nvPr>
        </p:nvSpPr>
        <p:spPr>
          <a:xfrm>
            <a:off x="2231136" y="2638044"/>
            <a:ext cx="7729728" cy="651421"/>
          </a:xfrm>
        </p:spPr>
        <p:txBody>
          <a:bodyPr/>
          <a:lstStyle/>
          <a:p>
            <a:pPr marL="0" indent="0" algn="ctr">
              <a:buNone/>
            </a:pPr>
            <a:r>
              <a:rPr lang="en-US" dirty="0"/>
              <a:t>Now Create a new android project with an empty activity. Make sure to have an API of 26 or later.</a:t>
            </a:r>
          </a:p>
        </p:txBody>
      </p:sp>
    </p:spTree>
    <p:extLst>
      <p:ext uri="{BB962C8B-B14F-4D97-AF65-F5344CB8AC3E}">
        <p14:creationId xmlns:p14="http://schemas.microsoft.com/office/powerpoint/2010/main" val="61338439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{74B0D8BB-FD63-F044-9274-F92903F2757A}tf10001120</Template>
  <TotalTime>438</TotalTime>
  <Words>668</Words>
  <Application>Microsoft Macintosh PowerPoint</Application>
  <PresentationFormat>Widescreen</PresentationFormat>
  <Paragraphs>53</Paragraphs>
  <Slides>18</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Gill Sans MT</vt:lpstr>
      <vt:lpstr>Parcel</vt:lpstr>
      <vt:lpstr>Firebase Authentication</vt:lpstr>
      <vt:lpstr>What is it?</vt:lpstr>
      <vt:lpstr>How I Did</vt:lpstr>
      <vt:lpstr>Demo</vt:lpstr>
      <vt:lpstr>Implementation</vt:lpstr>
      <vt:lpstr>Create Firebase Project</vt:lpstr>
      <vt:lpstr>Create Firebase Project</vt:lpstr>
      <vt:lpstr>Create Firebase Project</vt:lpstr>
      <vt:lpstr>Create Android Project</vt:lpstr>
      <vt:lpstr>Implement Firebase</vt:lpstr>
      <vt:lpstr>Implement Authentication</vt:lpstr>
      <vt:lpstr>Implement Authentication</vt:lpstr>
      <vt:lpstr>Implement Authentication</vt:lpstr>
      <vt:lpstr>PowerPoint Presentation</vt:lpstr>
      <vt:lpstr>PowerPoint Presentation</vt:lpstr>
      <vt:lpstr>PowerPoint Presentation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Firebase Authentication</dc:title>
  <dc:creator>Christopher Small</dc:creator>
  <cp:lastModifiedBy>Christopher Small</cp:lastModifiedBy>
  <cp:revision>7</cp:revision>
  <dcterms:created xsi:type="dcterms:W3CDTF">2021-12-10T16:38:43Z</dcterms:created>
  <dcterms:modified xsi:type="dcterms:W3CDTF">2021-12-11T20:37:51Z</dcterms:modified>
</cp:coreProperties>
</file>