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  <p:sldId id="265" r:id="rId7"/>
    <p:sldId id="268" r:id="rId8"/>
    <p:sldId id="269" r:id="rId9"/>
    <p:sldId id="270" r:id="rId10"/>
    <p:sldId id="304" r:id="rId11"/>
    <p:sldId id="272" r:id="rId12"/>
    <p:sldId id="273" r:id="rId13"/>
    <p:sldId id="274" r:id="rId14"/>
    <p:sldId id="275" r:id="rId15"/>
    <p:sldId id="276" r:id="rId16"/>
    <p:sldId id="277" r:id="rId17"/>
    <p:sldId id="257" r:id="rId18"/>
    <p:sldId id="258" r:id="rId19"/>
    <p:sldId id="259" r:id="rId20"/>
    <p:sldId id="261" r:id="rId21"/>
    <p:sldId id="278" r:id="rId22"/>
    <p:sldId id="262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8" r:id="rId35"/>
    <p:sldId id="305" r:id="rId36"/>
    <p:sldId id="294" r:id="rId37"/>
    <p:sldId id="295" r:id="rId38"/>
    <p:sldId id="296" r:id="rId39"/>
    <p:sldId id="297" r:id="rId40"/>
    <p:sldId id="299" r:id="rId41"/>
    <p:sldId id="300" r:id="rId42"/>
    <p:sldId id="302" r:id="rId43"/>
    <p:sldId id="30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2B79-E86A-4891-A97D-A9486E51A74A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6867E-24DC-4830-8D19-7698A056F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6883-E093-4F18-9199-731259AE3640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AD03-5E09-4107-9749-5F648CC81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B558-2FBB-45E0-A008-D82AD24A48CB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B822-09CE-422C-B70F-A61F26A72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2881-714A-4DB2-8C15-FCAD28E35C00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2B7AC-0BC6-421E-BE71-04E6C1D97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F7FCA-0343-421F-9D07-4E12484179A5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0FD26-5689-400B-B23E-A2982E5CB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AE6EC-D9F9-4707-B462-F98184AD7129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6CAA8-2ACB-4ED3-AE34-C6970687D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C7FB2-698A-4309-B5E3-A960BB053D25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D831A-4903-4A82-97DA-53BB62B88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CD78-505E-41D0-B190-2A5FF8424E74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94356-FA41-47A1-B613-E733BD5F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8F807-84CE-4D9F-8136-4A3BD936D43B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87994-0B91-4899-8377-54752D411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06C2-42C5-40B5-9FE2-5DCBF80A77E8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045B4-98F9-4392-BC38-3B7F77A76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549F-30CA-49B6-84AA-F89B1C0EC6E2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6D467-BFE8-49AA-8FF5-75C5525F76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3D340C-BE5E-4F54-84D9-696FE36010EC}" type="datetimeFigureOut">
              <a:rPr lang="zh-CN" altLang="en-US"/>
              <a:pPr>
                <a:defRPr/>
              </a:pPr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D5DA7A-B98C-43B9-B7F6-210051BD5E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实验五  单周期</a:t>
            </a:r>
            <a:r>
              <a:rPr lang="en-US" altLang="zh-CN" smtClean="0"/>
              <a:t>MIPS CPU</a:t>
            </a:r>
            <a:r>
              <a:rPr lang="zh-CN" altLang="en-US" smtClean="0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FECA4F0-A56C-4130-8FAD-E59204E9244E}" type="slidenum">
              <a:rPr lang="zh-CN" altLang="zh-CN"/>
              <a:pPr algn="ctr">
                <a:defRPr/>
              </a:pPr>
              <a:t>10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2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746125"/>
            <a:ext cx="7559675" cy="869950"/>
          </a:xfrm>
        </p:spPr>
        <p:txBody>
          <a:bodyPr/>
          <a:lstStyle/>
          <a:p>
            <a:r>
              <a:rPr lang="en-US" altLang="zh-CN" sz="320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Structure of the Bayes classifier</a:t>
            </a:r>
            <a:endParaRPr lang="zh-CN" altLang="en-US" sz="3200" smtClean="0"/>
          </a:p>
        </p:txBody>
      </p:sp>
      <p:pic>
        <p:nvPicPr>
          <p:cNvPr id="22531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16"/>
          <p:cNvSpPr>
            <a:spLocks noChangeArrowheads="1"/>
          </p:cNvSpPr>
          <p:nvPr/>
        </p:nvSpPr>
        <p:spPr bwMode="auto">
          <a:xfrm>
            <a:off x="4292600" y="-46038"/>
            <a:ext cx="728663" cy="70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ACEC28"/>
                </a:solidFill>
                <a:latin typeface="League Gothic"/>
                <a:ea typeface="League Gothic"/>
                <a:cs typeface="League Gothic"/>
                <a:sym typeface="League Gothic"/>
              </a:rPr>
              <a:t>3</a:t>
            </a:r>
            <a:endParaRPr lang="zh-CN" altLang="en-US" sz="4000" b="1">
              <a:solidFill>
                <a:srgbClr val="ACEC28"/>
              </a:solidFill>
              <a:latin typeface="League Gothic"/>
              <a:sym typeface="League Gothic"/>
            </a:endParaRP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590550"/>
            <a:ext cx="6992937" cy="592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2FBE85B-B445-43AF-9B59-9EFF7ED47619}" type="slidenum">
              <a:rPr lang="zh-CN" altLang="zh-CN"/>
              <a:pPr algn="ctr">
                <a:defRPr/>
              </a:pPr>
              <a:t>11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355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2"/>
          <p:cNvSpPr>
            <a:spLocks noChangeArrowheads="1"/>
          </p:cNvSpPr>
          <p:nvPr/>
        </p:nvSpPr>
        <p:spPr bwMode="auto">
          <a:xfrm>
            <a:off x="1263650" y="2708275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590675" y="9937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latin typeface="Calibri" pitchFamily="34" charset="0"/>
            </a:endParaRP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9488" y="590550"/>
            <a:ext cx="6910387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9CD3813-70EE-4C03-A9D5-CA7C74BA0215}" type="slidenum">
              <a:rPr lang="zh-CN" altLang="zh-CN"/>
              <a:pPr algn="ctr">
                <a:defRPr/>
              </a:pPr>
              <a:t>12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457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3850" y="695325"/>
            <a:ext cx="6484938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7FBA0FE-AA95-4887-9E56-B934F9ABB52E}" type="slidenum">
              <a:rPr lang="zh-CN" altLang="zh-CN"/>
              <a:pPr algn="ctr">
                <a:defRPr/>
              </a:pPr>
              <a:t>13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560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50" y="593725"/>
            <a:ext cx="59817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07EDCDA-96EF-49F5-9E50-B284DEFB9797}" type="slidenum">
              <a:rPr lang="zh-CN" altLang="zh-CN"/>
              <a:pPr algn="ctr">
                <a:defRPr/>
              </a:pPr>
              <a:t>14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662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2088" y="582613"/>
            <a:ext cx="6219825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F74D68A0-6C83-42D8-A677-CD26307E6767}" type="slidenum">
              <a:rPr lang="zh-CN" altLang="zh-CN"/>
              <a:pPr algn="ctr">
                <a:defRPr/>
              </a:pPr>
              <a:t>15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765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6850" y="606425"/>
            <a:ext cx="6210300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7CF7554-CD3A-4412-9B4B-3883D24C1AA9}" type="slidenum">
              <a:rPr lang="zh-CN" altLang="zh-CN"/>
              <a:pPr algn="ctr">
                <a:defRPr/>
              </a:pPr>
              <a:t>16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867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175" y="720725"/>
            <a:ext cx="634365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数据通路和控制单元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数据路径对数据字进行操作，包含存储器、寄存器</a:t>
            </a:r>
            <a:r>
              <a:rPr lang="en-US" altLang="zh-CN" smtClean="0"/>
              <a:t>ALU</a:t>
            </a:r>
            <a:r>
              <a:rPr lang="zh-CN" altLang="en-US" smtClean="0"/>
              <a:t>、复用器等</a:t>
            </a:r>
            <a:endParaRPr lang="en-US" altLang="zh-CN" smtClean="0"/>
          </a:p>
          <a:p>
            <a:r>
              <a:rPr lang="zh-CN" altLang="en-US" smtClean="0"/>
              <a:t>控制单元从数据路径接受当前指令，并控制数据路径如何执行这条指令。具体的，控制单元产生复用器选择、寄存器使能、存储器写信号来控制数据路径的操作。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四个状态单元（部件）</a:t>
            </a:r>
          </a:p>
        </p:txBody>
      </p:sp>
      <p:pic>
        <p:nvPicPr>
          <p:cNvPr id="30722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809875"/>
            <a:ext cx="8229600" cy="2106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异步读取模式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给定的部件中，我们假定假定</a:t>
            </a:r>
            <a:r>
              <a:rPr lang="en-US" altLang="zh-CN" smtClean="0"/>
              <a:t>,IR,Regfile, MEM</a:t>
            </a:r>
            <a:r>
              <a:rPr lang="zh-CN" altLang="en-US" smtClean="0"/>
              <a:t>均使用异步读取，</a:t>
            </a:r>
            <a:r>
              <a:rPr lang="zh-CN" altLang="en-US" smtClean="0">
                <a:solidFill>
                  <a:srgbClr val="FF0000"/>
                </a:solidFill>
              </a:rPr>
              <a:t>即读取过程不受</a:t>
            </a:r>
            <a:r>
              <a:rPr lang="en-US" altLang="zh-CN" smtClean="0">
                <a:solidFill>
                  <a:srgbClr val="FF0000"/>
                </a:solidFill>
              </a:rPr>
              <a:t>CLK</a:t>
            </a:r>
            <a:r>
              <a:rPr lang="zh-CN" altLang="en-US" smtClean="0">
                <a:solidFill>
                  <a:srgbClr val="FF0000"/>
                </a:solidFill>
              </a:rPr>
              <a:t>控制，也即当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addr</a:t>
            </a:r>
            <a:r>
              <a:rPr lang="zh-CN" altLang="en-US" smtClean="0">
                <a:solidFill>
                  <a:srgbClr val="FF0000"/>
                </a:solidFill>
              </a:rPr>
              <a:t>）发生变化之后</a:t>
            </a:r>
            <a:r>
              <a:rPr lang="zh-CN" altLang="en-US" smtClean="0"/>
              <a:t>，新的数据在一定延迟之后会出现在</a:t>
            </a:r>
            <a:r>
              <a:rPr lang="en-US" altLang="zh-CN" smtClean="0"/>
              <a:t>RD</a:t>
            </a:r>
            <a:r>
              <a:rPr lang="zh-CN" altLang="en-US" smtClean="0"/>
              <a:t>上面</a:t>
            </a:r>
            <a:endParaRPr lang="en-US" altLang="zh-CN" smtClean="0"/>
          </a:p>
          <a:p>
            <a:r>
              <a:rPr lang="zh-CN" altLang="en-US" smtClean="0"/>
              <a:t>根据设计需要，可以设计受</a:t>
            </a:r>
            <a:r>
              <a:rPr lang="en-US" altLang="zh-CN" smtClean="0"/>
              <a:t>CLK</a:t>
            </a:r>
            <a:r>
              <a:rPr lang="zh-CN" altLang="en-US" smtClean="0"/>
              <a:t>控制的访问模式。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E83C623-787C-4BC3-9F96-FA609DE1EEF7}" type="slidenum">
              <a:rPr lang="zh-CN" altLang="zh-CN"/>
              <a:pPr algn="ctr">
                <a:defRPr/>
              </a:pPr>
              <a:t>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0" name="Text Placeholder 14"/>
          <p:cNvSpPr>
            <a:spLocks noGrp="1" noChangeArrowheads="1"/>
          </p:cNvSpPr>
          <p:nvPr>
            <p:ph sz="quarter" idx="4294967295"/>
          </p:nvPr>
        </p:nvSpPr>
        <p:spPr>
          <a:xfrm>
            <a:off x="1236663" y="2563813"/>
            <a:ext cx="6840537" cy="30257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指令集有以下特点：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en-US" sz="24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1)简单的load/store结构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2)易于流水线cpu设计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3)易于编译器开发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4)mips指令的寻址方式非常简单，每条指令的操作也非常简单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en-US" sz="3700" smtClean="0">
              <a:solidFill>
                <a:srgbClr val="262626"/>
              </a:solidFill>
              <a:latin typeface="League Gothic"/>
            </a:endParaRPr>
          </a:p>
        </p:txBody>
      </p:sp>
      <p:sp>
        <p:nvSpPr>
          <p:cNvPr id="12291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1050925"/>
            <a:ext cx="7559675" cy="1419225"/>
          </a:xfrm>
        </p:spPr>
        <p:txBody>
          <a:bodyPr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Instruction Set 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en-US" sz="36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34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--</a:t>
            </a:r>
            <a:r>
              <a:rPr lang="zh-CN" altLang="en-US" smtClean="0"/>
              <a:t>取指令</a:t>
            </a:r>
          </a:p>
        </p:txBody>
      </p:sp>
      <p:pic>
        <p:nvPicPr>
          <p:cNvPr id="32770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9275" y="2822575"/>
            <a:ext cx="8045450" cy="2081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读</a:t>
            </a:r>
            <a:r>
              <a:rPr lang="en-US" altLang="zh-CN" smtClean="0"/>
              <a:t>regfile</a:t>
            </a:r>
            <a:endParaRPr lang="zh-CN" altLang="en-US" smtClean="0"/>
          </a:p>
        </p:txBody>
      </p:sp>
      <p:pic>
        <p:nvPicPr>
          <p:cNvPr id="3379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2288" y="2819400"/>
            <a:ext cx="8099425" cy="2087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立即数</a:t>
            </a:r>
          </a:p>
        </p:txBody>
      </p:sp>
      <p:pic>
        <p:nvPicPr>
          <p:cNvPr id="3481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9275" y="2106613"/>
            <a:ext cx="8045450" cy="3513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计算存储地址</a:t>
            </a:r>
          </a:p>
        </p:txBody>
      </p:sp>
      <p:pic>
        <p:nvPicPr>
          <p:cNvPr id="35842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324100"/>
            <a:ext cx="8229600" cy="3078163"/>
          </a:xfrm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2124075" y="5876925"/>
            <a:ext cx="3559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ALUControl</a:t>
            </a:r>
            <a:r>
              <a:rPr lang="zh-CN" altLang="en-US">
                <a:latin typeface="Calibri" pitchFamily="34" charset="0"/>
              </a:rPr>
              <a:t>，三位二进制，操作码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向</a:t>
            </a:r>
            <a:r>
              <a:rPr lang="en-US" altLang="zh-CN" smtClean="0"/>
              <a:t>regfile</a:t>
            </a:r>
            <a:r>
              <a:rPr lang="zh-CN" altLang="en-US" smtClean="0"/>
              <a:t>写入数据</a:t>
            </a:r>
          </a:p>
        </p:txBody>
      </p:sp>
      <p:pic>
        <p:nvPicPr>
          <p:cNvPr id="36866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122488"/>
            <a:ext cx="8229600" cy="3481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更新</a:t>
            </a:r>
            <a:r>
              <a:rPr lang="en-US" altLang="zh-CN" smtClean="0"/>
              <a:t>PC</a:t>
            </a:r>
            <a:endParaRPr lang="zh-CN" altLang="en-US" smtClean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6425" y="2060575"/>
            <a:ext cx="7764463" cy="3529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—SW</a:t>
            </a:r>
            <a:r>
              <a:rPr lang="zh-CN" altLang="en-US" smtClean="0"/>
              <a:t>指令</a:t>
            </a:r>
          </a:p>
        </p:txBody>
      </p:sp>
      <p:pic>
        <p:nvPicPr>
          <p:cNvPr id="3891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93913"/>
            <a:ext cx="8229600" cy="3538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—R</a:t>
            </a:r>
            <a:r>
              <a:rPr lang="zh-CN" altLang="en-US" smtClean="0"/>
              <a:t>型指令</a:t>
            </a:r>
          </a:p>
        </p:txBody>
      </p:sp>
      <p:pic>
        <p:nvPicPr>
          <p:cNvPr id="3993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27263"/>
            <a:ext cx="8229600" cy="3271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跳转指令</a:t>
            </a:r>
          </a:p>
        </p:txBody>
      </p:sp>
      <p:pic>
        <p:nvPicPr>
          <p:cNvPr id="40962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119313"/>
            <a:ext cx="8229600" cy="3487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单周期控制</a:t>
            </a:r>
          </a:p>
        </p:txBody>
      </p:sp>
      <p:pic>
        <p:nvPicPr>
          <p:cNvPr id="41986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77988"/>
            <a:ext cx="8229600" cy="4371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2297DDE-53C2-4C2A-89E7-3745F50BEAF0}" type="slidenum">
              <a:rPr lang="zh-CN" altLang="zh-CN"/>
              <a:pPr algn="ctr">
                <a:defRPr/>
              </a:pPr>
              <a:t>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4" name="Text Placeholder 14"/>
          <p:cNvSpPr>
            <a:spLocks noGrp="1" noChangeArrowheads="1"/>
          </p:cNvSpPr>
          <p:nvPr>
            <p:ph sz="quarter" idx="4294967295"/>
          </p:nvPr>
        </p:nvSpPr>
        <p:spPr>
          <a:xfrm>
            <a:off x="1236663" y="2563813"/>
            <a:ext cx="6840537" cy="30257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指令格式只有三种：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en-US" sz="24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1)R类型  从寄存器堆中取出两个操作数，计算结果写回寄存器堆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2)I类型  用一个16位的立即数作为一个源操作数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3)J类型  用一个26位的立即数作为跳转的目标地址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en-US" sz="20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en-US" sz="3300" smtClean="0">
              <a:solidFill>
                <a:srgbClr val="262626"/>
              </a:solidFill>
              <a:latin typeface="League Gothic"/>
            </a:endParaRPr>
          </a:p>
        </p:txBody>
      </p:sp>
      <p:sp>
        <p:nvSpPr>
          <p:cNvPr id="13315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1050925"/>
            <a:ext cx="7559675" cy="1419225"/>
          </a:xfrm>
        </p:spPr>
        <p:txBody>
          <a:bodyPr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Instruction Set</a:t>
            </a:r>
          </a:p>
        </p:txBody>
      </p:sp>
      <p:pic>
        <p:nvPicPr>
          <p:cNvPr id="1536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 autoUpdateAnimBg="0"/>
      <p:bldP spid="13315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单周期设计</a:t>
            </a:r>
            <a:r>
              <a:rPr lang="en-US" altLang="zh-CN" smtClean="0"/>
              <a:t>—</a:t>
            </a:r>
            <a:r>
              <a:rPr lang="zh-CN" altLang="en-US" smtClean="0"/>
              <a:t>译码器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大部分控制信息来自于指令的</a:t>
            </a:r>
            <a:r>
              <a:rPr lang="en-US" altLang="zh-CN" smtClean="0"/>
              <a:t>Opcode</a:t>
            </a:r>
            <a:r>
              <a:rPr lang="zh-CN" altLang="en-US" smtClean="0"/>
              <a:t>字段，但是</a:t>
            </a:r>
            <a:r>
              <a:rPr lang="en-US" altLang="zh-CN" smtClean="0"/>
              <a:t>R</a:t>
            </a:r>
            <a:r>
              <a:rPr lang="zh-CN" altLang="en-US" smtClean="0"/>
              <a:t>型指令也使用</a:t>
            </a:r>
            <a:r>
              <a:rPr lang="en-US" altLang="zh-CN" smtClean="0"/>
              <a:t>funct</a:t>
            </a:r>
            <a:r>
              <a:rPr lang="zh-CN" altLang="en-US" smtClean="0"/>
              <a:t>字段决定</a:t>
            </a:r>
            <a:r>
              <a:rPr lang="en-US" altLang="zh-CN" smtClean="0"/>
              <a:t>ALU</a:t>
            </a:r>
            <a:r>
              <a:rPr lang="zh-CN" altLang="en-US" smtClean="0"/>
              <a:t>操作，可以如右图设计译码器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pic>
        <p:nvPicPr>
          <p:cNvPr id="43011" name="Picture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68863" y="1992313"/>
            <a:ext cx="3597275" cy="3741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</a:t>
            </a:r>
            <a:r>
              <a:rPr lang="zh-CN" altLang="en-US" smtClean="0"/>
              <a:t>指令执行流程</a:t>
            </a:r>
          </a:p>
        </p:txBody>
      </p:sp>
      <p:pic>
        <p:nvPicPr>
          <p:cNvPr id="4403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63700"/>
            <a:ext cx="8229600" cy="4398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</a:t>
            </a:r>
            <a:r>
              <a:rPr lang="zh-CN" altLang="en-US" smtClean="0"/>
              <a:t>指令</a:t>
            </a:r>
          </a:p>
        </p:txBody>
      </p:sp>
      <p:pic>
        <p:nvPicPr>
          <p:cNvPr id="45058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87375" y="1600200"/>
            <a:ext cx="79692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r>
              <a:rPr lang="en-US" altLang="zh-CN" smtClean="0"/>
              <a:t>CPU</a:t>
            </a:r>
            <a:r>
              <a:rPr lang="zh-CN" altLang="en-US" smtClean="0"/>
              <a:t>，完成以下程序代码的执行，其功能是起始数为</a:t>
            </a:r>
            <a:r>
              <a:rPr lang="en-US" altLang="zh-CN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3</a:t>
            </a:r>
            <a:r>
              <a:rPr lang="zh-CN" altLang="en-US" smtClean="0"/>
              <a:t>的斐波拉契数列的计算。只计算</a:t>
            </a:r>
            <a:r>
              <a:rPr lang="en-US" altLang="zh-CN" smtClean="0"/>
              <a:t>20</a:t>
            </a:r>
            <a:r>
              <a:rPr lang="zh-CN" altLang="en-US" smtClean="0"/>
              <a:t>个数。</a:t>
            </a:r>
          </a:p>
        </p:txBody>
      </p:sp>
      <p:sp>
        <p:nvSpPr>
          <p:cNvPr id="47107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1000" smtClean="0"/>
              <a:t> .data</a:t>
            </a:r>
          </a:p>
          <a:p>
            <a:r>
              <a:rPr lang="en-US" altLang="zh-CN" sz="1000" smtClean="0"/>
              <a:t>fibs: .word   0 : 20        # "array" of  20 words to contain fib values</a:t>
            </a:r>
          </a:p>
          <a:p>
            <a:r>
              <a:rPr lang="en-US" altLang="zh-CN" sz="1000" smtClean="0"/>
              <a:t>size: .word  20             # size of "array" </a:t>
            </a:r>
          </a:p>
          <a:p>
            <a:r>
              <a:rPr lang="en-US" altLang="zh-CN" sz="1000" smtClean="0"/>
              <a:t>temp: .word 3 3</a:t>
            </a:r>
          </a:p>
          <a:p>
            <a:r>
              <a:rPr lang="en-US" altLang="zh-CN" sz="1000" smtClean="0"/>
              <a:t>      .text</a:t>
            </a:r>
          </a:p>
          <a:p>
            <a:r>
              <a:rPr lang="en-US" altLang="zh-CN" sz="1000" smtClean="0"/>
              <a:t>      la   $t0, fibs        # load address of array</a:t>
            </a:r>
          </a:p>
          <a:p>
            <a:r>
              <a:rPr lang="en-US" altLang="zh-CN" sz="1000" smtClean="0"/>
              <a:t>      la   $t5, size        # load address of size variable</a:t>
            </a:r>
          </a:p>
          <a:p>
            <a:r>
              <a:rPr lang="en-US" altLang="zh-CN" sz="1000" smtClean="0"/>
              <a:t>      lw   $t5, 0($t5)      # load array size</a:t>
            </a:r>
          </a:p>
          <a:p>
            <a:r>
              <a:rPr lang="en-US" altLang="zh-CN" sz="1000" smtClean="0"/>
              <a:t>      la   $t3, temp	    # load </a:t>
            </a:r>
          </a:p>
          <a:p>
            <a:r>
              <a:rPr lang="en-US" altLang="zh-CN" sz="1000" smtClean="0"/>
              <a:t>      lw   $t3, 0($t3)</a:t>
            </a:r>
          </a:p>
          <a:p>
            <a:r>
              <a:rPr lang="en-US" altLang="zh-CN" sz="1000" smtClean="0"/>
              <a:t>      la   $t4, temp</a:t>
            </a:r>
          </a:p>
          <a:p>
            <a:r>
              <a:rPr lang="en-US" altLang="zh-CN" sz="1000" smtClean="0"/>
              <a:t>      lw   $t4, 4($t4)</a:t>
            </a:r>
          </a:p>
          <a:p>
            <a:endParaRPr lang="en-US" altLang="zh-CN" sz="1000" smtClean="0"/>
          </a:p>
          <a:p>
            <a:r>
              <a:rPr lang="en-US" altLang="zh-CN" sz="1000" smtClean="0"/>
              <a:t>      sw   $t3, 0($t0)      # F[0] = $t3</a:t>
            </a:r>
          </a:p>
          <a:p>
            <a:r>
              <a:rPr lang="en-US" altLang="zh-CN" sz="1000" smtClean="0"/>
              <a:t>      sw   $t4, 4($t0)      # F[1] = $t4</a:t>
            </a:r>
          </a:p>
          <a:p>
            <a:r>
              <a:rPr lang="en-US" altLang="zh-CN" sz="1000" smtClean="0"/>
              <a:t>      addi $t1, $t5, -2     # Counter for loop, will execute (size-2) times</a:t>
            </a:r>
          </a:p>
          <a:p>
            <a:r>
              <a:rPr lang="en-US" altLang="zh-CN" sz="1000" smtClean="0"/>
              <a:t>loop: lw   $t3, 0($t0)      # Get value from array F[n] </a:t>
            </a:r>
          </a:p>
          <a:p>
            <a:r>
              <a:rPr lang="en-US" altLang="zh-CN" sz="1000" smtClean="0"/>
              <a:t>      lw   $t4, 4($t0)      # Get value from array F[n+1]</a:t>
            </a:r>
          </a:p>
          <a:p>
            <a:r>
              <a:rPr lang="en-US" altLang="zh-CN" sz="1000" smtClean="0"/>
              <a:t>      add  $t2, $t3, $t4    # $t2 = F[n] + F[n+1]</a:t>
            </a:r>
          </a:p>
          <a:p>
            <a:r>
              <a:rPr lang="en-US" altLang="zh-CN" sz="1000" smtClean="0"/>
              <a:t>      sw   $t2, 8($t0)      # Store F[n+2] = F[n] + F[n+1] in array</a:t>
            </a:r>
          </a:p>
          <a:p>
            <a:r>
              <a:rPr lang="en-US" altLang="zh-CN" sz="1000" smtClean="0"/>
              <a:t>      addi $t0, $t0, 4      # increment address of Fib. number source</a:t>
            </a:r>
          </a:p>
          <a:p>
            <a:r>
              <a:rPr lang="en-US" altLang="zh-CN" sz="1000" smtClean="0"/>
              <a:t>      addi $t1, $t1, -1     # decrement loop counter</a:t>
            </a:r>
          </a:p>
          <a:p>
            <a:r>
              <a:rPr lang="en-US" altLang="zh-CN" sz="1000" smtClean="0"/>
              <a:t>      bgtz $t1, loop        # repeat if not finished yet.</a:t>
            </a:r>
          </a:p>
          <a:p>
            <a:r>
              <a:rPr lang="en-US" altLang="zh-CN" sz="1000" smtClean="0"/>
              <a:t>out:  </a:t>
            </a:r>
          </a:p>
          <a:p>
            <a:r>
              <a:rPr lang="en-US" altLang="zh-CN" sz="1000" smtClean="0"/>
              <a:t>	j out	</a:t>
            </a:r>
            <a:endParaRPr lang="zh-CN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段地址设定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68538" y="1171575"/>
            <a:ext cx="4679950" cy="546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576263"/>
            <a:ext cx="8789988" cy="5707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初始化</a:t>
            </a:r>
            <a:r>
              <a:rPr lang="en-US" altLang="zh-CN" smtClean="0"/>
              <a:t>coe</a:t>
            </a:r>
            <a:r>
              <a:rPr lang="zh-CN" altLang="en-US" smtClean="0"/>
              <a:t>文件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需要例化两个</a:t>
            </a:r>
            <a:r>
              <a:rPr lang="en-US" altLang="zh-CN" smtClean="0"/>
              <a:t>mem</a:t>
            </a:r>
            <a:r>
              <a:rPr lang="zh-CN" altLang="en-US" smtClean="0"/>
              <a:t>，一个存放指令，一个存放数据</a:t>
            </a:r>
            <a:r>
              <a:rPr lang="en-US" altLang="zh-CN" smtClean="0"/>
              <a:t>,</a:t>
            </a:r>
            <a:r>
              <a:rPr lang="zh-CN" altLang="en-US" smtClean="0"/>
              <a:t>首地址均为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en-US" altLang="zh-CN" smtClean="0"/>
              <a:t>mars</a:t>
            </a:r>
            <a:r>
              <a:rPr lang="zh-CN" altLang="en-US" smtClean="0"/>
              <a:t>编译后的代码导出</a:t>
            </a:r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2150" y="1600200"/>
            <a:ext cx="77597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导出为</a:t>
            </a:r>
            <a:r>
              <a:rPr lang="en-US" altLang="zh-CN" smtClean="0"/>
              <a:t>16</a:t>
            </a:r>
            <a:r>
              <a:rPr lang="zh-CN" altLang="en-US" smtClean="0"/>
              <a:t>进制</a:t>
            </a:r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30413" y="2700338"/>
            <a:ext cx="5083175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771775" y="2873375"/>
            <a:ext cx="2808288" cy="2873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导出的代码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1338" cy="4525963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8dad0000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8d6b0000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8d8c0004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ad0b0000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ad0c0004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21a9fffe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8d0b0000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8d0c0004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016c5020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ad0a0008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21080004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2129ffff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1d20fff9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08000011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3563938" y="1628775"/>
            <a:ext cx="1219200" cy="4525963"/>
          </a:xfrm>
        </p:spPr>
        <p:txBody>
          <a:bodyPr rtlCol="0">
            <a:normAutofit fontScale="55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600" dirty="0" smtClean="0"/>
              <a:t>为了实现两个</a:t>
            </a:r>
            <a:r>
              <a:rPr lang="en-US" altLang="zh-CN" sz="3600" dirty="0" smtClean="0"/>
              <a:t>ram/rom</a:t>
            </a:r>
            <a:r>
              <a:rPr lang="zh-CN" altLang="en-US" sz="3600" dirty="0" smtClean="0"/>
              <a:t>的访问，需要将代码进行修改，使得代码访问的数据段的起始地址为</a:t>
            </a:r>
            <a:r>
              <a:rPr lang="en-US" altLang="zh-CN" sz="3600" dirty="0" smtClean="0"/>
              <a:t>0.</a:t>
            </a:r>
            <a:endParaRPr lang="zh-CN" altLang="en-US" sz="3600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6156325" y="1557338"/>
            <a:ext cx="1809750" cy="45259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8dad0000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8d6b0000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8d8c0004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ad0b0000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ad0c0004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21a9fffe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8d0b0000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8d0c0004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016c5020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ad0a0008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21080004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2129ffff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1d20fff9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08000011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F379DF2-834F-41DE-8AAC-775B2FC4B5B2}" type="slidenum">
              <a:rPr lang="zh-CN" altLang="zh-CN"/>
              <a:pPr algn="ctr">
                <a:defRPr/>
              </a:pPr>
              <a:t>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638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338" y="871538"/>
            <a:ext cx="75533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实验所涉及到的指令</a:t>
            </a:r>
          </a:p>
        </p:txBody>
      </p:sp>
      <p:sp>
        <p:nvSpPr>
          <p:cNvPr id="5325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指令理解与分解请自行完成。</a:t>
            </a:r>
            <a:endParaRPr lang="en-US" altLang="zh-CN" smtClean="0"/>
          </a:p>
          <a:p>
            <a:pPr lvl="1"/>
            <a:r>
              <a:rPr lang="en-US" altLang="zh-CN" smtClean="0"/>
              <a:t>addi</a:t>
            </a:r>
          </a:p>
          <a:p>
            <a:pPr lvl="1"/>
            <a:r>
              <a:rPr lang="en-US" altLang="zh-CN" smtClean="0"/>
              <a:t>add</a:t>
            </a:r>
          </a:p>
          <a:p>
            <a:pPr lvl="1"/>
            <a:r>
              <a:rPr lang="en-US" altLang="zh-CN" smtClean="0"/>
              <a:t>lw</a:t>
            </a:r>
          </a:p>
          <a:p>
            <a:pPr lvl="1"/>
            <a:r>
              <a:rPr lang="en-US" altLang="zh-CN" smtClean="0"/>
              <a:t>sw</a:t>
            </a:r>
          </a:p>
          <a:p>
            <a:pPr lvl="1"/>
            <a:r>
              <a:rPr lang="en-US" altLang="zh-CN" smtClean="0"/>
              <a:t>bgtz</a:t>
            </a:r>
          </a:p>
          <a:p>
            <a:pPr lvl="1"/>
            <a:r>
              <a:rPr lang="en-US" altLang="zh-CN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本次实验要求设计为单周期</a:t>
            </a:r>
            <a:r>
              <a:rPr lang="en-US" altLang="zh-CN" smtClean="0"/>
              <a:t>CPU</a:t>
            </a:r>
            <a:r>
              <a:rPr lang="zh-CN" altLang="en-US" smtClean="0"/>
              <a:t>，基本思路是依据给定过的指令集（</a:t>
            </a:r>
            <a:r>
              <a:rPr lang="en-US" altLang="zh-CN" smtClean="0"/>
              <a:t>6</a:t>
            </a:r>
            <a:r>
              <a:rPr lang="zh-CN" altLang="en-US" smtClean="0"/>
              <a:t>条），设计核心的控制信号。依据前面给定的数据通路和控制单元信号进行设计。</a:t>
            </a:r>
            <a:endParaRPr lang="en-US" altLang="zh-CN" smtClean="0"/>
          </a:p>
          <a:p>
            <a:r>
              <a:rPr lang="zh-CN" altLang="en-US" smtClean="0"/>
              <a:t>注意现在涉及到两个</a:t>
            </a:r>
            <a:r>
              <a:rPr lang="en-US" altLang="zh-CN" smtClean="0"/>
              <a:t>ram</a:t>
            </a:r>
            <a:r>
              <a:rPr lang="zh-CN" altLang="en-US" smtClean="0"/>
              <a:t>，一个</a:t>
            </a:r>
            <a:r>
              <a:rPr lang="en-US" altLang="zh-CN" smtClean="0"/>
              <a:t>regfile</a:t>
            </a:r>
            <a:r>
              <a:rPr lang="zh-CN" altLang="en-US" smtClean="0"/>
              <a:t>，现在均要求是异步读，同步写。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实验检查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仿真查看数据</a:t>
            </a:r>
            <a:r>
              <a:rPr lang="en-US" altLang="zh-CN" smtClean="0"/>
              <a:t>ram </a:t>
            </a:r>
            <a:r>
              <a:rPr lang="zh-CN" altLang="en-US" smtClean="0"/>
              <a:t>内容是否正确</a:t>
            </a:r>
            <a:endParaRPr lang="en-US" altLang="zh-CN" smtClean="0"/>
          </a:p>
          <a:p>
            <a:r>
              <a:rPr lang="zh-CN" altLang="en-US" smtClean="0"/>
              <a:t>检查仿真执行状态等</a:t>
            </a:r>
            <a:endParaRPr lang="en-US" altLang="zh-CN" smtClean="0"/>
          </a:p>
          <a:p>
            <a:r>
              <a:rPr lang="zh-CN" altLang="en-US" smtClean="0"/>
              <a:t>检查代码设计，代码是否独立完成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实验报告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在一周内提交实验报告到</a:t>
            </a:r>
          </a:p>
          <a:p>
            <a:pPr lvl="1"/>
            <a:r>
              <a:rPr lang="en-US" altLang="zh-CN" smtClean="0">
                <a:hlinkClick r:id="rId2"/>
              </a:rPr>
              <a:t>ftp://202.38.79.140/03_</a:t>
            </a:r>
            <a:r>
              <a:rPr lang="zh-CN" altLang="en-US" smtClean="0">
                <a:hlinkClick r:id="rId2"/>
              </a:rPr>
              <a:t>课程资源</a:t>
            </a:r>
            <a:r>
              <a:rPr lang="en-US" altLang="zh-CN" smtClean="0">
                <a:hlinkClick r:id="rId2"/>
              </a:rPr>
              <a:t>/02_</a:t>
            </a:r>
            <a:r>
              <a:rPr lang="zh-CN" altLang="en-US" smtClean="0">
                <a:hlinkClick r:id="rId2"/>
              </a:rPr>
              <a:t>计算机组成原理实验</a:t>
            </a:r>
            <a:r>
              <a:rPr lang="en-US" altLang="zh-CN" smtClean="0">
                <a:hlinkClick r:id="rId2"/>
              </a:rPr>
              <a:t>/2017/</a:t>
            </a:r>
            <a:r>
              <a:rPr lang="zh-CN" altLang="en-US" smtClean="0">
                <a:hlinkClick r:id="rId2"/>
              </a:rPr>
              <a:t>实验报告</a:t>
            </a:r>
            <a:r>
              <a:rPr lang="en-US" altLang="zh-CN" smtClean="0">
                <a:hlinkClick r:id="rId2"/>
              </a:rPr>
              <a:t>/Lab5_SCLK_CPU/</a:t>
            </a:r>
            <a:endParaRPr lang="en-US" altLang="zh-CN" smtClean="0"/>
          </a:p>
          <a:p>
            <a:pPr lvl="1"/>
            <a:r>
              <a:rPr lang="zh-CN" altLang="en-US" smtClean="0"/>
              <a:t>文件名为：</a:t>
            </a:r>
            <a:r>
              <a:rPr lang="en-US" altLang="zh-CN" smtClean="0"/>
              <a:t>Lab5_</a:t>
            </a:r>
            <a:r>
              <a:rPr lang="zh-CN" altLang="en-US" smtClean="0"/>
              <a:t>学号</a:t>
            </a:r>
            <a:r>
              <a:rPr lang="en-US" altLang="zh-CN" smtClean="0"/>
              <a:t>.pdf</a:t>
            </a:r>
          </a:p>
          <a:p>
            <a:pPr lvl="1"/>
            <a:r>
              <a:rPr lang="zh-CN" altLang="en-US" smtClean="0"/>
              <a:t>所有不满足该格式的文件视为未提交实验报告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59974797-A47A-4BDC-89C2-A81FF758E675}" type="slidenum">
              <a:rPr lang="zh-CN" altLang="zh-CN"/>
              <a:pPr algn="ctr">
                <a:defRPr/>
              </a:pPr>
              <a:t>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741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" y="1114425"/>
            <a:ext cx="83629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94DB5F4-269E-406D-AD47-75B066BF4828}" type="slidenum">
              <a:rPr lang="zh-CN" altLang="zh-CN"/>
              <a:pPr algn="ctr">
                <a:defRPr/>
              </a:pPr>
              <a:t>6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843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1506538" y="1116013"/>
            <a:ext cx="6396037" cy="4475162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3D492300-9B3C-4D28-BB3A-8CFEA3D4B4EB}" type="slidenum">
              <a:rPr lang="zh-CN" altLang="zh-CN"/>
              <a:pPr algn="ctr">
                <a:defRPr/>
              </a:pPr>
              <a:t>7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0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746125"/>
            <a:ext cx="7559675" cy="869950"/>
          </a:xfrm>
        </p:spPr>
        <p:txBody>
          <a:bodyPr/>
          <a:lstStyle/>
          <a:p>
            <a:r>
              <a:rPr lang="en-US" altLang="zh-CN" sz="40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</a:t>
            </a:r>
            <a:r>
              <a:rPr lang="zh-CN" altLang="en-US" sz="40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 Path</a:t>
            </a:r>
          </a:p>
        </p:txBody>
      </p:sp>
      <p:pic>
        <p:nvPicPr>
          <p:cNvPr id="19459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382713" y="2132013"/>
            <a:ext cx="5992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1.add instruction</a:t>
            </a: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2.load instruction</a:t>
            </a: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3.ori instruction</a:t>
            </a: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4.stor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instruction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6A402B6-A7AA-41D7-97F9-A408FDAEEBC4}" type="slidenum">
              <a:rPr lang="zh-CN" altLang="zh-CN"/>
              <a:pPr algn="ctr">
                <a:defRPr/>
              </a:pPr>
              <a:t>8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4" name="Text Placeholder 14"/>
          <p:cNvSpPr>
            <a:spLocks noGrp="1" noChangeArrowheads="1"/>
          </p:cNvSpPr>
          <p:nvPr>
            <p:ph sz="quarter" idx="4294967295"/>
          </p:nvPr>
        </p:nvSpPr>
        <p:spPr>
          <a:xfrm>
            <a:off x="1150938" y="1589088"/>
            <a:ext cx="7475537" cy="431958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RTL: The ADD Instruction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（加法指令）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°add rd, rs, rt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M[PC] 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所指的内存单元中取指令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R[rd] ← R[rs] + R[rt] 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rt 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所指的寄存器中取数后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相加，结果送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rd 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所指的寄存器中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PC ← PC + 4 PC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，使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指向下一条指令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5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746125"/>
            <a:ext cx="7559675" cy="869950"/>
          </a:xfrm>
        </p:spPr>
        <p:txBody>
          <a:bodyPr/>
          <a:lstStyle/>
          <a:p>
            <a:r>
              <a:rPr lang="zh-CN" altLang="zh-CN" sz="36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ADD Instruction</a:t>
            </a:r>
          </a:p>
        </p:txBody>
      </p:sp>
      <p:pic>
        <p:nvPicPr>
          <p:cNvPr id="2048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Box 3"/>
          <p:cNvSpPr>
            <a:spLocks noChangeArrowheads="1"/>
          </p:cNvSpPr>
          <p:nvPr/>
        </p:nvSpPr>
        <p:spPr bwMode="auto">
          <a:xfrm>
            <a:off x="1277938" y="6294438"/>
            <a:ext cx="3240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8475" y="2589213"/>
            <a:ext cx="471487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 autoUpdateAnimBg="0"/>
      <p:bldP spid="18435" grpId="0" bldLvl="0" animBg="1" autoUpdateAnimBg="0"/>
      <p:bldP spid="18440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2DAA541-C724-4CBB-95B2-30E7C7DE4355}" type="slidenum">
              <a:rPr lang="zh-CN" altLang="zh-CN"/>
              <a:pPr algn="ctr">
                <a:defRPr/>
              </a:pPr>
              <a:t>9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58" name="Text Placeholder 14"/>
          <p:cNvSpPr>
            <a:spLocks noGrp="1" noChangeArrowheads="1"/>
          </p:cNvSpPr>
          <p:nvPr>
            <p:ph sz="quarter" idx="4294967295"/>
          </p:nvPr>
        </p:nvSpPr>
        <p:spPr>
          <a:xfrm>
            <a:off x="1150938" y="1589088"/>
            <a:ext cx="7475537" cy="431958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（装入指令）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°lw rt, rs, imm16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zh-CN" altLang="zh-CN" sz="180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M[PC] (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Addr ← R[rs] + SignExt(imm16)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计算数据地址 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立即数要进行符号扩展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R[rt] ← M[Addr]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从存储器中取出数据，装入到寄存器中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PC ← PC + 4 (</a:t>
            </a:r>
            <a:r>
              <a:rPr 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</p:txBody>
      </p:sp>
      <p:sp>
        <p:nvSpPr>
          <p:cNvPr id="19459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746125"/>
            <a:ext cx="7559675" cy="869950"/>
          </a:xfrm>
        </p:spPr>
        <p:txBody>
          <a:bodyPr/>
          <a:lstStyle/>
          <a:p>
            <a:r>
              <a:rPr lang="zh-CN" altLang="zh-CN" sz="36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</a:p>
        </p:txBody>
      </p:sp>
      <p:pic>
        <p:nvPicPr>
          <p:cNvPr id="2150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0" y="2949575"/>
            <a:ext cx="3429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Box 3"/>
          <p:cNvSpPr>
            <a:spLocks noChangeArrowheads="1"/>
          </p:cNvSpPr>
          <p:nvPr/>
        </p:nvSpPr>
        <p:spPr bwMode="auto">
          <a:xfrm>
            <a:off x="1277938" y="6294438"/>
            <a:ext cx="3240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3100" y="2482850"/>
            <a:ext cx="46101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 autoUpdateAnimBg="0"/>
      <p:bldP spid="19459" grpId="0" bldLvl="0" animBg="1" autoUpdateAnimBg="0"/>
      <p:bldP spid="19464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1209</Words>
  <Application>Microsoft Office PowerPoint</Application>
  <PresentationFormat>全屏显示(4:3)</PresentationFormat>
  <Paragraphs>177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Calibri</vt:lpstr>
      <vt:lpstr>宋体</vt:lpstr>
      <vt:lpstr>Arial</vt:lpstr>
      <vt:lpstr>微软雅黑</vt:lpstr>
      <vt:lpstr>League Gothic</vt:lpstr>
      <vt:lpstr>Office 主题​​</vt:lpstr>
      <vt:lpstr>实验五  单周期MIPS CPU设计</vt:lpstr>
      <vt:lpstr>MIPS Instruction Set 简介</vt:lpstr>
      <vt:lpstr>MIPS Instruction Set</vt:lpstr>
      <vt:lpstr>幻灯片 4</vt:lpstr>
      <vt:lpstr>幻灯片 5</vt:lpstr>
      <vt:lpstr>幻灯片 6</vt:lpstr>
      <vt:lpstr>MIPS Data Path</vt:lpstr>
      <vt:lpstr>The ADD Instruction</vt:lpstr>
      <vt:lpstr>The Load Instruction</vt:lpstr>
      <vt:lpstr>Structure of the Bayes classifier</vt:lpstr>
      <vt:lpstr>幻灯片 11</vt:lpstr>
      <vt:lpstr>幻灯片 12</vt:lpstr>
      <vt:lpstr>幻灯片 13</vt:lpstr>
      <vt:lpstr>幻灯片 14</vt:lpstr>
      <vt:lpstr>幻灯片 15</vt:lpstr>
      <vt:lpstr>幻灯片 16</vt:lpstr>
      <vt:lpstr>数据通路和控制单元</vt:lpstr>
      <vt:lpstr>四个状态单元（部件）</vt:lpstr>
      <vt:lpstr>异步读取模式</vt:lpstr>
      <vt:lpstr>单周期设计--取指令</vt:lpstr>
      <vt:lpstr>单周期设计—读regfile</vt:lpstr>
      <vt:lpstr>单周期设计—立即数</vt:lpstr>
      <vt:lpstr>单周期设计—计算存储地址</vt:lpstr>
      <vt:lpstr>单周期设计—向regfile写入数据</vt:lpstr>
      <vt:lpstr>单周期设计—更新PC</vt:lpstr>
      <vt:lpstr>单周期设计—SW指令</vt:lpstr>
      <vt:lpstr>单周期设计—R型指令</vt:lpstr>
      <vt:lpstr>单周期设计—跳转指令</vt:lpstr>
      <vt:lpstr>单周期控制</vt:lpstr>
      <vt:lpstr>单周期设计—译码器</vt:lpstr>
      <vt:lpstr>OR指令执行流程</vt:lpstr>
      <vt:lpstr>J指令</vt:lpstr>
      <vt:lpstr>实验要求</vt:lpstr>
      <vt:lpstr>段地址设定</vt:lpstr>
      <vt:lpstr>幻灯片 35</vt:lpstr>
      <vt:lpstr>初始化coe文件</vt:lpstr>
      <vt:lpstr>将mars编译后的代码导出</vt:lpstr>
      <vt:lpstr>导出为16进制</vt:lpstr>
      <vt:lpstr>导出的代码</vt:lpstr>
      <vt:lpstr>实验所涉及到的指令</vt:lpstr>
      <vt:lpstr>说明</vt:lpstr>
      <vt:lpstr>实验检查</vt:lpstr>
      <vt:lpstr>实验报告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gao</cp:lastModifiedBy>
  <cp:revision>36</cp:revision>
  <dcterms:created xsi:type="dcterms:W3CDTF">2016-04-20T02:56:12Z</dcterms:created>
  <dcterms:modified xsi:type="dcterms:W3CDTF">2017-04-18T07:27:39Z</dcterms:modified>
</cp:coreProperties>
</file>