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2" r:id="rId7"/>
  </p:sldIdLst>
  <p:sldSz cx="18288000" cy="10287000"/>
  <p:notesSz cx="6858000" cy="9144000"/>
  <p:embeddedFontLst>
    <p:embeddedFont>
      <p:font typeface="Poppins Bold Italics" panose="020B0604020202020204" charset="0"/>
      <p:regular r:id="rId8"/>
    </p:embeddedFont>
    <p:embeddedFont>
      <p:font typeface="Poppins Ultra-Bold" panose="020B0604020202020204" charset="0"/>
      <p:regular r:id="rId9"/>
    </p:embeddedFont>
    <p:embeddedFont>
      <p:font typeface="Questrial" pitchFamily="2"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68" d="100"/>
          <a:sy n="68" d="100"/>
        </p:scale>
        <p:origin x="89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sv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2E59"/>
        </a:solidFill>
        <a:effectLst/>
      </p:bgPr>
    </p:bg>
    <p:spTree>
      <p:nvGrpSpPr>
        <p:cNvPr id="1" name=""/>
        <p:cNvGrpSpPr/>
        <p:nvPr/>
      </p:nvGrpSpPr>
      <p:grpSpPr>
        <a:xfrm>
          <a:off x="0" y="0"/>
          <a:ext cx="0" cy="0"/>
          <a:chOff x="0" y="0"/>
          <a:chExt cx="0" cy="0"/>
        </a:xfrm>
      </p:grpSpPr>
      <p:sp>
        <p:nvSpPr>
          <p:cNvPr id="2" name="Freeform 2"/>
          <p:cNvSpPr/>
          <p:nvPr/>
        </p:nvSpPr>
        <p:spPr>
          <a:xfrm>
            <a:off x="0" y="0"/>
            <a:ext cx="6139656" cy="3620462"/>
          </a:xfrm>
          <a:custGeom>
            <a:avLst/>
            <a:gdLst/>
            <a:ahLst/>
            <a:cxnLst/>
            <a:rect l="l" t="t" r="r" b="b"/>
            <a:pathLst>
              <a:path w="8380978" h="8599884">
                <a:moveTo>
                  <a:pt x="0" y="0"/>
                </a:moveTo>
                <a:lnTo>
                  <a:pt x="8380978" y="0"/>
                </a:lnTo>
                <a:lnTo>
                  <a:pt x="8380978" y="8599884"/>
                </a:lnTo>
                <a:lnTo>
                  <a:pt x="0" y="8599884"/>
                </a:lnTo>
                <a:lnTo>
                  <a:pt x="0" y="0"/>
                </a:lnTo>
                <a:close/>
              </a:path>
            </a:pathLst>
          </a:custGeom>
          <a:blipFill>
            <a:blip r:embed="rId2">
              <a:extLst>
                <a:ext uri="{96DAC541-7B7A-43D3-8B79-37D633B846F1}">
                  <asvg:svgBlip xmlns:asvg="http://schemas.microsoft.com/office/drawing/2016/SVG/main" r:embed="rId3"/>
                </a:ext>
              </a:extLst>
            </a:blip>
            <a:stretch>
              <a:fillRect l="-36506" t="-137536"/>
            </a:stretch>
          </a:blipFill>
        </p:spPr>
        <p:txBody>
          <a:bodyPr/>
          <a:lstStyle/>
          <a:p>
            <a:endParaRPr lang="it-IT"/>
          </a:p>
        </p:txBody>
      </p:sp>
      <p:sp>
        <p:nvSpPr>
          <p:cNvPr id="3" name="Freeform 3"/>
          <p:cNvSpPr/>
          <p:nvPr/>
        </p:nvSpPr>
        <p:spPr>
          <a:xfrm>
            <a:off x="13195442" y="-1"/>
            <a:ext cx="5092558" cy="6114085"/>
          </a:xfrm>
          <a:custGeom>
            <a:avLst/>
            <a:gdLst/>
            <a:ahLst/>
            <a:cxnLst/>
            <a:rect l="l" t="t" r="r" b="b"/>
            <a:pathLst>
              <a:path w="8380978" h="8599884">
                <a:moveTo>
                  <a:pt x="0" y="0"/>
                </a:moveTo>
                <a:lnTo>
                  <a:pt x="8380978" y="0"/>
                </a:lnTo>
                <a:lnTo>
                  <a:pt x="8380978" y="8599885"/>
                </a:lnTo>
                <a:lnTo>
                  <a:pt x="0" y="8599885"/>
                </a:lnTo>
                <a:lnTo>
                  <a:pt x="0" y="0"/>
                </a:lnTo>
                <a:close/>
              </a:path>
            </a:pathLst>
          </a:custGeom>
          <a:blipFill>
            <a:blip r:embed="rId2">
              <a:extLst>
                <a:ext uri="{96DAC541-7B7A-43D3-8B79-37D633B846F1}">
                  <asvg:svgBlip xmlns:asvg="http://schemas.microsoft.com/office/drawing/2016/SVG/main" r:embed="rId3"/>
                </a:ext>
              </a:extLst>
            </a:blip>
            <a:stretch>
              <a:fillRect l="1" t="-40656" r="-64573" b="-1"/>
            </a:stretch>
          </a:blipFill>
        </p:spPr>
        <p:txBody>
          <a:bodyPr/>
          <a:lstStyle/>
          <a:p>
            <a:endParaRPr lang="it-IT"/>
          </a:p>
        </p:txBody>
      </p:sp>
      <p:sp>
        <p:nvSpPr>
          <p:cNvPr id="4" name="Freeform 4"/>
          <p:cNvSpPr/>
          <p:nvPr/>
        </p:nvSpPr>
        <p:spPr>
          <a:xfrm>
            <a:off x="676016" y="4895534"/>
            <a:ext cx="11232087" cy="5391466"/>
          </a:xfrm>
          <a:custGeom>
            <a:avLst/>
            <a:gdLst/>
            <a:ahLst/>
            <a:cxnLst/>
            <a:rect l="l" t="t" r="r" b="b"/>
            <a:pathLst>
              <a:path w="11232087" h="11525462">
                <a:moveTo>
                  <a:pt x="0" y="0"/>
                </a:moveTo>
                <a:lnTo>
                  <a:pt x="11232087" y="0"/>
                </a:lnTo>
                <a:lnTo>
                  <a:pt x="11232087" y="11525462"/>
                </a:lnTo>
                <a:lnTo>
                  <a:pt x="0" y="11525462"/>
                </a:lnTo>
                <a:lnTo>
                  <a:pt x="0" y="0"/>
                </a:lnTo>
                <a:close/>
              </a:path>
            </a:pathLst>
          </a:custGeom>
          <a:blipFill>
            <a:blip r:embed="rId2">
              <a:extLst>
                <a:ext uri="{96DAC541-7B7A-43D3-8B79-37D633B846F1}">
                  <asvg:svgBlip xmlns:asvg="http://schemas.microsoft.com/office/drawing/2016/SVG/main" r:embed="rId3"/>
                </a:ext>
              </a:extLst>
            </a:blip>
            <a:stretch>
              <a:fillRect b="-113772"/>
            </a:stretch>
          </a:blipFill>
        </p:spPr>
        <p:txBody>
          <a:bodyPr/>
          <a:lstStyle/>
          <a:p>
            <a:endParaRPr lang="it-IT"/>
          </a:p>
        </p:txBody>
      </p:sp>
      <p:sp>
        <p:nvSpPr>
          <p:cNvPr id="5" name="Freeform 5"/>
          <p:cNvSpPr/>
          <p:nvPr/>
        </p:nvSpPr>
        <p:spPr>
          <a:xfrm>
            <a:off x="6842650" y="2083800"/>
            <a:ext cx="4258496" cy="2623233"/>
          </a:xfrm>
          <a:custGeom>
            <a:avLst/>
            <a:gdLst/>
            <a:ahLst/>
            <a:cxnLst/>
            <a:rect l="l" t="t" r="r" b="b"/>
            <a:pathLst>
              <a:path w="4258496" h="2623233">
                <a:moveTo>
                  <a:pt x="0" y="0"/>
                </a:moveTo>
                <a:lnTo>
                  <a:pt x="4258495" y="0"/>
                </a:lnTo>
                <a:lnTo>
                  <a:pt x="4258495" y="2623234"/>
                </a:lnTo>
                <a:lnTo>
                  <a:pt x="0" y="2623234"/>
                </a:lnTo>
                <a:lnTo>
                  <a:pt x="0" y="0"/>
                </a:lnTo>
                <a:close/>
              </a:path>
            </a:pathLst>
          </a:custGeom>
          <a:blipFill>
            <a:blip r:embed="rId4"/>
            <a:stretch>
              <a:fillRect/>
            </a:stretch>
          </a:blipFill>
        </p:spPr>
        <p:txBody>
          <a:bodyPr/>
          <a:lstStyle/>
          <a:p>
            <a:endParaRPr lang="it-IT"/>
          </a:p>
        </p:txBody>
      </p:sp>
      <p:sp>
        <p:nvSpPr>
          <p:cNvPr id="6" name="Freeform 6"/>
          <p:cNvSpPr/>
          <p:nvPr/>
        </p:nvSpPr>
        <p:spPr>
          <a:xfrm>
            <a:off x="8077426" y="749062"/>
            <a:ext cx="1788943" cy="2130164"/>
          </a:xfrm>
          <a:custGeom>
            <a:avLst/>
            <a:gdLst/>
            <a:ahLst/>
            <a:cxnLst/>
            <a:rect l="l" t="t" r="r" b="b"/>
            <a:pathLst>
              <a:path w="1788943" h="2130164">
                <a:moveTo>
                  <a:pt x="0" y="0"/>
                </a:moveTo>
                <a:lnTo>
                  <a:pt x="1788943" y="0"/>
                </a:lnTo>
                <a:lnTo>
                  <a:pt x="1788943" y="2130164"/>
                </a:lnTo>
                <a:lnTo>
                  <a:pt x="0" y="2130164"/>
                </a:lnTo>
                <a:lnTo>
                  <a:pt x="0" y="0"/>
                </a:lnTo>
                <a:close/>
              </a:path>
            </a:pathLst>
          </a:custGeom>
          <a:blipFill>
            <a:blip r:embed="rId5"/>
            <a:stretch>
              <a:fillRect/>
            </a:stretch>
          </a:blipFill>
        </p:spPr>
        <p:txBody>
          <a:bodyPr/>
          <a:lstStyle/>
          <a:p>
            <a:endParaRPr lang="it-IT"/>
          </a:p>
        </p:txBody>
      </p:sp>
      <p:sp>
        <p:nvSpPr>
          <p:cNvPr id="7" name="TextBox 7"/>
          <p:cNvSpPr txBox="1"/>
          <p:nvPr/>
        </p:nvSpPr>
        <p:spPr>
          <a:xfrm>
            <a:off x="4624872" y="5086350"/>
            <a:ext cx="9038256" cy="398780"/>
          </a:xfrm>
          <a:prstGeom prst="rect">
            <a:avLst/>
          </a:prstGeom>
        </p:spPr>
        <p:txBody>
          <a:bodyPr lIns="0" tIns="0" rIns="0" bIns="0" rtlCol="0" anchor="t">
            <a:spAutoFit/>
          </a:bodyPr>
          <a:lstStyle/>
          <a:p>
            <a:pPr algn="ctr">
              <a:lnSpc>
                <a:spcPts val="3220"/>
              </a:lnSpc>
              <a:spcBef>
                <a:spcPct val="0"/>
              </a:spcBef>
            </a:pPr>
            <a:r>
              <a:rPr lang="en-US" sz="2300" dirty="0">
                <a:solidFill>
                  <a:srgbClr val="A6A6A6"/>
                </a:solidFill>
                <a:latin typeface="Poppins Bold Italics"/>
              </a:rPr>
              <a:t>ITS APULIA DIGITAL MAKER – DEVELOPER 4.0 MOLFETTA 22/24</a:t>
            </a:r>
          </a:p>
        </p:txBody>
      </p:sp>
      <p:sp>
        <p:nvSpPr>
          <p:cNvPr id="8" name="TextBox 8"/>
          <p:cNvSpPr txBox="1"/>
          <p:nvPr/>
        </p:nvSpPr>
        <p:spPr>
          <a:xfrm>
            <a:off x="7416822" y="6047411"/>
            <a:ext cx="3110151" cy="441325"/>
          </a:xfrm>
          <a:prstGeom prst="rect">
            <a:avLst/>
          </a:prstGeom>
        </p:spPr>
        <p:txBody>
          <a:bodyPr lIns="0" tIns="0" rIns="0" bIns="0" rtlCol="0" anchor="t">
            <a:spAutoFit/>
          </a:bodyPr>
          <a:lstStyle/>
          <a:p>
            <a:pPr algn="ctr">
              <a:lnSpc>
                <a:spcPts val="3499"/>
              </a:lnSpc>
              <a:spcBef>
                <a:spcPct val="0"/>
              </a:spcBef>
            </a:pPr>
            <a:r>
              <a:rPr lang="en-US" sz="2499" dirty="0">
                <a:solidFill>
                  <a:srgbClr val="FFFFFF"/>
                </a:solidFill>
                <a:latin typeface="Poppins Bold Italics"/>
              </a:rPr>
              <a:t>Christian De Nicolo</a:t>
            </a:r>
          </a:p>
        </p:txBody>
      </p:sp>
      <p:sp>
        <p:nvSpPr>
          <p:cNvPr id="9" name="TextBox 9"/>
          <p:cNvSpPr txBox="1"/>
          <p:nvPr/>
        </p:nvSpPr>
        <p:spPr>
          <a:xfrm>
            <a:off x="4920456" y="4108642"/>
            <a:ext cx="8447089" cy="1034858"/>
          </a:xfrm>
          <a:prstGeom prst="rect">
            <a:avLst/>
          </a:prstGeom>
        </p:spPr>
        <p:txBody>
          <a:bodyPr lIns="0" tIns="0" rIns="0" bIns="0" rtlCol="0" anchor="t">
            <a:spAutoFit/>
          </a:bodyPr>
          <a:lstStyle/>
          <a:p>
            <a:pPr algn="l">
              <a:lnSpc>
                <a:spcPts val="8060"/>
              </a:lnSpc>
            </a:pPr>
            <a:r>
              <a:rPr lang="en-US" sz="5757" dirty="0">
                <a:solidFill>
                  <a:srgbClr val="FFFFFF"/>
                </a:solidFill>
                <a:latin typeface="Poppins Bold Italics"/>
              </a:rPr>
              <a:t>TIROCINIO FORMATIVO</a:t>
            </a:r>
          </a:p>
        </p:txBody>
      </p:sp>
      <p:sp>
        <p:nvSpPr>
          <p:cNvPr id="10" name="TextBox 10"/>
          <p:cNvSpPr txBox="1"/>
          <p:nvPr/>
        </p:nvSpPr>
        <p:spPr>
          <a:xfrm>
            <a:off x="4452770" y="6589040"/>
            <a:ext cx="9038256" cy="398780"/>
          </a:xfrm>
          <a:prstGeom prst="rect">
            <a:avLst/>
          </a:prstGeom>
        </p:spPr>
        <p:txBody>
          <a:bodyPr lIns="0" tIns="0" rIns="0" bIns="0" rtlCol="0" anchor="t">
            <a:spAutoFit/>
          </a:bodyPr>
          <a:lstStyle/>
          <a:p>
            <a:pPr algn="ctr">
              <a:lnSpc>
                <a:spcPts val="3220"/>
              </a:lnSpc>
              <a:spcBef>
                <a:spcPct val="0"/>
              </a:spcBef>
            </a:pPr>
            <a:r>
              <a:rPr lang="en-US" sz="2300" dirty="0">
                <a:solidFill>
                  <a:srgbClr val="A6A6A6"/>
                </a:solidFill>
                <a:latin typeface="Poppins Bold Italics"/>
              </a:rPr>
              <a:t>Tutor -&gt; Pasquale De Tullio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E59"/>
        </a:solidFill>
        <a:effectLst/>
      </p:bgPr>
    </p:bg>
    <p:spTree>
      <p:nvGrpSpPr>
        <p:cNvPr id="1" name=""/>
        <p:cNvGrpSpPr/>
        <p:nvPr/>
      </p:nvGrpSpPr>
      <p:grpSpPr>
        <a:xfrm>
          <a:off x="0" y="0"/>
          <a:ext cx="0" cy="0"/>
          <a:chOff x="0" y="0"/>
          <a:chExt cx="0" cy="0"/>
        </a:xfrm>
      </p:grpSpPr>
      <p:sp>
        <p:nvSpPr>
          <p:cNvPr id="2" name="Freeform 2"/>
          <p:cNvSpPr/>
          <p:nvPr/>
        </p:nvSpPr>
        <p:spPr>
          <a:xfrm>
            <a:off x="0" y="0"/>
            <a:ext cx="6139656" cy="3620462"/>
          </a:xfrm>
          <a:custGeom>
            <a:avLst/>
            <a:gdLst/>
            <a:ahLst/>
            <a:cxnLst/>
            <a:rect l="l" t="t" r="r" b="b"/>
            <a:pathLst>
              <a:path w="8380978" h="8599884">
                <a:moveTo>
                  <a:pt x="0" y="0"/>
                </a:moveTo>
                <a:lnTo>
                  <a:pt x="8380978" y="0"/>
                </a:lnTo>
                <a:lnTo>
                  <a:pt x="8380978" y="8599884"/>
                </a:lnTo>
                <a:lnTo>
                  <a:pt x="0" y="8599884"/>
                </a:lnTo>
                <a:lnTo>
                  <a:pt x="0" y="0"/>
                </a:lnTo>
                <a:close/>
              </a:path>
            </a:pathLst>
          </a:custGeom>
          <a:blipFill>
            <a:blip r:embed="rId2">
              <a:extLst>
                <a:ext uri="{96DAC541-7B7A-43D3-8B79-37D633B846F1}">
                  <asvg:svgBlip xmlns:asvg="http://schemas.microsoft.com/office/drawing/2016/SVG/main" r:embed="rId3"/>
                </a:ext>
              </a:extLst>
            </a:blip>
            <a:stretch>
              <a:fillRect l="-36506" t="-137536"/>
            </a:stretch>
          </a:blipFill>
        </p:spPr>
        <p:txBody>
          <a:bodyPr/>
          <a:lstStyle/>
          <a:p>
            <a:endParaRPr lang="it-IT"/>
          </a:p>
        </p:txBody>
      </p:sp>
      <p:sp>
        <p:nvSpPr>
          <p:cNvPr id="3" name="Freeform 3"/>
          <p:cNvSpPr/>
          <p:nvPr/>
        </p:nvSpPr>
        <p:spPr>
          <a:xfrm>
            <a:off x="13830948" y="-476205"/>
            <a:ext cx="4058062" cy="2499766"/>
          </a:xfrm>
          <a:custGeom>
            <a:avLst/>
            <a:gdLst/>
            <a:ahLst/>
            <a:cxnLst/>
            <a:rect l="l" t="t" r="r" b="b"/>
            <a:pathLst>
              <a:path w="4058062" h="2499766">
                <a:moveTo>
                  <a:pt x="0" y="0"/>
                </a:moveTo>
                <a:lnTo>
                  <a:pt x="4058062" y="0"/>
                </a:lnTo>
                <a:lnTo>
                  <a:pt x="4058062" y="2499766"/>
                </a:lnTo>
                <a:lnTo>
                  <a:pt x="0" y="2499766"/>
                </a:lnTo>
                <a:lnTo>
                  <a:pt x="0" y="0"/>
                </a:lnTo>
                <a:close/>
              </a:path>
            </a:pathLst>
          </a:custGeom>
          <a:blipFill>
            <a:blip r:embed="rId4"/>
            <a:stretch>
              <a:fillRect/>
            </a:stretch>
          </a:blipFill>
        </p:spPr>
        <p:txBody>
          <a:bodyPr/>
          <a:lstStyle/>
          <a:p>
            <a:endParaRPr lang="it-IT"/>
          </a:p>
        </p:txBody>
      </p:sp>
      <p:sp>
        <p:nvSpPr>
          <p:cNvPr id="4" name="Freeform 4"/>
          <p:cNvSpPr/>
          <p:nvPr/>
        </p:nvSpPr>
        <p:spPr>
          <a:xfrm>
            <a:off x="-756038" y="7200412"/>
            <a:ext cx="6743168" cy="3537720"/>
          </a:xfrm>
          <a:custGeom>
            <a:avLst/>
            <a:gdLst/>
            <a:ahLst/>
            <a:cxnLst/>
            <a:rect l="l" t="t" r="r" b="b"/>
            <a:pathLst>
              <a:path w="6743168" h="3537720">
                <a:moveTo>
                  <a:pt x="0" y="0"/>
                </a:moveTo>
                <a:lnTo>
                  <a:pt x="6743168" y="0"/>
                </a:lnTo>
                <a:lnTo>
                  <a:pt x="6743168" y="3537720"/>
                </a:lnTo>
                <a:lnTo>
                  <a:pt x="0" y="3537720"/>
                </a:lnTo>
                <a:lnTo>
                  <a:pt x="0" y="0"/>
                </a:lnTo>
                <a:close/>
              </a:path>
            </a:pathLst>
          </a:custGeom>
          <a:blipFill>
            <a:blip r:embed="rId5"/>
            <a:stretch>
              <a:fillRect/>
            </a:stretch>
          </a:blipFill>
        </p:spPr>
        <p:txBody>
          <a:bodyPr/>
          <a:lstStyle/>
          <a:p>
            <a:endParaRPr lang="it-IT"/>
          </a:p>
        </p:txBody>
      </p:sp>
      <p:sp>
        <p:nvSpPr>
          <p:cNvPr id="5" name="Freeform 5"/>
          <p:cNvSpPr/>
          <p:nvPr/>
        </p:nvSpPr>
        <p:spPr>
          <a:xfrm>
            <a:off x="4672362" y="8131209"/>
            <a:ext cx="1314768" cy="1275870"/>
          </a:xfrm>
          <a:custGeom>
            <a:avLst/>
            <a:gdLst/>
            <a:ahLst/>
            <a:cxnLst/>
            <a:rect l="l" t="t" r="r" b="b"/>
            <a:pathLst>
              <a:path w="1314768" h="1275870">
                <a:moveTo>
                  <a:pt x="0" y="0"/>
                </a:moveTo>
                <a:lnTo>
                  <a:pt x="1314768" y="0"/>
                </a:lnTo>
                <a:lnTo>
                  <a:pt x="1314768" y="1275870"/>
                </a:lnTo>
                <a:lnTo>
                  <a:pt x="0" y="1275870"/>
                </a:lnTo>
                <a:lnTo>
                  <a:pt x="0" y="0"/>
                </a:lnTo>
                <a:close/>
              </a:path>
            </a:pathLst>
          </a:custGeom>
          <a:blipFill>
            <a:blip r:embed="rId6"/>
            <a:stretch>
              <a:fillRect/>
            </a:stretch>
          </a:blipFill>
        </p:spPr>
        <p:txBody>
          <a:bodyPr/>
          <a:lstStyle/>
          <a:p>
            <a:endParaRPr lang="it-IT"/>
          </a:p>
        </p:txBody>
      </p:sp>
      <p:sp>
        <p:nvSpPr>
          <p:cNvPr id="6" name="TextBox 6"/>
          <p:cNvSpPr txBox="1"/>
          <p:nvPr/>
        </p:nvSpPr>
        <p:spPr>
          <a:xfrm>
            <a:off x="1028700" y="430309"/>
            <a:ext cx="11123813" cy="985783"/>
          </a:xfrm>
          <a:prstGeom prst="rect">
            <a:avLst/>
          </a:prstGeom>
        </p:spPr>
        <p:txBody>
          <a:bodyPr lIns="0" tIns="0" rIns="0" bIns="0" rtlCol="0" anchor="t">
            <a:spAutoFit/>
          </a:bodyPr>
          <a:lstStyle/>
          <a:p>
            <a:pPr algn="l">
              <a:lnSpc>
                <a:spcPts val="8060"/>
              </a:lnSpc>
            </a:pPr>
            <a:r>
              <a:rPr lang="en-US" sz="5757" dirty="0">
                <a:solidFill>
                  <a:srgbClr val="FFFFFF"/>
                </a:solidFill>
                <a:latin typeface="Poppins Bold Italics"/>
              </a:rPr>
              <a:t>INTRODUZIONE A ENI PRIMA</a:t>
            </a:r>
          </a:p>
        </p:txBody>
      </p:sp>
      <p:sp>
        <p:nvSpPr>
          <p:cNvPr id="7" name="TextBox 7"/>
          <p:cNvSpPr txBox="1"/>
          <p:nvPr/>
        </p:nvSpPr>
        <p:spPr>
          <a:xfrm>
            <a:off x="1028700" y="2486748"/>
            <a:ext cx="16230600" cy="4820054"/>
          </a:xfrm>
          <a:prstGeom prst="rect">
            <a:avLst/>
          </a:prstGeom>
        </p:spPr>
        <p:txBody>
          <a:bodyPr lIns="0" tIns="0" rIns="0" bIns="0" rtlCol="0" anchor="t">
            <a:spAutoFit/>
          </a:bodyPr>
          <a:lstStyle/>
          <a:p>
            <a:pPr algn="l">
              <a:lnSpc>
                <a:spcPts val="3214"/>
              </a:lnSpc>
            </a:pPr>
            <a:r>
              <a:rPr lang="en-US" sz="2296" dirty="0">
                <a:solidFill>
                  <a:srgbClr val="C1FF72"/>
                </a:solidFill>
                <a:latin typeface="Questrial"/>
              </a:rPr>
              <a:t>Eni Prima</a:t>
            </a:r>
            <a:r>
              <a:rPr lang="en-US" sz="2296" dirty="0">
                <a:solidFill>
                  <a:srgbClr val="FFFFFF"/>
                </a:solidFill>
                <a:latin typeface="Questrial"/>
              </a:rPr>
              <a:t> è un progetto, che ha come clienti/business l’azienda Eni, di una gara con durata quinquennale,  fondato su 2 attività:</a:t>
            </a:r>
          </a:p>
          <a:p>
            <a:pPr algn="l">
              <a:lnSpc>
                <a:spcPts val="3214"/>
              </a:lnSpc>
            </a:pPr>
            <a:endParaRPr lang="en-US" sz="2296" dirty="0">
              <a:solidFill>
                <a:srgbClr val="FFFFFF"/>
              </a:solidFill>
              <a:latin typeface="Questrial"/>
            </a:endParaRPr>
          </a:p>
          <a:p>
            <a:pPr marL="495751" lvl="1" indent="-247876" algn="l">
              <a:lnSpc>
                <a:spcPts val="3214"/>
              </a:lnSpc>
              <a:buFont typeface="Arial"/>
              <a:buChar char="•"/>
            </a:pPr>
            <a:r>
              <a:rPr lang="en-US" sz="2296" dirty="0">
                <a:solidFill>
                  <a:srgbClr val="FFFFFF"/>
                </a:solidFill>
                <a:latin typeface="Questrial"/>
              </a:rPr>
              <a:t>Assistenza;</a:t>
            </a:r>
          </a:p>
          <a:p>
            <a:pPr marL="495751" lvl="1" indent="-247876" algn="l">
              <a:lnSpc>
                <a:spcPts val="3214"/>
              </a:lnSpc>
              <a:buFont typeface="Arial"/>
              <a:buChar char="•"/>
            </a:pPr>
            <a:r>
              <a:rPr lang="en-US" sz="2296" dirty="0">
                <a:solidFill>
                  <a:srgbClr val="FFFFFF"/>
                </a:solidFill>
                <a:latin typeface="Questrial"/>
              </a:rPr>
              <a:t>Sviluppo a task.</a:t>
            </a:r>
          </a:p>
          <a:p>
            <a:pPr algn="l">
              <a:lnSpc>
                <a:spcPts val="3214"/>
              </a:lnSpc>
            </a:pPr>
            <a:endParaRPr lang="en-US" sz="2296" dirty="0">
              <a:solidFill>
                <a:srgbClr val="FFFFFF"/>
              </a:solidFill>
              <a:latin typeface="Questrial"/>
            </a:endParaRPr>
          </a:p>
          <a:p>
            <a:pPr algn="l">
              <a:lnSpc>
                <a:spcPts val="3214"/>
              </a:lnSpc>
            </a:pPr>
            <a:r>
              <a:rPr lang="en-US" sz="2296" dirty="0">
                <a:solidFill>
                  <a:srgbClr val="FFFFFF"/>
                </a:solidFill>
                <a:latin typeface="Questrial"/>
              </a:rPr>
              <a:t>In particolar modo si basa sulla gestione del rischio in ambito energetico con vari applicativi che comunicano tra loro.</a:t>
            </a:r>
          </a:p>
          <a:p>
            <a:pPr algn="l">
              <a:lnSpc>
                <a:spcPts val="3214"/>
              </a:lnSpc>
            </a:pPr>
            <a:r>
              <a:rPr lang="en-US" sz="2296" dirty="0">
                <a:solidFill>
                  <a:srgbClr val="FFFFFF"/>
                </a:solidFill>
                <a:latin typeface="Questrial"/>
              </a:rPr>
              <a:t>L’obiettivo principale è quindi quello di produrre della documentazione, con strumenti di reportistica, e far si che i dati siano conformi.</a:t>
            </a:r>
          </a:p>
          <a:p>
            <a:pPr algn="l">
              <a:lnSpc>
                <a:spcPts val="3214"/>
              </a:lnSpc>
            </a:pPr>
            <a:endParaRPr lang="en-US" sz="2296" dirty="0">
              <a:solidFill>
                <a:srgbClr val="FFFFFF"/>
              </a:solidFill>
              <a:latin typeface="Questrial"/>
            </a:endParaRPr>
          </a:p>
          <a:p>
            <a:pPr algn="l">
              <a:lnSpc>
                <a:spcPts val="3214"/>
              </a:lnSpc>
            </a:pPr>
            <a:r>
              <a:rPr lang="en-US" sz="2296" dirty="0">
                <a:solidFill>
                  <a:srgbClr val="FFFFFF"/>
                </a:solidFill>
                <a:latin typeface="Questrial"/>
              </a:rPr>
              <a:t>Uno tra questi è </a:t>
            </a:r>
            <a:r>
              <a:rPr lang="en-US" sz="2296" dirty="0">
                <a:solidFill>
                  <a:srgbClr val="C1FF72"/>
                </a:solidFill>
                <a:latin typeface="Questrial"/>
              </a:rPr>
              <a:t>QlikView</a:t>
            </a:r>
            <a:r>
              <a:rPr lang="en-US" sz="2296" dirty="0">
                <a:solidFill>
                  <a:srgbClr val="FFFFFF"/>
                </a:solidFill>
                <a:latin typeface="Questrial"/>
              </a:rPr>
              <a:t>, ovvero un applicativo utilizzato per la reportistica che consente di sviluppare e fornire rapidamente applicazioni di analisi guidata interattive.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2E59"/>
        </a:solidFill>
        <a:effectLst/>
      </p:bgPr>
    </p:bg>
    <p:spTree>
      <p:nvGrpSpPr>
        <p:cNvPr id="1" name=""/>
        <p:cNvGrpSpPr/>
        <p:nvPr/>
      </p:nvGrpSpPr>
      <p:grpSpPr>
        <a:xfrm>
          <a:off x="0" y="0"/>
          <a:ext cx="0" cy="0"/>
          <a:chOff x="0" y="0"/>
          <a:chExt cx="0" cy="0"/>
        </a:xfrm>
      </p:grpSpPr>
      <p:sp>
        <p:nvSpPr>
          <p:cNvPr id="2" name="Freeform 2"/>
          <p:cNvSpPr/>
          <p:nvPr/>
        </p:nvSpPr>
        <p:spPr>
          <a:xfrm>
            <a:off x="13575327" y="0"/>
            <a:ext cx="4712673" cy="6009116"/>
          </a:xfrm>
          <a:custGeom>
            <a:avLst/>
            <a:gdLst/>
            <a:ahLst/>
            <a:cxnLst/>
            <a:rect l="l" t="t" r="r" b="b"/>
            <a:pathLst>
              <a:path w="8380978" h="8599884">
                <a:moveTo>
                  <a:pt x="0" y="0"/>
                </a:moveTo>
                <a:lnTo>
                  <a:pt x="8380978" y="0"/>
                </a:lnTo>
                <a:lnTo>
                  <a:pt x="8380978" y="8599884"/>
                </a:lnTo>
                <a:lnTo>
                  <a:pt x="0" y="8599884"/>
                </a:lnTo>
                <a:lnTo>
                  <a:pt x="0" y="0"/>
                </a:lnTo>
                <a:close/>
              </a:path>
            </a:pathLst>
          </a:custGeom>
          <a:blipFill>
            <a:blip r:embed="rId2">
              <a:extLst>
                <a:ext uri="{96DAC541-7B7A-43D3-8B79-37D633B846F1}">
                  <asvg:svgBlip xmlns:asvg="http://schemas.microsoft.com/office/drawing/2016/SVG/main" r:embed="rId3"/>
                </a:ext>
              </a:extLst>
            </a:blip>
            <a:stretch>
              <a:fillRect t="-43114" r="-77839"/>
            </a:stretch>
          </a:blipFill>
        </p:spPr>
        <p:txBody>
          <a:bodyPr/>
          <a:lstStyle/>
          <a:p>
            <a:endParaRPr lang="it-IT"/>
          </a:p>
        </p:txBody>
      </p:sp>
      <p:sp>
        <p:nvSpPr>
          <p:cNvPr id="3" name="Freeform 3"/>
          <p:cNvSpPr/>
          <p:nvPr/>
        </p:nvSpPr>
        <p:spPr>
          <a:xfrm>
            <a:off x="13830948" y="-476205"/>
            <a:ext cx="4058062" cy="2499766"/>
          </a:xfrm>
          <a:custGeom>
            <a:avLst/>
            <a:gdLst/>
            <a:ahLst/>
            <a:cxnLst/>
            <a:rect l="l" t="t" r="r" b="b"/>
            <a:pathLst>
              <a:path w="4058062" h="2499766">
                <a:moveTo>
                  <a:pt x="0" y="0"/>
                </a:moveTo>
                <a:lnTo>
                  <a:pt x="4058062" y="0"/>
                </a:lnTo>
                <a:lnTo>
                  <a:pt x="4058062" y="2499766"/>
                </a:lnTo>
                <a:lnTo>
                  <a:pt x="0" y="2499766"/>
                </a:lnTo>
                <a:lnTo>
                  <a:pt x="0" y="0"/>
                </a:lnTo>
                <a:close/>
              </a:path>
            </a:pathLst>
          </a:custGeom>
          <a:blipFill>
            <a:blip r:embed="rId4"/>
            <a:stretch>
              <a:fillRect/>
            </a:stretch>
          </a:blipFill>
        </p:spPr>
        <p:txBody>
          <a:bodyPr/>
          <a:lstStyle/>
          <a:p>
            <a:endParaRPr lang="it-IT"/>
          </a:p>
        </p:txBody>
      </p:sp>
      <p:sp>
        <p:nvSpPr>
          <p:cNvPr id="4" name="Freeform 4"/>
          <p:cNvSpPr/>
          <p:nvPr/>
        </p:nvSpPr>
        <p:spPr>
          <a:xfrm>
            <a:off x="1028700" y="7581449"/>
            <a:ext cx="2806228" cy="1564608"/>
          </a:xfrm>
          <a:custGeom>
            <a:avLst/>
            <a:gdLst/>
            <a:ahLst/>
            <a:cxnLst/>
            <a:rect l="l" t="t" r="r" b="b"/>
            <a:pathLst>
              <a:path w="2806228" h="1564608">
                <a:moveTo>
                  <a:pt x="0" y="0"/>
                </a:moveTo>
                <a:lnTo>
                  <a:pt x="2806228" y="0"/>
                </a:lnTo>
                <a:lnTo>
                  <a:pt x="2806228" y="1564608"/>
                </a:lnTo>
                <a:lnTo>
                  <a:pt x="0" y="1564608"/>
                </a:lnTo>
                <a:lnTo>
                  <a:pt x="0" y="0"/>
                </a:lnTo>
                <a:close/>
              </a:path>
            </a:pathLst>
          </a:custGeom>
          <a:blipFill>
            <a:blip r:embed="rId5"/>
            <a:stretch>
              <a:fillRect/>
            </a:stretch>
          </a:blipFill>
        </p:spPr>
        <p:txBody>
          <a:bodyPr/>
          <a:lstStyle/>
          <a:p>
            <a:endParaRPr lang="it-IT"/>
          </a:p>
        </p:txBody>
      </p:sp>
      <p:sp>
        <p:nvSpPr>
          <p:cNvPr id="5" name="Freeform 5"/>
          <p:cNvSpPr/>
          <p:nvPr/>
        </p:nvSpPr>
        <p:spPr>
          <a:xfrm>
            <a:off x="4237886" y="7675167"/>
            <a:ext cx="1377172" cy="1377172"/>
          </a:xfrm>
          <a:custGeom>
            <a:avLst/>
            <a:gdLst/>
            <a:ahLst/>
            <a:cxnLst/>
            <a:rect l="l" t="t" r="r" b="b"/>
            <a:pathLst>
              <a:path w="1377172" h="1377172">
                <a:moveTo>
                  <a:pt x="0" y="0"/>
                </a:moveTo>
                <a:lnTo>
                  <a:pt x="1377172" y="0"/>
                </a:lnTo>
                <a:lnTo>
                  <a:pt x="1377172" y="1377172"/>
                </a:lnTo>
                <a:lnTo>
                  <a:pt x="0" y="1377172"/>
                </a:lnTo>
                <a:lnTo>
                  <a:pt x="0" y="0"/>
                </a:lnTo>
                <a:close/>
              </a:path>
            </a:pathLst>
          </a:custGeom>
          <a:blipFill>
            <a:blip r:embed="rId6"/>
            <a:stretch>
              <a:fillRect/>
            </a:stretch>
          </a:blipFill>
        </p:spPr>
        <p:txBody>
          <a:bodyPr/>
          <a:lstStyle/>
          <a:p>
            <a:endParaRPr lang="it-IT"/>
          </a:p>
        </p:txBody>
      </p:sp>
      <p:sp>
        <p:nvSpPr>
          <p:cNvPr id="6" name="TextBox 6"/>
          <p:cNvSpPr txBox="1"/>
          <p:nvPr/>
        </p:nvSpPr>
        <p:spPr>
          <a:xfrm>
            <a:off x="1028700" y="430309"/>
            <a:ext cx="12500524" cy="1034858"/>
          </a:xfrm>
          <a:prstGeom prst="rect">
            <a:avLst/>
          </a:prstGeom>
        </p:spPr>
        <p:txBody>
          <a:bodyPr lIns="0" tIns="0" rIns="0" bIns="0" rtlCol="0" anchor="t">
            <a:spAutoFit/>
          </a:bodyPr>
          <a:lstStyle/>
          <a:p>
            <a:pPr algn="l">
              <a:lnSpc>
                <a:spcPts val="8060"/>
              </a:lnSpc>
            </a:pPr>
            <a:r>
              <a:rPr lang="en-US" sz="5757">
                <a:solidFill>
                  <a:srgbClr val="FFFFFF"/>
                </a:solidFill>
                <a:latin typeface="Poppins Bold Italics"/>
              </a:rPr>
              <a:t>VISUAL BASIC FOR APPLICATIONS</a:t>
            </a:r>
          </a:p>
        </p:txBody>
      </p:sp>
      <p:sp>
        <p:nvSpPr>
          <p:cNvPr id="7" name="TextBox 7"/>
          <p:cNvSpPr txBox="1"/>
          <p:nvPr/>
        </p:nvSpPr>
        <p:spPr>
          <a:xfrm>
            <a:off x="1028700" y="2486748"/>
            <a:ext cx="16230600" cy="4008851"/>
          </a:xfrm>
          <a:prstGeom prst="rect">
            <a:avLst/>
          </a:prstGeom>
        </p:spPr>
        <p:txBody>
          <a:bodyPr lIns="0" tIns="0" rIns="0" bIns="0" rtlCol="0" anchor="t">
            <a:spAutoFit/>
          </a:bodyPr>
          <a:lstStyle/>
          <a:p>
            <a:pPr algn="l">
              <a:lnSpc>
                <a:spcPts val="3214"/>
              </a:lnSpc>
            </a:pPr>
            <a:r>
              <a:rPr lang="en-US" sz="2296" dirty="0">
                <a:solidFill>
                  <a:srgbClr val="FFFFFF"/>
                </a:solidFill>
                <a:latin typeface="Questrial"/>
              </a:rPr>
              <a:t>Come prima parte del mio percorso di tirocinio ho lavorato con il linguaggio  di programmazione </a:t>
            </a:r>
            <a:r>
              <a:rPr lang="en-US" sz="2296" dirty="0">
                <a:solidFill>
                  <a:srgbClr val="C1FF72"/>
                </a:solidFill>
                <a:latin typeface="Questrial"/>
              </a:rPr>
              <a:t>VBA Excel</a:t>
            </a:r>
            <a:r>
              <a:rPr lang="en-US" sz="2296" dirty="0">
                <a:solidFill>
                  <a:srgbClr val="FFFFFF"/>
                </a:solidFill>
                <a:latin typeface="Questrial"/>
              </a:rPr>
              <a:t>  per la costruzione di </a:t>
            </a:r>
            <a:r>
              <a:rPr lang="en-US" sz="2296" dirty="0">
                <a:solidFill>
                  <a:srgbClr val="C1FF72"/>
                </a:solidFill>
                <a:latin typeface="Questrial"/>
              </a:rPr>
              <a:t>Macro</a:t>
            </a:r>
            <a:r>
              <a:rPr lang="en-US" sz="2296" dirty="0">
                <a:solidFill>
                  <a:srgbClr val="FFFFFF"/>
                </a:solidFill>
                <a:latin typeface="Questrial"/>
              </a:rPr>
              <a:t>, cioè delle mini applicazioni che consentono di automatizzare delle attività eseguite di frequente in modo da risparmiare tempo all’utente.</a:t>
            </a:r>
          </a:p>
          <a:p>
            <a:pPr algn="l">
              <a:lnSpc>
                <a:spcPts val="3214"/>
              </a:lnSpc>
            </a:pPr>
            <a:endParaRPr lang="en-US" sz="2296" dirty="0">
              <a:solidFill>
                <a:srgbClr val="FFFFFF"/>
              </a:solidFill>
              <a:latin typeface="Questrial"/>
            </a:endParaRPr>
          </a:p>
          <a:p>
            <a:pPr algn="l">
              <a:lnSpc>
                <a:spcPts val="3214"/>
              </a:lnSpc>
            </a:pPr>
            <a:r>
              <a:rPr lang="en-US" sz="2296" dirty="0">
                <a:solidFill>
                  <a:srgbClr val="FFFFFF"/>
                </a:solidFill>
                <a:latin typeface="Questrial"/>
              </a:rPr>
              <a:t>In particolar modo, mi sono occupato dell’estrazione di JSON di input da varie macro utilizzando VBA e un altro software open-source chiamato </a:t>
            </a:r>
            <a:r>
              <a:rPr lang="en-US" sz="2296" dirty="0">
                <a:solidFill>
                  <a:srgbClr val="C1FF72"/>
                </a:solidFill>
                <a:latin typeface="Questrial"/>
              </a:rPr>
              <a:t>Rubberduck</a:t>
            </a:r>
            <a:r>
              <a:rPr lang="en-US" sz="2296" dirty="0">
                <a:solidFill>
                  <a:srgbClr val="FFFFFF"/>
                </a:solidFill>
                <a:latin typeface="Questrial"/>
              </a:rPr>
              <a:t>, che mi ha permesso di esportare le macro su un repository locale, in modo da avere un “pezzo di storia“ con le modifiche correnti prima di modificarlo in qualcosa di nuovo.</a:t>
            </a:r>
          </a:p>
          <a:p>
            <a:pPr algn="l">
              <a:lnSpc>
                <a:spcPts val="3214"/>
              </a:lnSpc>
            </a:pPr>
            <a:endParaRPr lang="en-US" sz="2296" dirty="0">
              <a:solidFill>
                <a:srgbClr val="FFFFFF"/>
              </a:solidFill>
              <a:latin typeface="Questrial"/>
            </a:endParaRPr>
          </a:p>
          <a:p>
            <a:pPr algn="l">
              <a:lnSpc>
                <a:spcPts val="3214"/>
              </a:lnSpc>
            </a:pPr>
            <a:r>
              <a:rPr lang="en-US" sz="2296" dirty="0">
                <a:solidFill>
                  <a:srgbClr val="FFFFFF"/>
                </a:solidFill>
                <a:latin typeface="Questrial"/>
              </a:rPr>
              <a:t>L’obiettivo principale di queste operazioni è stato quello di migrare algoritmi da un applicativo all’altro.</a:t>
            </a:r>
          </a:p>
          <a:p>
            <a:pPr algn="l">
              <a:lnSpc>
                <a:spcPts val="3214"/>
              </a:lnSpc>
            </a:pPr>
            <a:r>
              <a:rPr lang="en-US" sz="2296" dirty="0">
                <a:solidFill>
                  <a:srgbClr val="FFFFFF"/>
                </a:solidFill>
                <a:latin typeface="Questrial"/>
              </a:rPr>
              <a:t>Uno tra questi è </a:t>
            </a:r>
            <a:r>
              <a:rPr lang="en-US" sz="2296" dirty="0">
                <a:solidFill>
                  <a:srgbClr val="C1FF72"/>
                </a:solidFill>
                <a:latin typeface="Questrial"/>
              </a:rPr>
              <a:t>AaaS</a:t>
            </a:r>
            <a:r>
              <a:rPr lang="en-US" sz="2296" dirty="0">
                <a:solidFill>
                  <a:srgbClr val="FFFFFF"/>
                </a:solidFill>
                <a:latin typeface="Questrial"/>
              </a:rPr>
              <a:t> (Algorithm as a Service), ovvero il principale applicativo dove vengono archiviati algoritmi.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2E59"/>
        </a:solidFill>
        <a:effectLst/>
      </p:bgPr>
    </p:bg>
    <p:spTree>
      <p:nvGrpSpPr>
        <p:cNvPr id="1" name=""/>
        <p:cNvGrpSpPr/>
        <p:nvPr/>
      </p:nvGrpSpPr>
      <p:grpSpPr>
        <a:xfrm>
          <a:off x="0" y="0"/>
          <a:ext cx="0" cy="0"/>
          <a:chOff x="0" y="0"/>
          <a:chExt cx="0" cy="0"/>
        </a:xfrm>
      </p:grpSpPr>
      <p:sp>
        <p:nvSpPr>
          <p:cNvPr id="2" name="Freeform 2"/>
          <p:cNvSpPr/>
          <p:nvPr/>
        </p:nvSpPr>
        <p:spPr>
          <a:xfrm>
            <a:off x="13830948" y="-476205"/>
            <a:ext cx="4058062" cy="2499766"/>
          </a:xfrm>
          <a:custGeom>
            <a:avLst/>
            <a:gdLst/>
            <a:ahLst/>
            <a:cxnLst/>
            <a:rect l="l" t="t" r="r" b="b"/>
            <a:pathLst>
              <a:path w="4058062" h="2499766">
                <a:moveTo>
                  <a:pt x="0" y="0"/>
                </a:moveTo>
                <a:lnTo>
                  <a:pt x="4058062" y="0"/>
                </a:lnTo>
                <a:lnTo>
                  <a:pt x="4058062" y="2499766"/>
                </a:lnTo>
                <a:lnTo>
                  <a:pt x="0" y="2499766"/>
                </a:lnTo>
                <a:lnTo>
                  <a:pt x="0" y="0"/>
                </a:lnTo>
                <a:close/>
              </a:path>
            </a:pathLst>
          </a:custGeom>
          <a:blipFill>
            <a:blip r:embed="rId2"/>
            <a:stretch>
              <a:fillRect/>
            </a:stretch>
          </a:blipFill>
        </p:spPr>
        <p:txBody>
          <a:bodyPr/>
          <a:lstStyle/>
          <a:p>
            <a:endParaRPr lang="it-IT"/>
          </a:p>
        </p:txBody>
      </p:sp>
      <p:sp>
        <p:nvSpPr>
          <p:cNvPr id="3" name="TextBox 3"/>
          <p:cNvSpPr txBox="1"/>
          <p:nvPr/>
        </p:nvSpPr>
        <p:spPr>
          <a:xfrm>
            <a:off x="1028700" y="2486748"/>
            <a:ext cx="16230600" cy="3208751"/>
          </a:xfrm>
          <a:prstGeom prst="rect">
            <a:avLst/>
          </a:prstGeom>
        </p:spPr>
        <p:txBody>
          <a:bodyPr lIns="0" tIns="0" rIns="0" bIns="0" rtlCol="0" anchor="t">
            <a:spAutoFit/>
          </a:bodyPr>
          <a:lstStyle/>
          <a:p>
            <a:pPr algn="l">
              <a:lnSpc>
                <a:spcPts val="3214"/>
              </a:lnSpc>
            </a:pPr>
            <a:r>
              <a:rPr lang="en-US" sz="2296" dirty="0">
                <a:solidFill>
                  <a:srgbClr val="FFFFFF"/>
                </a:solidFill>
                <a:latin typeface="Questrial"/>
              </a:rPr>
              <a:t>Questo task consisteva nell’andare a creare un “tab” completo nella sezione “uploader” di un altro applicativo chiamato </a:t>
            </a:r>
            <a:r>
              <a:rPr lang="en-US" sz="2296" dirty="0">
                <a:solidFill>
                  <a:srgbClr val="C1FF72"/>
                </a:solidFill>
                <a:latin typeface="Questrial"/>
              </a:rPr>
              <a:t>ERS-Scenario</a:t>
            </a:r>
            <a:r>
              <a:rPr lang="en-US" sz="2296" dirty="0">
                <a:solidFill>
                  <a:srgbClr val="FFFFFF"/>
                </a:solidFill>
                <a:latin typeface="Questrial"/>
              </a:rPr>
              <a:t>, , per lo sviluppo di scenari istituzionali, utilizzando Javascipt con il framework di </a:t>
            </a:r>
            <a:r>
              <a:rPr lang="en-US" sz="2296" dirty="0">
                <a:solidFill>
                  <a:srgbClr val="C1FF72"/>
                </a:solidFill>
                <a:latin typeface="Questrial"/>
              </a:rPr>
              <a:t>React</a:t>
            </a:r>
            <a:r>
              <a:rPr lang="en-US" sz="2296" dirty="0">
                <a:solidFill>
                  <a:srgbClr val="FFFFFF"/>
                </a:solidFill>
                <a:latin typeface="Questrial"/>
              </a:rPr>
              <a:t> con </a:t>
            </a:r>
            <a:r>
              <a:rPr lang="en-US" sz="2296" dirty="0">
                <a:solidFill>
                  <a:srgbClr val="C1FF72"/>
                </a:solidFill>
                <a:latin typeface="Questrial"/>
              </a:rPr>
              <a:t>Visual Studio Code</a:t>
            </a:r>
            <a:r>
              <a:rPr lang="en-US" sz="2296" dirty="0">
                <a:solidFill>
                  <a:srgbClr val="FFFFFF"/>
                </a:solidFill>
                <a:latin typeface="Questrial"/>
              </a:rPr>
              <a:t> come IDE.</a:t>
            </a:r>
          </a:p>
          <a:p>
            <a:pPr algn="l">
              <a:lnSpc>
                <a:spcPts val="3214"/>
              </a:lnSpc>
            </a:pPr>
            <a:endParaRPr lang="en-US" sz="2296" dirty="0">
              <a:solidFill>
                <a:srgbClr val="FFFFFF"/>
              </a:solidFill>
              <a:latin typeface="Questrial"/>
            </a:endParaRPr>
          </a:p>
          <a:p>
            <a:pPr algn="l">
              <a:lnSpc>
                <a:spcPts val="3214"/>
              </a:lnSpc>
            </a:pPr>
            <a:r>
              <a:rPr lang="en-US" sz="2296" dirty="0">
                <a:solidFill>
                  <a:srgbClr val="FFFFFF"/>
                </a:solidFill>
                <a:latin typeface="Questrial"/>
              </a:rPr>
              <a:t>Per accedere e lavorare  su questo applicativo ho utilizzato un progetto già esistente con varie pagine JavaScript XML.</a:t>
            </a:r>
          </a:p>
          <a:p>
            <a:pPr algn="l">
              <a:lnSpc>
                <a:spcPts val="3214"/>
              </a:lnSpc>
            </a:pPr>
            <a:r>
              <a:rPr lang="en-US" sz="2296" dirty="0">
                <a:solidFill>
                  <a:srgbClr val="FFFFFF"/>
                </a:solidFill>
                <a:latin typeface="Questrial"/>
              </a:rPr>
              <a:t>Successivamente , attraverso l’interfaccia a riga di comando di Powershell, in cui ho lanciato un container su </a:t>
            </a:r>
            <a:r>
              <a:rPr lang="en-US" sz="2296" dirty="0">
                <a:solidFill>
                  <a:srgbClr val="C1FF72"/>
                </a:solidFill>
                <a:latin typeface="Questrial"/>
              </a:rPr>
              <a:t>Docker Desktop, </a:t>
            </a:r>
            <a:r>
              <a:rPr lang="en-US" sz="2296" dirty="0">
                <a:solidFill>
                  <a:srgbClr val="FFFFFF"/>
                </a:solidFill>
                <a:latin typeface="Questrial"/>
              </a:rPr>
              <a:t>ho compilato e startato il Node Package Manager che mi ha permesso di aprire una porta locale su cui runnare l’applicativo, in questo caso la 3000. </a:t>
            </a:r>
          </a:p>
        </p:txBody>
      </p:sp>
      <p:sp>
        <p:nvSpPr>
          <p:cNvPr id="4" name="Freeform 4"/>
          <p:cNvSpPr/>
          <p:nvPr/>
        </p:nvSpPr>
        <p:spPr>
          <a:xfrm>
            <a:off x="6851518" y="6228899"/>
            <a:ext cx="10407782" cy="3222361"/>
          </a:xfrm>
          <a:custGeom>
            <a:avLst/>
            <a:gdLst/>
            <a:ahLst/>
            <a:cxnLst/>
            <a:rect l="l" t="t" r="r" b="b"/>
            <a:pathLst>
              <a:path w="10407782" h="3222361">
                <a:moveTo>
                  <a:pt x="0" y="0"/>
                </a:moveTo>
                <a:lnTo>
                  <a:pt x="10407782" y="0"/>
                </a:lnTo>
                <a:lnTo>
                  <a:pt x="10407782" y="3222361"/>
                </a:lnTo>
                <a:lnTo>
                  <a:pt x="0" y="3222361"/>
                </a:lnTo>
                <a:lnTo>
                  <a:pt x="0" y="0"/>
                </a:lnTo>
                <a:close/>
              </a:path>
            </a:pathLst>
          </a:custGeom>
          <a:blipFill>
            <a:blip r:embed="rId3"/>
            <a:stretch>
              <a:fillRect/>
            </a:stretch>
          </a:blipFill>
        </p:spPr>
        <p:txBody>
          <a:bodyPr/>
          <a:lstStyle/>
          <a:p>
            <a:endParaRPr lang="it-IT"/>
          </a:p>
        </p:txBody>
      </p:sp>
      <p:sp>
        <p:nvSpPr>
          <p:cNvPr id="5" name="Freeform 5"/>
          <p:cNvSpPr/>
          <p:nvPr/>
        </p:nvSpPr>
        <p:spPr>
          <a:xfrm>
            <a:off x="3420737" y="6159913"/>
            <a:ext cx="1539505" cy="1539505"/>
          </a:xfrm>
          <a:custGeom>
            <a:avLst/>
            <a:gdLst/>
            <a:ahLst/>
            <a:cxnLst/>
            <a:rect l="l" t="t" r="r" b="b"/>
            <a:pathLst>
              <a:path w="1539505" h="1539505">
                <a:moveTo>
                  <a:pt x="0" y="0"/>
                </a:moveTo>
                <a:lnTo>
                  <a:pt x="1539505" y="0"/>
                </a:lnTo>
                <a:lnTo>
                  <a:pt x="1539505" y="1539505"/>
                </a:lnTo>
                <a:lnTo>
                  <a:pt x="0" y="1539505"/>
                </a:lnTo>
                <a:lnTo>
                  <a:pt x="0" y="0"/>
                </a:lnTo>
                <a:close/>
              </a:path>
            </a:pathLst>
          </a:custGeom>
          <a:blipFill>
            <a:blip r:embed="rId4"/>
            <a:stretch>
              <a:fillRect/>
            </a:stretch>
          </a:blipFill>
        </p:spPr>
        <p:txBody>
          <a:bodyPr/>
          <a:lstStyle/>
          <a:p>
            <a:endParaRPr lang="it-IT"/>
          </a:p>
        </p:txBody>
      </p:sp>
      <p:sp>
        <p:nvSpPr>
          <p:cNvPr id="6" name="Freeform 6"/>
          <p:cNvSpPr/>
          <p:nvPr/>
        </p:nvSpPr>
        <p:spPr>
          <a:xfrm>
            <a:off x="0" y="0"/>
            <a:ext cx="8380978" cy="4892176"/>
          </a:xfrm>
          <a:custGeom>
            <a:avLst/>
            <a:gdLst/>
            <a:ahLst/>
            <a:cxnLst/>
            <a:rect l="l" t="t" r="r" b="b"/>
            <a:pathLst>
              <a:path w="8380978" h="8599884">
                <a:moveTo>
                  <a:pt x="0" y="0"/>
                </a:moveTo>
                <a:lnTo>
                  <a:pt x="8380978" y="0"/>
                </a:lnTo>
                <a:lnTo>
                  <a:pt x="8380978" y="8599884"/>
                </a:lnTo>
                <a:lnTo>
                  <a:pt x="0" y="8599884"/>
                </a:lnTo>
                <a:lnTo>
                  <a:pt x="0" y="0"/>
                </a:lnTo>
                <a:close/>
              </a:path>
            </a:pathLst>
          </a:custGeom>
          <a:blipFill>
            <a:blip r:embed="rId5">
              <a:extLst>
                <a:ext uri="{96DAC541-7B7A-43D3-8B79-37D633B846F1}">
                  <asvg:svgBlip xmlns:asvg="http://schemas.microsoft.com/office/drawing/2016/SVG/main" r:embed="rId6"/>
                </a:ext>
              </a:extLst>
            </a:blip>
            <a:stretch>
              <a:fillRect t="-75788" b="-1"/>
            </a:stretch>
          </a:blipFill>
        </p:spPr>
        <p:txBody>
          <a:bodyPr/>
          <a:lstStyle/>
          <a:p>
            <a:endParaRPr lang="it-IT"/>
          </a:p>
        </p:txBody>
      </p:sp>
      <p:sp>
        <p:nvSpPr>
          <p:cNvPr id="7" name="Freeform 7"/>
          <p:cNvSpPr/>
          <p:nvPr/>
        </p:nvSpPr>
        <p:spPr>
          <a:xfrm>
            <a:off x="1028700" y="6258172"/>
            <a:ext cx="1365749" cy="1342987"/>
          </a:xfrm>
          <a:custGeom>
            <a:avLst/>
            <a:gdLst/>
            <a:ahLst/>
            <a:cxnLst/>
            <a:rect l="l" t="t" r="r" b="b"/>
            <a:pathLst>
              <a:path w="1365749" h="1342987">
                <a:moveTo>
                  <a:pt x="0" y="0"/>
                </a:moveTo>
                <a:lnTo>
                  <a:pt x="1365749" y="0"/>
                </a:lnTo>
                <a:lnTo>
                  <a:pt x="1365749" y="1342987"/>
                </a:lnTo>
                <a:lnTo>
                  <a:pt x="0" y="1342987"/>
                </a:lnTo>
                <a:lnTo>
                  <a:pt x="0" y="0"/>
                </a:lnTo>
                <a:close/>
              </a:path>
            </a:pathLst>
          </a:custGeom>
          <a:blipFill>
            <a:blip r:embed="rId7"/>
            <a:stretch>
              <a:fillRect/>
            </a:stretch>
          </a:blipFill>
        </p:spPr>
        <p:txBody>
          <a:bodyPr/>
          <a:lstStyle/>
          <a:p>
            <a:endParaRPr lang="it-IT"/>
          </a:p>
        </p:txBody>
      </p:sp>
      <p:sp>
        <p:nvSpPr>
          <p:cNvPr id="8" name="Freeform 8"/>
          <p:cNvSpPr/>
          <p:nvPr/>
        </p:nvSpPr>
        <p:spPr>
          <a:xfrm>
            <a:off x="2135618" y="7875179"/>
            <a:ext cx="1812831" cy="1576081"/>
          </a:xfrm>
          <a:custGeom>
            <a:avLst/>
            <a:gdLst/>
            <a:ahLst/>
            <a:cxnLst/>
            <a:rect l="l" t="t" r="r" b="b"/>
            <a:pathLst>
              <a:path w="1812831" h="1576081">
                <a:moveTo>
                  <a:pt x="0" y="0"/>
                </a:moveTo>
                <a:lnTo>
                  <a:pt x="1812830" y="0"/>
                </a:lnTo>
                <a:lnTo>
                  <a:pt x="1812830" y="1576081"/>
                </a:lnTo>
                <a:lnTo>
                  <a:pt x="0" y="1576081"/>
                </a:lnTo>
                <a:lnTo>
                  <a:pt x="0" y="0"/>
                </a:lnTo>
                <a:close/>
              </a:path>
            </a:pathLst>
          </a:custGeom>
          <a:blipFill>
            <a:blip r:embed="rId8"/>
            <a:stretch>
              <a:fillRect/>
            </a:stretch>
          </a:blipFill>
        </p:spPr>
        <p:txBody>
          <a:bodyPr/>
          <a:lstStyle/>
          <a:p>
            <a:endParaRPr lang="it-IT"/>
          </a:p>
        </p:txBody>
      </p:sp>
      <p:sp>
        <p:nvSpPr>
          <p:cNvPr id="9" name="TextBox 9"/>
          <p:cNvSpPr txBox="1"/>
          <p:nvPr/>
        </p:nvSpPr>
        <p:spPr>
          <a:xfrm>
            <a:off x="1028700" y="430309"/>
            <a:ext cx="12546627" cy="1034858"/>
          </a:xfrm>
          <a:prstGeom prst="rect">
            <a:avLst/>
          </a:prstGeom>
        </p:spPr>
        <p:txBody>
          <a:bodyPr lIns="0" tIns="0" rIns="0" bIns="0" rtlCol="0" anchor="t">
            <a:spAutoFit/>
          </a:bodyPr>
          <a:lstStyle/>
          <a:p>
            <a:pPr algn="l">
              <a:lnSpc>
                <a:spcPts val="8060"/>
              </a:lnSpc>
            </a:pPr>
            <a:r>
              <a:rPr lang="en-US" sz="5757">
                <a:solidFill>
                  <a:srgbClr val="FFFFFF"/>
                </a:solidFill>
                <a:latin typeface="Poppins Bold Italics"/>
              </a:rPr>
              <a:t>EVOLUTIVA DI FRONT-END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2E59"/>
        </a:solidFill>
        <a:effectLst/>
      </p:bgPr>
    </p:bg>
    <p:spTree>
      <p:nvGrpSpPr>
        <p:cNvPr id="1" name=""/>
        <p:cNvGrpSpPr/>
        <p:nvPr/>
      </p:nvGrpSpPr>
      <p:grpSpPr>
        <a:xfrm>
          <a:off x="0" y="0"/>
          <a:ext cx="0" cy="0"/>
          <a:chOff x="0" y="0"/>
          <a:chExt cx="0" cy="0"/>
        </a:xfrm>
      </p:grpSpPr>
      <p:sp>
        <p:nvSpPr>
          <p:cNvPr id="2" name="Freeform 2"/>
          <p:cNvSpPr/>
          <p:nvPr/>
        </p:nvSpPr>
        <p:spPr>
          <a:xfrm>
            <a:off x="7055913" y="4924561"/>
            <a:ext cx="11232087" cy="5362439"/>
          </a:xfrm>
          <a:custGeom>
            <a:avLst/>
            <a:gdLst/>
            <a:ahLst/>
            <a:cxnLst/>
            <a:rect l="l" t="t" r="r" b="b"/>
            <a:pathLst>
              <a:path w="11232087" h="11525462">
                <a:moveTo>
                  <a:pt x="0" y="0"/>
                </a:moveTo>
                <a:lnTo>
                  <a:pt x="11232087" y="0"/>
                </a:lnTo>
                <a:lnTo>
                  <a:pt x="11232087" y="11525462"/>
                </a:lnTo>
                <a:lnTo>
                  <a:pt x="0" y="11525462"/>
                </a:lnTo>
                <a:lnTo>
                  <a:pt x="0" y="0"/>
                </a:lnTo>
                <a:close/>
              </a:path>
            </a:pathLst>
          </a:custGeom>
          <a:blipFill>
            <a:blip r:embed="rId2">
              <a:extLst>
                <a:ext uri="{96DAC541-7B7A-43D3-8B79-37D633B846F1}">
                  <asvg:svgBlip xmlns:asvg="http://schemas.microsoft.com/office/drawing/2016/SVG/main" r:embed="rId3"/>
                </a:ext>
              </a:extLst>
            </a:blip>
            <a:stretch>
              <a:fillRect t="1" b="-114930"/>
            </a:stretch>
          </a:blipFill>
        </p:spPr>
        <p:txBody>
          <a:bodyPr/>
          <a:lstStyle/>
          <a:p>
            <a:endParaRPr lang="it-IT"/>
          </a:p>
        </p:txBody>
      </p:sp>
      <p:sp>
        <p:nvSpPr>
          <p:cNvPr id="3" name="Freeform 3"/>
          <p:cNvSpPr/>
          <p:nvPr/>
        </p:nvSpPr>
        <p:spPr>
          <a:xfrm>
            <a:off x="13830948" y="-476205"/>
            <a:ext cx="4058062" cy="2499766"/>
          </a:xfrm>
          <a:custGeom>
            <a:avLst/>
            <a:gdLst/>
            <a:ahLst/>
            <a:cxnLst/>
            <a:rect l="l" t="t" r="r" b="b"/>
            <a:pathLst>
              <a:path w="4058062" h="2499766">
                <a:moveTo>
                  <a:pt x="0" y="0"/>
                </a:moveTo>
                <a:lnTo>
                  <a:pt x="4058062" y="0"/>
                </a:lnTo>
                <a:lnTo>
                  <a:pt x="4058062" y="2499766"/>
                </a:lnTo>
                <a:lnTo>
                  <a:pt x="0" y="2499766"/>
                </a:lnTo>
                <a:lnTo>
                  <a:pt x="0" y="0"/>
                </a:lnTo>
                <a:close/>
              </a:path>
            </a:pathLst>
          </a:custGeom>
          <a:blipFill>
            <a:blip r:embed="rId4"/>
            <a:stretch>
              <a:fillRect/>
            </a:stretch>
          </a:blipFill>
        </p:spPr>
        <p:txBody>
          <a:bodyPr/>
          <a:lstStyle/>
          <a:p>
            <a:endParaRPr lang="it-IT"/>
          </a:p>
        </p:txBody>
      </p:sp>
      <p:sp>
        <p:nvSpPr>
          <p:cNvPr id="4" name="Freeform 4"/>
          <p:cNvSpPr/>
          <p:nvPr/>
        </p:nvSpPr>
        <p:spPr>
          <a:xfrm>
            <a:off x="1028700" y="7880833"/>
            <a:ext cx="1437518" cy="1437518"/>
          </a:xfrm>
          <a:custGeom>
            <a:avLst/>
            <a:gdLst/>
            <a:ahLst/>
            <a:cxnLst/>
            <a:rect l="l" t="t" r="r" b="b"/>
            <a:pathLst>
              <a:path w="1437518" h="1437518">
                <a:moveTo>
                  <a:pt x="0" y="0"/>
                </a:moveTo>
                <a:lnTo>
                  <a:pt x="1437518" y="0"/>
                </a:lnTo>
                <a:lnTo>
                  <a:pt x="1437518" y="1437518"/>
                </a:lnTo>
                <a:lnTo>
                  <a:pt x="0" y="1437518"/>
                </a:lnTo>
                <a:lnTo>
                  <a:pt x="0" y="0"/>
                </a:lnTo>
                <a:close/>
              </a:path>
            </a:pathLst>
          </a:custGeom>
          <a:blipFill>
            <a:blip r:embed="rId5"/>
            <a:stretch>
              <a:fillRect/>
            </a:stretch>
          </a:blipFill>
        </p:spPr>
        <p:txBody>
          <a:bodyPr/>
          <a:lstStyle/>
          <a:p>
            <a:endParaRPr lang="it-IT"/>
          </a:p>
        </p:txBody>
      </p:sp>
      <p:sp>
        <p:nvSpPr>
          <p:cNvPr id="5" name="Freeform 5"/>
          <p:cNvSpPr/>
          <p:nvPr/>
        </p:nvSpPr>
        <p:spPr>
          <a:xfrm>
            <a:off x="2711508" y="7868123"/>
            <a:ext cx="1462939" cy="1462939"/>
          </a:xfrm>
          <a:custGeom>
            <a:avLst/>
            <a:gdLst/>
            <a:ahLst/>
            <a:cxnLst/>
            <a:rect l="l" t="t" r="r" b="b"/>
            <a:pathLst>
              <a:path w="1462939" h="1462939">
                <a:moveTo>
                  <a:pt x="0" y="0"/>
                </a:moveTo>
                <a:lnTo>
                  <a:pt x="1462938" y="0"/>
                </a:lnTo>
                <a:lnTo>
                  <a:pt x="1462938" y="1462938"/>
                </a:lnTo>
                <a:lnTo>
                  <a:pt x="0" y="1462938"/>
                </a:lnTo>
                <a:lnTo>
                  <a:pt x="0" y="0"/>
                </a:lnTo>
                <a:close/>
              </a:path>
            </a:pathLst>
          </a:custGeom>
          <a:blipFill>
            <a:blip r:embed="rId6"/>
            <a:stretch>
              <a:fillRect/>
            </a:stretch>
          </a:blipFill>
        </p:spPr>
        <p:txBody>
          <a:bodyPr/>
          <a:lstStyle/>
          <a:p>
            <a:endParaRPr lang="it-IT"/>
          </a:p>
        </p:txBody>
      </p:sp>
      <p:sp>
        <p:nvSpPr>
          <p:cNvPr id="6" name="Freeform 6"/>
          <p:cNvSpPr/>
          <p:nvPr/>
        </p:nvSpPr>
        <p:spPr>
          <a:xfrm>
            <a:off x="4422096" y="7975628"/>
            <a:ext cx="1474282" cy="1355434"/>
          </a:xfrm>
          <a:custGeom>
            <a:avLst/>
            <a:gdLst/>
            <a:ahLst/>
            <a:cxnLst/>
            <a:rect l="l" t="t" r="r" b="b"/>
            <a:pathLst>
              <a:path w="1474282" h="1355434">
                <a:moveTo>
                  <a:pt x="0" y="0"/>
                </a:moveTo>
                <a:lnTo>
                  <a:pt x="1474282" y="0"/>
                </a:lnTo>
                <a:lnTo>
                  <a:pt x="1474282" y="1355433"/>
                </a:lnTo>
                <a:lnTo>
                  <a:pt x="0" y="1355433"/>
                </a:lnTo>
                <a:lnTo>
                  <a:pt x="0" y="0"/>
                </a:lnTo>
                <a:close/>
              </a:path>
            </a:pathLst>
          </a:custGeom>
          <a:blipFill>
            <a:blip r:embed="rId7"/>
            <a:stretch>
              <a:fillRect/>
            </a:stretch>
          </a:blipFill>
        </p:spPr>
        <p:txBody>
          <a:bodyPr/>
          <a:lstStyle/>
          <a:p>
            <a:endParaRPr lang="it-IT"/>
          </a:p>
        </p:txBody>
      </p:sp>
      <p:sp>
        <p:nvSpPr>
          <p:cNvPr id="7" name="Freeform 7"/>
          <p:cNvSpPr/>
          <p:nvPr/>
        </p:nvSpPr>
        <p:spPr>
          <a:xfrm>
            <a:off x="5518949" y="7777823"/>
            <a:ext cx="2734983" cy="1643538"/>
          </a:xfrm>
          <a:custGeom>
            <a:avLst/>
            <a:gdLst/>
            <a:ahLst/>
            <a:cxnLst/>
            <a:rect l="l" t="t" r="r" b="b"/>
            <a:pathLst>
              <a:path w="2734983" h="1643538">
                <a:moveTo>
                  <a:pt x="0" y="0"/>
                </a:moveTo>
                <a:lnTo>
                  <a:pt x="2734983" y="0"/>
                </a:lnTo>
                <a:lnTo>
                  <a:pt x="2734983" y="1643538"/>
                </a:lnTo>
                <a:lnTo>
                  <a:pt x="0" y="1643538"/>
                </a:lnTo>
                <a:lnTo>
                  <a:pt x="0" y="0"/>
                </a:lnTo>
                <a:close/>
              </a:path>
            </a:pathLst>
          </a:custGeom>
          <a:blipFill>
            <a:blip r:embed="rId8"/>
            <a:stretch>
              <a:fillRect/>
            </a:stretch>
          </a:blipFill>
        </p:spPr>
        <p:txBody>
          <a:bodyPr/>
          <a:lstStyle/>
          <a:p>
            <a:endParaRPr lang="it-IT"/>
          </a:p>
        </p:txBody>
      </p:sp>
      <p:sp>
        <p:nvSpPr>
          <p:cNvPr id="8" name="TextBox 8"/>
          <p:cNvSpPr txBox="1"/>
          <p:nvPr/>
        </p:nvSpPr>
        <p:spPr>
          <a:xfrm>
            <a:off x="1028700" y="430309"/>
            <a:ext cx="12546627" cy="1034858"/>
          </a:xfrm>
          <a:prstGeom prst="rect">
            <a:avLst/>
          </a:prstGeom>
        </p:spPr>
        <p:txBody>
          <a:bodyPr lIns="0" tIns="0" rIns="0" bIns="0" rtlCol="0" anchor="t">
            <a:spAutoFit/>
          </a:bodyPr>
          <a:lstStyle/>
          <a:p>
            <a:pPr algn="l">
              <a:lnSpc>
                <a:spcPts val="8060"/>
              </a:lnSpc>
            </a:pPr>
            <a:r>
              <a:rPr lang="en-US" sz="5757" dirty="0">
                <a:solidFill>
                  <a:srgbClr val="FFFFFF"/>
                </a:solidFill>
                <a:latin typeface="Poppins Bold Italics"/>
              </a:rPr>
              <a:t>GIT E I REPOSITORY</a:t>
            </a:r>
          </a:p>
        </p:txBody>
      </p:sp>
      <p:sp>
        <p:nvSpPr>
          <p:cNvPr id="9" name="TextBox 9"/>
          <p:cNvSpPr txBox="1"/>
          <p:nvPr/>
        </p:nvSpPr>
        <p:spPr>
          <a:xfrm>
            <a:off x="1028700" y="2486748"/>
            <a:ext cx="16230600" cy="4893840"/>
          </a:xfrm>
          <a:prstGeom prst="rect">
            <a:avLst/>
          </a:prstGeom>
        </p:spPr>
        <p:txBody>
          <a:bodyPr lIns="0" tIns="0" rIns="0" bIns="0" rtlCol="0" anchor="t">
            <a:spAutoFit/>
          </a:bodyPr>
          <a:lstStyle/>
          <a:p>
            <a:pPr algn="just">
              <a:lnSpc>
                <a:spcPts val="3214"/>
              </a:lnSpc>
            </a:pPr>
            <a:r>
              <a:rPr lang="en-US" sz="2296" dirty="0">
                <a:solidFill>
                  <a:srgbClr val="FFFFFF"/>
                </a:solidFill>
                <a:latin typeface="Questrial"/>
              </a:rPr>
              <a:t>Un altro strumento fondamentale per lo sviluppo che ho avuto modo di utilizzare durante il tirocinio è la tecnologia </a:t>
            </a:r>
            <a:r>
              <a:rPr lang="en-US" sz="2296" dirty="0">
                <a:solidFill>
                  <a:srgbClr val="C1FF72"/>
                </a:solidFill>
                <a:latin typeface="Questrial"/>
              </a:rPr>
              <a:t>Git</a:t>
            </a:r>
            <a:r>
              <a:rPr lang="en-US" sz="2296" dirty="0">
                <a:solidFill>
                  <a:srgbClr val="FFFFFF"/>
                </a:solidFill>
                <a:latin typeface="Questrial"/>
              </a:rPr>
              <a:t>, ovvero un software open-source per il controllo delle versioni, che mi ha permesso di dividere il codice in rami/branch ognuno con codice diverso, andandolo a salvare per step (commit) e molto altro, sia su riga di comando con la console del Git Bash che su interfaccia grafica utilizzando l‘IDE di</a:t>
            </a:r>
            <a:r>
              <a:rPr lang="en-US" sz="2296" dirty="0">
                <a:solidFill>
                  <a:srgbClr val="C1FF72"/>
                </a:solidFill>
                <a:latin typeface="Questrial"/>
              </a:rPr>
              <a:t> </a:t>
            </a:r>
            <a:r>
              <a:rPr lang="en-US" sz="2296" dirty="0">
                <a:solidFill>
                  <a:srgbClr val="FFFFFF"/>
                </a:solidFill>
                <a:latin typeface="Questrial"/>
              </a:rPr>
              <a:t>Visual Studio Code.</a:t>
            </a:r>
          </a:p>
          <a:p>
            <a:pPr algn="l">
              <a:lnSpc>
                <a:spcPts val="3214"/>
              </a:lnSpc>
            </a:pPr>
            <a:endParaRPr lang="en-US" sz="2296" dirty="0">
              <a:solidFill>
                <a:srgbClr val="FFFFFF"/>
              </a:solidFill>
              <a:latin typeface="Questrial"/>
            </a:endParaRPr>
          </a:p>
          <a:p>
            <a:pPr algn="l">
              <a:lnSpc>
                <a:spcPts val="3214"/>
              </a:lnSpc>
            </a:pPr>
            <a:r>
              <a:rPr lang="en-US" sz="2296" dirty="0">
                <a:solidFill>
                  <a:srgbClr val="FFFFFF"/>
                </a:solidFill>
                <a:latin typeface="Questrial"/>
              </a:rPr>
              <a:t>Questo in ambito locale, per quanto riguarda in remoto, ho avuto l’occasione di utilizzare </a:t>
            </a:r>
            <a:r>
              <a:rPr lang="en-US" sz="2296" dirty="0">
                <a:solidFill>
                  <a:srgbClr val="C1FF72"/>
                </a:solidFill>
                <a:latin typeface="Questrial"/>
              </a:rPr>
              <a:t>GitHub</a:t>
            </a:r>
            <a:r>
              <a:rPr lang="en-US" sz="2296" dirty="0">
                <a:solidFill>
                  <a:srgbClr val="FFFFFF"/>
                </a:solidFill>
                <a:latin typeface="Questrial"/>
              </a:rPr>
              <a:t> che avevo già utilizzato durante il corso ITS e </a:t>
            </a:r>
            <a:r>
              <a:rPr lang="en-US" sz="2296" dirty="0">
                <a:solidFill>
                  <a:srgbClr val="C1FF72"/>
                </a:solidFill>
                <a:latin typeface="Questrial"/>
              </a:rPr>
              <a:t>GitLab</a:t>
            </a:r>
            <a:r>
              <a:rPr lang="en-US" sz="2296" dirty="0">
                <a:solidFill>
                  <a:srgbClr val="FFFFFF"/>
                </a:solidFill>
                <a:latin typeface="Questrial"/>
              </a:rPr>
              <a:t>, che sono dei repository/servizi web cloud-based che mi hanno permesso di pushare e viceversa pullare codice e progetti, visibili da tutti, in modo da creare una gestione più coordinata dei dati.</a:t>
            </a:r>
          </a:p>
          <a:p>
            <a:pPr algn="l">
              <a:lnSpc>
                <a:spcPts val="3214"/>
              </a:lnSpc>
            </a:pPr>
            <a:endParaRPr lang="en-US" sz="2296" dirty="0">
              <a:solidFill>
                <a:srgbClr val="FFFFFF"/>
              </a:solidFill>
              <a:latin typeface="Questrial"/>
            </a:endParaRPr>
          </a:p>
          <a:p>
            <a:pPr algn="l">
              <a:lnSpc>
                <a:spcPts val="3214"/>
              </a:lnSpc>
            </a:pPr>
            <a:r>
              <a:rPr lang="en-US" sz="2296" dirty="0">
                <a:solidFill>
                  <a:srgbClr val="FFFFFF"/>
                </a:solidFill>
                <a:latin typeface="Questrial"/>
              </a:rPr>
              <a:t>Tuttavia, ciò che mi ha permesso di condividere il lavoro di front-end con tutto il team di sviluppo è stato </a:t>
            </a:r>
            <a:r>
              <a:rPr lang="en-US" sz="2296" dirty="0">
                <a:solidFill>
                  <a:srgbClr val="C1FF72"/>
                </a:solidFill>
                <a:latin typeface="Questrial"/>
              </a:rPr>
              <a:t>Git Extensions</a:t>
            </a:r>
            <a:r>
              <a:rPr lang="en-US" sz="2296" dirty="0">
                <a:solidFill>
                  <a:srgbClr val="FFFFFF"/>
                </a:solidFill>
                <a:latin typeface="Questrial"/>
              </a:rPr>
              <a:t>, ovvero uno strumento/applicativo UI per la gestione dei repository git, che è in grado sfogliare la cronologia dei commit con i rami che vengono visualizzati utilizzando un grafico che evidenzia, per l’appunto, i commit.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2E59"/>
        </a:solidFill>
        <a:effectLst/>
      </p:bgPr>
    </p:bg>
    <p:spTree>
      <p:nvGrpSpPr>
        <p:cNvPr id="1" name=""/>
        <p:cNvGrpSpPr/>
        <p:nvPr/>
      </p:nvGrpSpPr>
      <p:grpSpPr>
        <a:xfrm>
          <a:off x="0" y="0"/>
          <a:ext cx="0" cy="0"/>
          <a:chOff x="0" y="0"/>
          <a:chExt cx="0" cy="0"/>
        </a:xfrm>
      </p:grpSpPr>
      <p:sp>
        <p:nvSpPr>
          <p:cNvPr id="2" name="Freeform 2"/>
          <p:cNvSpPr/>
          <p:nvPr/>
        </p:nvSpPr>
        <p:spPr>
          <a:xfrm>
            <a:off x="0" y="0"/>
            <a:ext cx="6139656" cy="3620462"/>
          </a:xfrm>
          <a:custGeom>
            <a:avLst/>
            <a:gdLst/>
            <a:ahLst/>
            <a:cxnLst/>
            <a:rect l="l" t="t" r="r" b="b"/>
            <a:pathLst>
              <a:path w="8380978" h="8599884">
                <a:moveTo>
                  <a:pt x="0" y="0"/>
                </a:moveTo>
                <a:lnTo>
                  <a:pt x="8380978" y="0"/>
                </a:lnTo>
                <a:lnTo>
                  <a:pt x="8380978" y="8599884"/>
                </a:lnTo>
                <a:lnTo>
                  <a:pt x="0" y="8599884"/>
                </a:lnTo>
                <a:lnTo>
                  <a:pt x="0" y="0"/>
                </a:lnTo>
                <a:close/>
              </a:path>
            </a:pathLst>
          </a:custGeom>
          <a:blipFill>
            <a:blip r:embed="rId2">
              <a:extLst>
                <a:ext uri="{96DAC541-7B7A-43D3-8B79-37D633B846F1}">
                  <asvg:svgBlip xmlns:asvg="http://schemas.microsoft.com/office/drawing/2016/SVG/main" r:embed="rId3"/>
                </a:ext>
              </a:extLst>
            </a:blip>
            <a:stretch>
              <a:fillRect l="-36506" t="-137536"/>
            </a:stretch>
          </a:blipFill>
        </p:spPr>
        <p:txBody>
          <a:bodyPr/>
          <a:lstStyle/>
          <a:p>
            <a:endParaRPr lang="it-IT"/>
          </a:p>
        </p:txBody>
      </p:sp>
      <p:sp>
        <p:nvSpPr>
          <p:cNvPr id="3" name="Freeform 3"/>
          <p:cNvSpPr/>
          <p:nvPr/>
        </p:nvSpPr>
        <p:spPr>
          <a:xfrm>
            <a:off x="13575327" y="0"/>
            <a:ext cx="4712673" cy="6009116"/>
          </a:xfrm>
          <a:custGeom>
            <a:avLst/>
            <a:gdLst/>
            <a:ahLst/>
            <a:cxnLst/>
            <a:rect l="l" t="t" r="r" b="b"/>
            <a:pathLst>
              <a:path w="8380978" h="8599884">
                <a:moveTo>
                  <a:pt x="0" y="0"/>
                </a:moveTo>
                <a:lnTo>
                  <a:pt x="8380978" y="0"/>
                </a:lnTo>
                <a:lnTo>
                  <a:pt x="8380978" y="8599884"/>
                </a:lnTo>
                <a:lnTo>
                  <a:pt x="0" y="8599884"/>
                </a:lnTo>
                <a:lnTo>
                  <a:pt x="0" y="0"/>
                </a:lnTo>
                <a:close/>
              </a:path>
            </a:pathLst>
          </a:custGeom>
          <a:blipFill>
            <a:blip r:embed="rId2">
              <a:extLst>
                <a:ext uri="{96DAC541-7B7A-43D3-8B79-37D633B846F1}">
                  <asvg:svgBlip xmlns:asvg="http://schemas.microsoft.com/office/drawing/2016/SVG/main" r:embed="rId3"/>
                </a:ext>
              </a:extLst>
            </a:blip>
            <a:stretch>
              <a:fillRect t="-43114" r="-77839"/>
            </a:stretch>
          </a:blipFill>
        </p:spPr>
        <p:txBody>
          <a:bodyPr/>
          <a:lstStyle/>
          <a:p>
            <a:endParaRPr lang="it-IT"/>
          </a:p>
        </p:txBody>
      </p:sp>
      <p:sp>
        <p:nvSpPr>
          <p:cNvPr id="4" name="Freeform 4"/>
          <p:cNvSpPr/>
          <p:nvPr/>
        </p:nvSpPr>
        <p:spPr>
          <a:xfrm>
            <a:off x="628956" y="4937051"/>
            <a:ext cx="11232087" cy="5391466"/>
          </a:xfrm>
          <a:custGeom>
            <a:avLst/>
            <a:gdLst/>
            <a:ahLst/>
            <a:cxnLst/>
            <a:rect l="l" t="t" r="r" b="b"/>
            <a:pathLst>
              <a:path w="11232087" h="11525462">
                <a:moveTo>
                  <a:pt x="0" y="0"/>
                </a:moveTo>
                <a:lnTo>
                  <a:pt x="11232087" y="0"/>
                </a:lnTo>
                <a:lnTo>
                  <a:pt x="11232087" y="11525462"/>
                </a:lnTo>
                <a:lnTo>
                  <a:pt x="0" y="11525462"/>
                </a:lnTo>
                <a:lnTo>
                  <a:pt x="0" y="0"/>
                </a:lnTo>
                <a:close/>
              </a:path>
            </a:pathLst>
          </a:custGeom>
          <a:blipFill>
            <a:blip r:embed="rId2">
              <a:extLst>
                <a:ext uri="{96DAC541-7B7A-43D3-8B79-37D633B846F1}">
                  <asvg:svgBlip xmlns:asvg="http://schemas.microsoft.com/office/drawing/2016/SVG/main" r:embed="rId3"/>
                </a:ext>
              </a:extLst>
            </a:blip>
            <a:stretch>
              <a:fillRect b="-113772"/>
            </a:stretch>
          </a:blipFill>
        </p:spPr>
        <p:txBody>
          <a:bodyPr/>
          <a:lstStyle/>
          <a:p>
            <a:endParaRPr lang="it-IT"/>
          </a:p>
        </p:txBody>
      </p:sp>
      <p:sp>
        <p:nvSpPr>
          <p:cNvPr id="5" name="TextBox 5"/>
          <p:cNvSpPr txBox="1"/>
          <p:nvPr/>
        </p:nvSpPr>
        <p:spPr>
          <a:xfrm>
            <a:off x="1621827" y="4207620"/>
            <a:ext cx="15044345" cy="3150863"/>
          </a:xfrm>
          <a:prstGeom prst="rect">
            <a:avLst/>
          </a:prstGeom>
        </p:spPr>
        <p:txBody>
          <a:bodyPr lIns="0" tIns="0" rIns="0" bIns="0" rtlCol="0" anchor="t">
            <a:spAutoFit/>
          </a:bodyPr>
          <a:lstStyle/>
          <a:p>
            <a:pPr algn="ctr">
              <a:lnSpc>
                <a:spcPts val="12599"/>
              </a:lnSpc>
            </a:pPr>
            <a:r>
              <a:rPr lang="en-US" sz="8000" dirty="0">
                <a:solidFill>
                  <a:srgbClr val="FFFFFF"/>
                </a:solidFill>
                <a:latin typeface="Poppins Bold Italics"/>
              </a:rPr>
              <a:t>GRAZIE DELL’ATTENZIONE!</a:t>
            </a:r>
          </a:p>
          <a:p>
            <a:pPr algn="ctr">
              <a:lnSpc>
                <a:spcPts val="12599"/>
              </a:lnSpc>
            </a:pPr>
            <a:endParaRPr lang="en-US" sz="9000" dirty="0">
              <a:solidFill>
                <a:srgbClr val="FFFFFF"/>
              </a:solidFill>
              <a:latin typeface="Poppins Ultra-Bold"/>
            </a:endParaRPr>
          </a:p>
        </p:txBody>
      </p:sp>
      <p:sp>
        <p:nvSpPr>
          <p:cNvPr id="8" name="Freeform 6">
            <a:extLst>
              <a:ext uri="{FF2B5EF4-FFF2-40B4-BE49-F238E27FC236}">
                <a16:creationId xmlns:a16="http://schemas.microsoft.com/office/drawing/2014/main" id="{8F2E2B76-AC27-B226-2900-EB5A37AF5EC0}"/>
              </a:ext>
            </a:extLst>
          </p:cNvPr>
          <p:cNvSpPr/>
          <p:nvPr/>
        </p:nvSpPr>
        <p:spPr>
          <a:xfrm>
            <a:off x="8077426" y="749062"/>
            <a:ext cx="1788943" cy="2130164"/>
          </a:xfrm>
          <a:custGeom>
            <a:avLst/>
            <a:gdLst/>
            <a:ahLst/>
            <a:cxnLst/>
            <a:rect l="l" t="t" r="r" b="b"/>
            <a:pathLst>
              <a:path w="1788943" h="2130164">
                <a:moveTo>
                  <a:pt x="0" y="0"/>
                </a:moveTo>
                <a:lnTo>
                  <a:pt x="1788943" y="0"/>
                </a:lnTo>
                <a:lnTo>
                  <a:pt x="1788943" y="2130164"/>
                </a:lnTo>
                <a:lnTo>
                  <a:pt x="0" y="2130164"/>
                </a:lnTo>
                <a:lnTo>
                  <a:pt x="0" y="0"/>
                </a:lnTo>
                <a:close/>
              </a:path>
            </a:pathLst>
          </a:custGeom>
          <a:blipFill>
            <a:blip r:embed="rId4"/>
            <a:stretch>
              <a:fillRect/>
            </a:stretch>
          </a:blipFill>
        </p:spPr>
        <p:txBody>
          <a:bodyPr/>
          <a:lstStyle/>
          <a:p>
            <a:endParaRPr lang="it-IT"/>
          </a:p>
        </p:txBody>
      </p:sp>
      <p:sp>
        <p:nvSpPr>
          <p:cNvPr id="9" name="Freeform 5">
            <a:extLst>
              <a:ext uri="{FF2B5EF4-FFF2-40B4-BE49-F238E27FC236}">
                <a16:creationId xmlns:a16="http://schemas.microsoft.com/office/drawing/2014/main" id="{B51FC8F8-5BD2-2BDB-EBF0-92F6EC9FD68E}"/>
              </a:ext>
            </a:extLst>
          </p:cNvPr>
          <p:cNvSpPr/>
          <p:nvPr/>
        </p:nvSpPr>
        <p:spPr>
          <a:xfrm>
            <a:off x="6842650" y="2083800"/>
            <a:ext cx="4258496" cy="2623233"/>
          </a:xfrm>
          <a:custGeom>
            <a:avLst/>
            <a:gdLst/>
            <a:ahLst/>
            <a:cxnLst/>
            <a:rect l="l" t="t" r="r" b="b"/>
            <a:pathLst>
              <a:path w="4258496" h="2623233">
                <a:moveTo>
                  <a:pt x="0" y="0"/>
                </a:moveTo>
                <a:lnTo>
                  <a:pt x="4258495" y="0"/>
                </a:lnTo>
                <a:lnTo>
                  <a:pt x="4258495" y="2623234"/>
                </a:lnTo>
                <a:lnTo>
                  <a:pt x="0" y="2623234"/>
                </a:lnTo>
                <a:lnTo>
                  <a:pt x="0" y="0"/>
                </a:lnTo>
                <a:close/>
              </a:path>
            </a:pathLst>
          </a:custGeom>
          <a:blipFill>
            <a:blip r:embed="rId5"/>
            <a:stretch>
              <a:fillRect/>
            </a:stretch>
          </a:blipFill>
        </p:spPr>
        <p:txBody>
          <a:bodyPr/>
          <a:lstStyle/>
          <a:p>
            <a:endParaRPr lang="it-IT"/>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604</Words>
  <Application>Microsoft Office PowerPoint</Application>
  <PresentationFormat>Personalizzato</PresentationFormat>
  <Paragraphs>33</Paragraphs>
  <Slides>6</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6</vt:i4>
      </vt:variant>
    </vt:vector>
  </HeadingPairs>
  <TitlesOfParts>
    <vt:vector size="12" baseType="lpstr">
      <vt:lpstr>Arial</vt:lpstr>
      <vt:lpstr>Poppins Ultra-Bold</vt:lpstr>
      <vt:lpstr>Calibri</vt:lpstr>
      <vt:lpstr>Questrial</vt:lpstr>
      <vt:lpstr>Poppins Bold Italics</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work</dc:title>
  <cp:lastModifiedBy>DE NICOLO CHRISTIAN</cp:lastModifiedBy>
  <cp:revision>5</cp:revision>
  <dcterms:created xsi:type="dcterms:W3CDTF">2006-08-16T00:00:00Z</dcterms:created>
  <dcterms:modified xsi:type="dcterms:W3CDTF">2024-05-25T12:12:51Z</dcterms:modified>
  <dc:identifier>DAGAgdf4twQ</dc:identifier>
</cp:coreProperties>
</file>