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BRAD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b="1" lang="en" sz="1300">
                <a:latin typeface="Lato"/>
                <a:ea typeface="Lato"/>
                <a:cs typeface="Lato"/>
                <a:sym typeface="Lato"/>
              </a:rPr>
              <a:t>PAT</a:t>
            </a:r>
          </a:p>
          <a:p>
            <a:pPr indent="0" lvl="0" marL="0" rtl="0">
              <a:lnSpc>
                <a:spcPct val="115000"/>
              </a:lnSpc>
              <a:spcBef>
                <a:spcPts val="0"/>
              </a:spcBef>
              <a:spcAft>
                <a:spcPts val="1600"/>
              </a:spcAft>
              <a:buNone/>
            </a:pPr>
            <a:r>
              <a:rPr lang="en" sz="1300">
                <a:latin typeface="Lato"/>
                <a:ea typeface="Lato"/>
                <a:cs typeface="Lato"/>
                <a:sym typeface="Lato"/>
              </a:rPr>
              <a:t>The backend also includes much of our security considerations.  On the ubuntu server we are using UFW firewall for port blocking, which is a common firewall selection for ubuntu users. We have, by default, deny all rules set up for incoming and outgoing traffic except on the ports we need. On our web end, we have HTTPS certification and auto redirect is set up so that no one can end up on the http version of the site. As for the database, we have backups of the database saved, and for load balancing, with this current configuration, we only have one server, and therefore cannot load balance. In our documentation we have information on how load balancing would be enabled using HAProxy. </a:t>
            </a:r>
          </a:p>
          <a:p>
            <a:pPr indent="0" lvl="0" marL="0" rtl="0">
              <a:lnSpc>
                <a:spcPct val="115000"/>
              </a:lnSpc>
              <a:spcBef>
                <a:spcPts val="0"/>
              </a:spcBef>
              <a:spcAft>
                <a:spcPts val="1600"/>
              </a:spcAft>
              <a:buNone/>
            </a:pPr>
            <a:r>
              <a:rPr lang="en" sz="1300">
                <a:latin typeface="Lato"/>
                <a:ea typeface="Lato"/>
                <a:cs typeface="Lato"/>
                <a:sym typeface="Lato"/>
              </a:rPr>
              <a:t>Up next, I’ll hand it off to (whoever is next) who will cover front end development. </a:t>
            </a:r>
          </a:p>
          <a:p>
            <a:pPr indent="0" lvl="0" marL="0" rtl="0">
              <a:lnSpc>
                <a:spcPct val="115000"/>
              </a:lnSpc>
              <a:spcBef>
                <a:spcPts val="0"/>
              </a:spcBef>
              <a:spcAft>
                <a:spcPts val="1600"/>
              </a:spcAft>
              <a:buNone/>
            </a:pPr>
            <a:r>
              <a:t/>
            </a:r>
            <a:endParaRPr sz="1300">
              <a:latin typeface="Lato"/>
              <a:ea typeface="Lato"/>
              <a:cs typeface="Lato"/>
              <a:sym typeface="Lato"/>
            </a:endParaRPr>
          </a:p>
          <a:p>
            <a:pPr indent="457200" lvl="0" marL="0" rtl="0">
              <a:lnSpc>
                <a:spcPct val="115000"/>
              </a:lnSpc>
              <a:spcBef>
                <a:spcPts val="0"/>
              </a:spcBef>
              <a:spcAft>
                <a:spcPts val="1600"/>
              </a:spcAft>
              <a:buNone/>
            </a:pPr>
            <a:r>
              <a:t/>
            </a:r>
            <a:endParaRPr sz="1300">
              <a:latin typeface="Lato"/>
              <a:ea typeface="Lato"/>
              <a:cs typeface="Lato"/>
              <a:sym typeface="Lato"/>
            </a:endParaRPr>
          </a:p>
          <a:p>
            <a:pPr indent="457200" lvl="0" marL="0" rtl="0">
              <a:lnSpc>
                <a:spcPct val="115000"/>
              </a:lnSpc>
              <a:spcBef>
                <a:spcPts val="0"/>
              </a:spcBef>
              <a:spcAft>
                <a:spcPts val="1600"/>
              </a:spcAft>
              <a:buNone/>
            </a:pPr>
            <a:r>
              <a:rPr lang="en" sz="1300">
                <a:latin typeface="Lato"/>
                <a:ea typeface="Lato"/>
                <a:cs typeface="Lato"/>
                <a:sym typeface="Lato"/>
              </a:rPr>
              <a:t>  For security: PHP Mcrypt (idk what that does), UFW Firewall (commonly used firewall for ubuntu) ports deny by default except for the specific ports we need access to, HTTPS Certification (and auto redirect so you can't use http) and server backups being made (in future it will follow a set schedule)</a:t>
            </a:r>
          </a:p>
          <a:p>
            <a:pPr indent="457200" lvl="0" marL="0" rtl="0">
              <a:lnSpc>
                <a:spcPct val="115000"/>
              </a:lnSpc>
              <a:spcBef>
                <a:spcPts val="0"/>
              </a:spcBef>
              <a:spcAft>
                <a:spcPts val="1600"/>
              </a:spcAft>
              <a:buNone/>
            </a:pPr>
            <a:r>
              <a:rPr lang="en" sz="1300">
                <a:latin typeface="Lato"/>
                <a:ea typeface="Lato"/>
                <a:cs typeface="Lato"/>
                <a:sym typeface="Lato"/>
              </a:rPr>
              <a:t>Load balancing/Testing </a:t>
            </a:r>
          </a:p>
          <a:p>
            <a:pPr indent="457200" lvl="0" marL="0" rtl="0">
              <a:lnSpc>
                <a:spcPct val="115000"/>
              </a:lnSpc>
              <a:spcBef>
                <a:spcPts val="0"/>
              </a:spcBef>
              <a:spcAft>
                <a:spcPts val="1600"/>
              </a:spcAft>
              <a:buNone/>
            </a:pPr>
            <a:r>
              <a:rPr lang="en" sz="1300">
                <a:latin typeface="Lato"/>
                <a:ea typeface="Lato"/>
                <a:cs typeface="Lato"/>
                <a:sym typeface="Lato"/>
              </a:rPr>
              <a:t>	Unable to do this with current configuration.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Chris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Chris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300">
                <a:latin typeface="Lato"/>
                <a:ea typeface="Lato"/>
                <a:cs typeface="Lato"/>
                <a:sym typeface="Lato"/>
              </a:rPr>
              <a:t>Chris</a:t>
            </a:r>
          </a:p>
          <a:p>
            <a:pPr indent="-311150" lvl="0" marL="457200" rtl="0">
              <a:lnSpc>
                <a:spcPct val="115000"/>
              </a:lnSpc>
              <a:spcBef>
                <a:spcPts val="0"/>
              </a:spcBef>
              <a:spcAft>
                <a:spcPts val="1600"/>
              </a:spcAft>
              <a:buClr>
                <a:srgbClr val="000000"/>
              </a:buClr>
              <a:buSzPts val="1300"/>
              <a:buFont typeface="Lato"/>
              <a:buChar char="-"/>
            </a:pPr>
            <a:r>
              <a:rPr lang="en" sz="1300">
                <a:latin typeface="Lato"/>
                <a:ea typeface="Lato"/>
                <a:cs typeface="Lato"/>
                <a:sym typeface="Lato"/>
              </a:rPr>
              <a:t>Make sure to hit on best points of the site</a:t>
            </a:r>
          </a:p>
          <a:p>
            <a:pPr indent="-311150" lvl="0" marL="457200" rtl="0">
              <a:lnSpc>
                <a:spcPct val="115000"/>
              </a:lnSpc>
              <a:spcBef>
                <a:spcPts val="0"/>
              </a:spcBef>
              <a:spcAft>
                <a:spcPts val="1600"/>
              </a:spcAft>
              <a:buClr>
                <a:srgbClr val="000000"/>
              </a:buClr>
              <a:buSzPts val="1300"/>
              <a:buFont typeface="Lato"/>
              <a:buChar char="-"/>
            </a:pPr>
            <a:r>
              <a:rPr lang="en" sz="1300">
                <a:latin typeface="Lato"/>
                <a:ea typeface="Lato"/>
                <a:cs typeface="Lato"/>
                <a:sym typeface="Lato"/>
              </a:rPr>
              <a:t>Address features that were difficult / extra and our process to get there</a:t>
            </a:r>
          </a:p>
          <a:p>
            <a:pPr indent="-311150" lvl="0" marL="457200" rtl="0">
              <a:lnSpc>
                <a:spcPct val="115000"/>
              </a:lnSpc>
              <a:spcBef>
                <a:spcPts val="0"/>
              </a:spcBef>
              <a:spcAft>
                <a:spcPts val="1600"/>
              </a:spcAft>
              <a:buClr>
                <a:srgbClr val="000000"/>
              </a:buClr>
              <a:buSzPts val="1300"/>
              <a:buFont typeface="Lato"/>
              <a:buChar char="-"/>
            </a:pPr>
            <a:r>
              <a:rPr lang="en" sz="1300">
                <a:latin typeface="Lato"/>
                <a:ea typeface="Lato"/>
                <a:cs typeface="Lato"/>
                <a:sym typeface="Lato"/>
              </a:rPr>
              <a:t>Family tree, family tree, family tree </a:t>
            </a:r>
          </a:p>
          <a:p>
            <a:pPr indent="0" lvl="0" marL="0" rtl="0">
              <a:lnSpc>
                <a:spcPct val="115000"/>
              </a:lnSpc>
              <a:spcBef>
                <a:spcPts val="0"/>
              </a:spcBef>
              <a:spcAft>
                <a:spcPts val="1600"/>
              </a:spcAft>
              <a:buNone/>
            </a:pPr>
            <a:r>
              <a:rPr lang="en" sz="1300">
                <a:latin typeface="Lato"/>
                <a:ea typeface="Lato"/>
                <a:cs typeface="Lato"/>
                <a:sym typeface="Lato"/>
              </a:rPr>
              <a:t>Live on the web it’s ABSLIFECOACH!!!!!!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BRAD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BRAD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BRAD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MARISA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JACOB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JACOB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JACOB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None/>
            </a:pPr>
            <a:r>
              <a:rPr b="1" lang="en">
                <a:latin typeface="Lato"/>
                <a:ea typeface="Lato"/>
                <a:cs typeface="Lato"/>
                <a:sym typeface="Lato"/>
              </a:rPr>
              <a:t>PAT</a:t>
            </a:r>
          </a:p>
          <a:p>
            <a:pPr indent="0" lvl="0" marL="0" rtl="0">
              <a:lnSpc>
                <a:spcPct val="115000"/>
              </a:lnSpc>
              <a:spcBef>
                <a:spcPts val="0"/>
              </a:spcBef>
              <a:spcAft>
                <a:spcPts val="0"/>
              </a:spcAft>
              <a:buNone/>
            </a:pPr>
            <a:r>
              <a:rPr lang="en">
                <a:latin typeface="Lato"/>
                <a:ea typeface="Lato"/>
                <a:cs typeface="Lato"/>
                <a:sym typeface="Lato"/>
              </a:rPr>
              <a:t>As the IT lead for our team, my focus was on the back end of the project. </a:t>
            </a:r>
          </a:p>
          <a:p>
            <a:pPr indent="0" lvl="0" marL="0" rtl="0">
              <a:lnSpc>
                <a:spcPct val="115000"/>
              </a:lnSpc>
              <a:spcBef>
                <a:spcPts val="0"/>
              </a:spcBef>
              <a:spcAft>
                <a:spcPts val="0"/>
              </a:spcAft>
              <a:buNone/>
            </a:pPr>
            <a:r>
              <a:rPr lang="en">
                <a:latin typeface="Lato"/>
                <a:ea typeface="Lato"/>
                <a:cs typeface="Lato"/>
                <a:sym typeface="Lato"/>
              </a:rPr>
              <a:t>For our project, we are running a LAPP setup. This stands for Linux, Apache, PostgreSQL, and PHP. </a:t>
            </a:r>
          </a:p>
          <a:p>
            <a:pPr indent="0" lvl="0" marL="0" rtl="0">
              <a:lnSpc>
                <a:spcPct val="115000"/>
              </a:lnSpc>
              <a:spcBef>
                <a:spcPts val="0"/>
              </a:spcBef>
              <a:spcAft>
                <a:spcPts val="0"/>
              </a:spcAft>
              <a:buNone/>
            </a:pPr>
            <a:r>
              <a:rPr lang="en">
                <a:latin typeface="Lato"/>
                <a:ea typeface="Lato"/>
                <a:cs typeface="Lato"/>
                <a:sym typeface="Lato"/>
              </a:rPr>
              <a:t>Ubuntu linux 16.04 is the operating system we are running on our live, production google server. </a:t>
            </a:r>
          </a:p>
          <a:p>
            <a:pPr indent="0" lvl="0" marL="0" rtl="0">
              <a:lnSpc>
                <a:spcPct val="115000"/>
              </a:lnSpc>
              <a:spcBef>
                <a:spcPts val="0"/>
              </a:spcBef>
              <a:spcAft>
                <a:spcPts val="0"/>
              </a:spcAft>
              <a:buNone/>
            </a:pPr>
            <a:r>
              <a:rPr lang="en">
                <a:latin typeface="Lato"/>
                <a:ea typeface="Lato"/>
                <a:cs typeface="Lato"/>
                <a:sym typeface="Lato"/>
              </a:rPr>
              <a:t>Apache2 is the web server we have our website running on (is this actually an accurate statement). </a:t>
            </a:r>
          </a:p>
          <a:p>
            <a:pPr indent="0" lvl="0" marL="0" rtl="0">
              <a:lnSpc>
                <a:spcPct val="115000"/>
              </a:lnSpc>
              <a:spcBef>
                <a:spcPts val="0"/>
              </a:spcBef>
              <a:spcAft>
                <a:spcPts val="0"/>
              </a:spcAft>
              <a:buNone/>
            </a:pPr>
            <a:r>
              <a:rPr lang="en">
                <a:latin typeface="Lato"/>
                <a:ea typeface="Lato"/>
                <a:cs typeface="Lato"/>
                <a:sym typeface="Lato"/>
              </a:rPr>
              <a:t>Postgresql is our database which store all of our client, coach and other information, and PHP7 is the server side web scripting language we used for web development.</a:t>
            </a:r>
          </a:p>
          <a:p>
            <a:pPr indent="0" lvl="0" marL="0" rtl="0">
              <a:lnSpc>
                <a:spcPct val="115000"/>
              </a:lnSpc>
              <a:spcBef>
                <a:spcPts val="0"/>
              </a:spcBef>
              <a:spcAft>
                <a:spcPts val="0"/>
              </a:spcAft>
              <a:buNone/>
            </a:pPr>
            <a:r>
              <a:t/>
            </a:r>
            <a:endParaRPr>
              <a:latin typeface="Lato"/>
              <a:ea typeface="Lato"/>
              <a:cs typeface="Lato"/>
              <a:sym typeface="Lato"/>
            </a:endParaRPr>
          </a:p>
          <a:p>
            <a:pPr indent="0" lvl="0" marL="0" rtl="0">
              <a:lnSpc>
                <a:spcPct val="115000"/>
              </a:lnSpc>
              <a:spcBef>
                <a:spcPts val="0"/>
              </a:spcBef>
              <a:spcAft>
                <a:spcPts val="0"/>
              </a:spcAft>
              <a:buNone/>
            </a:pPr>
            <a:r>
              <a:t/>
            </a:r>
            <a:endParaRPr>
              <a:latin typeface="Lato"/>
              <a:ea typeface="Lato"/>
              <a:cs typeface="Lato"/>
              <a:sym typeface="Lato"/>
            </a:endParaRPr>
          </a:p>
          <a:p>
            <a:pPr indent="0" lvl="0" marL="0" rtl="0">
              <a:lnSpc>
                <a:spcPct val="115000"/>
              </a:lnSpc>
              <a:spcBef>
                <a:spcPts val="0"/>
              </a:spcBef>
              <a:spcAft>
                <a:spcPts val="0"/>
              </a:spcAft>
              <a:buNone/>
            </a:pPr>
            <a:r>
              <a:rPr lang="en">
                <a:latin typeface="Lato"/>
                <a:ea typeface="Lato"/>
                <a:cs typeface="Lato"/>
                <a:sym typeface="Lato"/>
              </a:rPr>
              <a:t>-We runnin a lapp setup on a google server</a:t>
            </a:r>
          </a:p>
          <a:p>
            <a:pPr indent="457200" lvl="0" marL="0" rtl="0">
              <a:lnSpc>
                <a:spcPct val="100000"/>
              </a:lnSpc>
              <a:spcBef>
                <a:spcPts val="0"/>
              </a:spcBef>
              <a:spcAft>
                <a:spcPts val="0"/>
              </a:spcAft>
              <a:buNone/>
            </a:pPr>
            <a:r>
              <a:rPr lang="en">
                <a:latin typeface="Lato"/>
                <a:ea typeface="Lato"/>
                <a:cs typeface="Lato"/>
                <a:sym typeface="Lato"/>
              </a:rPr>
              <a:t>-Ubuntu 16.04, Apache2 (webserver), PHP7 (coding language?), and PostgreSQL (which is our database) </a:t>
            </a:r>
          </a:p>
          <a:p>
            <a:pPr indent="457200" lvl="0" marL="0" rtl="0">
              <a:lnSpc>
                <a:spcPct val="115000"/>
              </a:lnSpc>
              <a:spcBef>
                <a:spcPts val="0"/>
              </a:spcBef>
              <a:spcAft>
                <a:spcPts val="0"/>
              </a:spcAft>
              <a:buNone/>
            </a:pPr>
            <a:r>
              <a:rPr lang="en">
                <a:latin typeface="Lato"/>
                <a:ea typeface="Lato"/>
                <a:cs typeface="Lato"/>
                <a:sym typeface="Lato"/>
              </a:rPr>
              <a:t>  -For security: PHP Mcrypt (idk what that does), UFW Firewall (commonly used firewall for ubuntu) ports deny by default except for the specific ports we need access to, HTTPS Certification (and auto redirect so you can't use http) and server backups being made (in future it will follow a set schedule)</a:t>
            </a:r>
          </a:p>
          <a:p>
            <a:pPr indent="457200" lvl="0" marL="0" rtl="0">
              <a:lnSpc>
                <a:spcPct val="115000"/>
              </a:lnSpc>
              <a:spcBef>
                <a:spcPts val="0"/>
              </a:spcBef>
              <a:spcAft>
                <a:spcPts val="0"/>
              </a:spcAft>
              <a:buNone/>
            </a:pPr>
            <a:r>
              <a:rPr lang="en">
                <a:latin typeface="Lato"/>
                <a:ea typeface="Lato"/>
                <a:cs typeface="Lato"/>
                <a:sym typeface="Lato"/>
              </a:rPr>
              <a:t>-Load balancing/Testing </a:t>
            </a:r>
          </a:p>
          <a:p>
            <a:pPr indent="457200" lvl="0" marL="0" rtl="0">
              <a:lnSpc>
                <a:spcPct val="115000"/>
              </a:lnSpc>
              <a:spcBef>
                <a:spcPts val="0"/>
              </a:spcBef>
              <a:spcAft>
                <a:spcPts val="1600"/>
              </a:spcAft>
              <a:buNone/>
            </a:pPr>
            <a:r>
              <a:rPr lang="en">
                <a:latin typeface="Lato"/>
                <a:ea typeface="Lato"/>
                <a:cs typeface="Lato"/>
                <a:sym typeface="Lato"/>
              </a:rPr>
              <a:t>	-Unable to do this with current configuration.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F3F3F3"/>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171675"/>
            <a:ext cx="4270200" cy="740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ABS Life Coach</a:t>
            </a:r>
          </a:p>
        </p:txBody>
      </p:sp>
      <p:sp>
        <p:nvSpPr>
          <p:cNvPr id="135" name="Shape 135"/>
          <p:cNvSpPr txBox="1"/>
          <p:nvPr>
            <p:ph idx="1" type="subTitle"/>
          </p:nvPr>
        </p:nvSpPr>
        <p:spPr>
          <a:xfrm>
            <a:off x="3936900" y="3733675"/>
            <a:ext cx="3470700" cy="506100"/>
          </a:xfrm>
          <a:prstGeom prst="rect">
            <a:avLst/>
          </a:prstGeom>
        </p:spPr>
        <p:txBody>
          <a:bodyPr anchorCtr="0" anchor="t" bIns="91425" lIns="91425" rIns="91425" wrap="square" tIns="91425">
            <a:noAutofit/>
          </a:bodyPr>
          <a:lstStyle/>
          <a:p>
            <a:pPr indent="0" lvl="0" marL="0" algn="ctr">
              <a:spcBef>
                <a:spcPts val="0"/>
              </a:spcBef>
              <a:buNone/>
            </a:pPr>
            <a:r>
              <a:rPr lang="en">
                <a:solidFill>
                  <a:srgbClr val="000000"/>
                </a:solidFill>
              </a:rPr>
              <a:t>Patrick Zambri, Bradford Harris, Marisa Proscia, Christopher Siena, Jacob Levinson</a:t>
            </a:r>
          </a:p>
        </p:txBody>
      </p:sp>
      <p:sp>
        <p:nvSpPr>
          <p:cNvPr id="136" name="Shape 136"/>
          <p:cNvSpPr txBox="1"/>
          <p:nvPr>
            <p:ph idx="1" type="subTitle"/>
          </p:nvPr>
        </p:nvSpPr>
        <p:spPr>
          <a:xfrm>
            <a:off x="3936900" y="3024450"/>
            <a:ext cx="3470700" cy="506100"/>
          </a:xfrm>
          <a:prstGeom prst="rect">
            <a:avLst/>
          </a:prstGeom>
        </p:spPr>
        <p:txBody>
          <a:bodyPr anchorCtr="0" anchor="t" bIns="91425" lIns="91425" rIns="91425" wrap="square" tIns="91425">
            <a:noAutofit/>
          </a:bodyPr>
          <a:lstStyle/>
          <a:p>
            <a:pPr indent="0" lvl="0" marL="0" algn="ctr">
              <a:spcBef>
                <a:spcPts val="0"/>
              </a:spcBef>
              <a:buNone/>
            </a:pPr>
            <a:r>
              <a:rPr lang="en" sz="1400">
                <a:solidFill>
                  <a:srgbClr val="000000"/>
                </a:solidFill>
              </a:rPr>
              <a:t>CMPT475/477 - CS/IS/IT</a:t>
            </a:r>
          </a:p>
          <a:p>
            <a:pPr indent="0" lvl="0" marL="0" rtl="0" algn="ctr">
              <a:spcBef>
                <a:spcPts val="0"/>
              </a:spcBef>
              <a:buNone/>
            </a:pPr>
            <a:r>
              <a:rPr lang="en" sz="1400">
                <a:solidFill>
                  <a:srgbClr val="000000"/>
                </a:solidFill>
              </a:rPr>
              <a:t>Capping Fall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Backend Security and Load Management</a:t>
            </a:r>
          </a:p>
        </p:txBody>
      </p:sp>
      <p:sp>
        <p:nvSpPr>
          <p:cNvPr id="198" name="Shape 198"/>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7500" lvl="0" marL="457200" rtl="0">
              <a:spcBef>
                <a:spcPts val="0"/>
              </a:spcBef>
              <a:spcAft>
                <a:spcPts val="1000"/>
              </a:spcAft>
              <a:buClr>
                <a:srgbClr val="000000"/>
              </a:buClr>
              <a:buSzPts val="1400"/>
              <a:buChar char="●"/>
            </a:pPr>
            <a:r>
              <a:rPr lang="en" sz="1400">
                <a:solidFill>
                  <a:srgbClr val="000000"/>
                </a:solidFill>
              </a:rPr>
              <a:t>UFW Firewall</a:t>
            </a:r>
          </a:p>
          <a:p>
            <a:pPr indent="-317500" lvl="1" marL="914400" rtl="0">
              <a:spcBef>
                <a:spcPts val="0"/>
              </a:spcBef>
              <a:spcAft>
                <a:spcPts val="1000"/>
              </a:spcAft>
              <a:buClr>
                <a:srgbClr val="000000"/>
              </a:buClr>
              <a:buSzPts val="1400"/>
              <a:buChar char="○"/>
            </a:pPr>
            <a:r>
              <a:rPr lang="en" sz="1400">
                <a:solidFill>
                  <a:srgbClr val="000000"/>
                </a:solidFill>
              </a:rPr>
              <a:t>Deny by default</a:t>
            </a:r>
          </a:p>
          <a:p>
            <a:pPr indent="-317500" lvl="0" marL="457200" rtl="0">
              <a:spcBef>
                <a:spcPts val="0"/>
              </a:spcBef>
              <a:spcAft>
                <a:spcPts val="1000"/>
              </a:spcAft>
              <a:buClr>
                <a:srgbClr val="000000"/>
              </a:buClr>
              <a:buSzPts val="1400"/>
              <a:buChar char="●"/>
            </a:pPr>
            <a:r>
              <a:rPr lang="en" sz="1400">
                <a:solidFill>
                  <a:srgbClr val="000000"/>
                </a:solidFill>
              </a:rPr>
              <a:t> HTTPS Certification</a:t>
            </a:r>
          </a:p>
          <a:p>
            <a:pPr indent="-317500" lvl="1" marL="914400" rtl="0">
              <a:spcBef>
                <a:spcPts val="0"/>
              </a:spcBef>
              <a:spcAft>
                <a:spcPts val="1000"/>
              </a:spcAft>
              <a:buClr>
                <a:srgbClr val="000000"/>
              </a:buClr>
              <a:buSzPts val="1400"/>
              <a:buChar char="○"/>
            </a:pPr>
            <a:r>
              <a:rPr lang="en" sz="1400">
                <a:solidFill>
                  <a:srgbClr val="000000"/>
                </a:solidFill>
              </a:rPr>
              <a:t>Auto direct</a:t>
            </a:r>
          </a:p>
          <a:p>
            <a:pPr indent="-317500" lvl="0" marL="457200" rtl="0">
              <a:spcBef>
                <a:spcPts val="0"/>
              </a:spcBef>
              <a:spcAft>
                <a:spcPts val="1000"/>
              </a:spcAft>
              <a:buClr>
                <a:srgbClr val="000000"/>
              </a:buClr>
              <a:buSzPts val="1400"/>
              <a:buChar char="●"/>
            </a:pPr>
            <a:r>
              <a:rPr lang="en" sz="1400">
                <a:solidFill>
                  <a:srgbClr val="000000"/>
                </a:solidFill>
              </a:rPr>
              <a:t>Database backups</a:t>
            </a:r>
          </a:p>
          <a:p>
            <a:pPr indent="-317500" lvl="0" marL="457200" rtl="0">
              <a:spcBef>
                <a:spcPts val="0"/>
              </a:spcBef>
              <a:spcAft>
                <a:spcPts val="1000"/>
              </a:spcAft>
              <a:buClr>
                <a:srgbClr val="000000"/>
              </a:buClr>
              <a:buSzPts val="1400"/>
              <a:buChar char="●"/>
            </a:pPr>
            <a:r>
              <a:rPr lang="en" sz="1400">
                <a:solidFill>
                  <a:srgbClr val="000000"/>
                </a:solidFill>
              </a:rPr>
              <a:t>Load balancing/Testing </a:t>
            </a:r>
          </a:p>
          <a:p>
            <a:pPr indent="-317500" lvl="1" marL="914400" rtl="0">
              <a:spcBef>
                <a:spcPts val="0"/>
              </a:spcBef>
              <a:spcAft>
                <a:spcPts val="1000"/>
              </a:spcAft>
              <a:buClr>
                <a:srgbClr val="000000"/>
              </a:buClr>
              <a:buSzPts val="1400"/>
              <a:buChar char="○"/>
            </a:pPr>
            <a:r>
              <a:rPr lang="en" sz="1400">
                <a:solidFill>
                  <a:srgbClr val="000000"/>
                </a:solidFill>
              </a:rPr>
              <a:t>Unable to do this with current configuration. </a:t>
            </a:r>
          </a:p>
          <a:p>
            <a:pPr indent="0" lvl="0" marL="0" rtl="0">
              <a:spcBef>
                <a:spcPts val="0"/>
              </a:spcBef>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Front End Development</a:t>
            </a:r>
          </a:p>
        </p:txBody>
      </p:sp>
      <p:sp>
        <p:nvSpPr>
          <p:cNvPr id="204" name="Shape 20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PHP</a:t>
            </a:r>
          </a:p>
          <a:p>
            <a:pPr indent="-298450" lvl="1" marL="914400" rtl="0">
              <a:spcBef>
                <a:spcPts val="0"/>
              </a:spcBef>
              <a:spcAft>
                <a:spcPts val="0"/>
              </a:spcAft>
              <a:buClr>
                <a:srgbClr val="000000"/>
              </a:buClr>
              <a:buSzPts val="1100"/>
              <a:buChar char="○"/>
            </a:pPr>
            <a:r>
              <a:rPr lang="en">
                <a:solidFill>
                  <a:srgbClr val="000000"/>
                </a:solidFill>
              </a:rPr>
              <a:t>7,546 lines of code</a:t>
            </a:r>
          </a:p>
          <a:p>
            <a:pPr indent="-298450" lvl="1" marL="914400" rtl="0">
              <a:spcBef>
                <a:spcPts val="0"/>
              </a:spcBef>
              <a:spcAft>
                <a:spcPts val="0"/>
              </a:spcAft>
              <a:buClr>
                <a:srgbClr val="000000"/>
              </a:buClr>
              <a:buSzPts val="1100"/>
              <a:buChar char="○"/>
            </a:pPr>
            <a:r>
              <a:rPr lang="en">
                <a:solidFill>
                  <a:srgbClr val="000000"/>
                </a:solidFill>
              </a:rPr>
              <a:t>Over 300 hours</a:t>
            </a:r>
          </a:p>
          <a:p>
            <a:pPr indent="-311150" lvl="0" marL="457200" rtl="0">
              <a:spcBef>
                <a:spcPts val="0"/>
              </a:spcBef>
              <a:spcAft>
                <a:spcPts val="0"/>
              </a:spcAft>
              <a:buClr>
                <a:srgbClr val="000000"/>
              </a:buClr>
              <a:buSzPts val="1300"/>
              <a:buChar char="●"/>
            </a:pPr>
            <a:r>
              <a:rPr lang="en">
                <a:solidFill>
                  <a:srgbClr val="000000"/>
                </a:solidFill>
              </a:rPr>
              <a:t>CSS</a:t>
            </a:r>
          </a:p>
          <a:p>
            <a:pPr indent="-298450" lvl="1" marL="914400" rtl="0">
              <a:spcBef>
                <a:spcPts val="0"/>
              </a:spcBef>
              <a:spcAft>
                <a:spcPts val="0"/>
              </a:spcAft>
              <a:buClr>
                <a:srgbClr val="000000"/>
              </a:buClr>
              <a:buSzPts val="1100"/>
              <a:buChar char="○"/>
            </a:pPr>
            <a:r>
              <a:rPr lang="en">
                <a:solidFill>
                  <a:srgbClr val="000000"/>
                </a:solidFill>
              </a:rPr>
              <a:t>Bootstrap </a:t>
            </a:r>
          </a:p>
          <a:p>
            <a:pPr indent="-298450" lvl="1" marL="914400" rtl="0">
              <a:spcBef>
                <a:spcPts val="0"/>
              </a:spcBef>
              <a:spcAft>
                <a:spcPts val="0"/>
              </a:spcAft>
              <a:buClr>
                <a:srgbClr val="000000"/>
              </a:buClr>
              <a:buSzPts val="1100"/>
              <a:buChar char="○"/>
            </a:pPr>
            <a:r>
              <a:rPr lang="en">
                <a:solidFill>
                  <a:srgbClr val="000000"/>
                </a:solidFill>
              </a:rPr>
              <a:t>Custom CSS</a:t>
            </a:r>
          </a:p>
          <a:p>
            <a:pPr indent="-298450" lvl="2" marL="1371600" rtl="0">
              <a:spcBef>
                <a:spcPts val="0"/>
              </a:spcBef>
              <a:spcAft>
                <a:spcPts val="0"/>
              </a:spcAft>
              <a:buClr>
                <a:srgbClr val="000000"/>
              </a:buClr>
              <a:buSzPts val="1100"/>
              <a:buChar char="■"/>
            </a:pPr>
            <a:r>
              <a:rPr lang="en">
                <a:solidFill>
                  <a:srgbClr val="000000"/>
                </a:solidFill>
              </a:rPr>
              <a:t>198 lines</a:t>
            </a:r>
          </a:p>
          <a:p>
            <a:pPr indent="-311150" lvl="0" marL="457200" rtl="0">
              <a:spcBef>
                <a:spcPts val="0"/>
              </a:spcBef>
              <a:spcAft>
                <a:spcPts val="0"/>
              </a:spcAft>
              <a:buClr>
                <a:srgbClr val="000000"/>
              </a:buClr>
              <a:buSzPts val="1300"/>
              <a:buChar char="●"/>
            </a:pPr>
            <a:r>
              <a:rPr lang="en">
                <a:solidFill>
                  <a:srgbClr val="000000"/>
                </a:solidFill>
              </a:rPr>
              <a:t>Javascript - JQuery</a:t>
            </a:r>
          </a:p>
          <a:p>
            <a:pPr indent="-298450" lvl="1" marL="914400" rtl="0">
              <a:spcBef>
                <a:spcPts val="0"/>
              </a:spcBef>
              <a:spcAft>
                <a:spcPts val="0"/>
              </a:spcAft>
              <a:buClr>
                <a:srgbClr val="000000"/>
              </a:buClr>
              <a:buSzPts val="1100"/>
              <a:buChar char="○"/>
            </a:pPr>
            <a:r>
              <a:rPr lang="en">
                <a:solidFill>
                  <a:srgbClr val="000000"/>
                </a:solidFill>
              </a:rPr>
              <a:t>Family Tree</a:t>
            </a:r>
          </a:p>
          <a:p>
            <a:pPr indent="-298450" lvl="2" marL="1371600" rtl="0">
              <a:spcBef>
                <a:spcPts val="0"/>
              </a:spcBef>
              <a:spcAft>
                <a:spcPts val="0"/>
              </a:spcAft>
              <a:buClr>
                <a:srgbClr val="000000"/>
              </a:buClr>
              <a:buSzPts val="1100"/>
              <a:buChar char="■"/>
            </a:pPr>
            <a:r>
              <a:rPr lang="en">
                <a:solidFill>
                  <a:srgbClr val="000000"/>
                </a:solidFill>
              </a:rPr>
              <a:t>dTree</a:t>
            </a:r>
          </a:p>
          <a:p>
            <a:pPr indent="-298450" lvl="2" marL="1371600" rtl="0">
              <a:spcBef>
                <a:spcPts val="0"/>
              </a:spcBef>
              <a:spcAft>
                <a:spcPts val="0"/>
              </a:spcAft>
              <a:buClr>
                <a:srgbClr val="000000"/>
              </a:buClr>
              <a:buSzPts val="1100"/>
              <a:buChar char="■"/>
            </a:pPr>
            <a:r>
              <a:rPr lang="en">
                <a:solidFill>
                  <a:srgbClr val="000000"/>
                </a:solidFill>
              </a:rPr>
              <a:t>D3</a:t>
            </a:r>
          </a:p>
          <a:p>
            <a:pPr indent="-298450" lvl="2" marL="1371600" rtl="0">
              <a:spcBef>
                <a:spcPts val="0"/>
              </a:spcBef>
              <a:spcAft>
                <a:spcPts val="0"/>
              </a:spcAft>
              <a:buClr>
                <a:srgbClr val="000000"/>
              </a:buClr>
              <a:buSzPts val="1100"/>
              <a:buChar char="■"/>
            </a:pPr>
            <a:r>
              <a:rPr lang="en">
                <a:solidFill>
                  <a:srgbClr val="000000"/>
                </a:solidFill>
              </a:rPr>
              <a:t>Iodash</a:t>
            </a:r>
          </a:p>
          <a:p>
            <a:pPr indent="-298450" lvl="1" marL="914400" rtl="0">
              <a:spcBef>
                <a:spcPts val="0"/>
              </a:spcBef>
              <a:spcAft>
                <a:spcPts val="0"/>
              </a:spcAft>
              <a:buClr>
                <a:srgbClr val="000000"/>
              </a:buClr>
              <a:buSzPts val="1100"/>
              <a:buChar char="○"/>
            </a:pPr>
            <a:r>
              <a:rPr lang="en">
                <a:solidFill>
                  <a:srgbClr val="000000"/>
                </a:solidFill>
              </a:rPr>
              <a:t>Calendar</a:t>
            </a:r>
          </a:p>
          <a:p>
            <a:pPr indent="-298450" lvl="2" marL="1371600" rtl="0">
              <a:spcBef>
                <a:spcPts val="0"/>
              </a:spcBef>
              <a:buClr>
                <a:srgbClr val="000000"/>
              </a:buClr>
              <a:buSzPts val="1100"/>
              <a:buChar char="■"/>
            </a:pPr>
            <a:r>
              <a:rPr lang="en">
                <a:solidFill>
                  <a:srgbClr val="000000"/>
                </a:solidFill>
              </a:rPr>
              <a:t>FullCalendar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Database</a:t>
            </a:r>
            <a:r>
              <a:rPr lang="en">
                <a:solidFill>
                  <a:srgbClr val="000000"/>
                </a:solidFill>
              </a:rPr>
              <a:t> Development</a:t>
            </a:r>
          </a:p>
        </p:txBody>
      </p:sp>
      <p:sp>
        <p:nvSpPr>
          <p:cNvPr id="210" name="Shape 21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13 Tables</a:t>
            </a:r>
          </a:p>
          <a:p>
            <a:pPr indent="-311150" lvl="0" marL="457200" rtl="0">
              <a:spcBef>
                <a:spcPts val="0"/>
              </a:spcBef>
              <a:spcAft>
                <a:spcPts val="0"/>
              </a:spcAft>
              <a:buClr>
                <a:srgbClr val="000000"/>
              </a:buClr>
              <a:buSzPts val="1300"/>
              <a:buChar char="●"/>
            </a:pPr>
            <a:r>
              <a:rPr lang="en">
                <a:solidFill>
                  <a:srgbClr val="000000"/>
                </a:solidFill>
              </a:rPr>
              <a:t>5 views</a:t>
            </a:r>
          </a:p>
          <a:p>
            <a:pPr indent="-311150" lvl="0" marL="457200" rtl="0">
              <a:spcBef>
                <a:spcPts val="0"/>
              </a:spcBef>
              <a:buClr>
                <a:srgbClr val="000000"/>
              </a:buClr>
              <a:buSzPts val="1300"/>
              <a:buChar char="●"/>
            </a:pPr>
            <a:r>
              <a:rPr lang="en">
                <a:solidFill>
                  <a:srgbClr val="000000"/>
                </a:solidFill>
              </a:rPr>
              <a:t>Referential integrity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196500" y="1502600"/>
            <a:ext cx="8761200" cy="2866500"/>
          </a:xfrm>
          <a:prstGeom prst="rect">
            <a:avLst/>
          </a:prstGeom>
        </p:spPr>
        <p:txBody>
          <a:bodyPr anchorCtr="0" anchor="t" bIns="91425" lIns="91425" rIns="91425" wrap="square" tIns="91425">
            <a:noAutofit/>
          </a:bodyPr>
          <a:lstStyle/>
          <a:p>
            <a:pPr indent="0" lvl="0" marL="0" rtl="0" algn="ctr">
              <a:spcBef>
                <a:spcPts val="0"/>
              </a:spcBef>
              <a:buNone/>
            </a:pPr>
            <a:r>
              <a:t/>
            </a:r>
            <a:endParaRPr>
              <a:solidFill>
                <a:srgbClr val="000000"/>
              </a:solidFill>
            </a:endParaRPr>
          </a:p>
          <a:p>
            <a:pPr indent="0" lvl="0" marL="0" rtl="0" algn="ctr">
              <a:spcBef>
                <a:spcPts val="0"/>
              </a:spcBef>
              <a:buNone/>
            </a:pPr>
            <a:r>
              <a:t/>
            </a:r>
            <a:endParaRPr>
              <a:solidFill>
                <a:srgbClr val="000000"/>
              </a:solidFill>
            </a:endParaRPr>
          </a:p>
          <a:p>
            <a:pPr indent="0" lvl="0" marL="0" rtl="0" algn="ctr">
              <a:spcBef>
                <a:spcPts val="0"/>
              </a:spcBef>
              <a:buNone/>
            </a:pPr>
            <a:r>
              <a:rPr lang="en" sz="3600">
                <a:solidFill>
                  <a:srgbClr val="000000"/>
                </a:solidFill>
              </a:rPr>
              <a:t>Live 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Life Coach</a:t>
            </a:r>
          </a:p>
        </p:txBody>
      </p:sp>
      <p:sp>
        <p:nvSpPr>
          <p:cNvPr id="142" name="Shape 142"/>
          <p:cNvSpPr txBox="1"/>
          <p:nvPr/>
        </p:nvSpPr>
        <p:spPr>
          <a:xfrm>
            <a:off x="1565400" y="1675950"/>
            <a:ext cx="6013200" cy="8793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spcAft>
                <a:spcPts val="1600"/>
              </a:spcAft>
              <a:buNone/>
            </a:pPr>
            <a:r>
              <a:rPr i="1" lang="en" sz="1300">
                <a:latin typeface="Lato"/>
                <a:ea typeface="Lato"/>
                <a:cs typeface="Lato"/>
                <a:sym typeface="Lato"/>
              </a:rPr>
              <a:t>Life Coaching is a profession that is designed to help clients live happy, healthy, and fulfilling lives. Different from counselors or mentors, life coaches address specific needs, wants, and problems of their client. They help their clients overcome life obstacles, and help design a plan for their clients so they can live their best lives. </a:t>
            </a:r>
          </a:p>
        </p:txBody>
      </p:sp>
      <p:sp>
        <p:nvSpPr>
          <p:cNvPr id="143" name="Shape 143"/>
          <p:cNvSpPr txBox="1"/>
          <p:nvPr/>
        </p:nvSpPr>
        <p:spPr>
          <a:xfrm>
            <a:off x="1489250" y="2973825"/>
            <a:ext cx="6285900" cy="610200"/>
          </a:xfrm>
          <a:prstGeom prst="rect">
            <a:avLst/>
          </a:prstGeom>
          <a:noFill/>
          <a:ln>
            <a:noFill/>
          </a:ln>
        </p:spPr>
        <p:txBody>
          <a:bodyPr anchorCtr="0" anchor="t" bIns="91425" lIns="91425" rIns="91425" wrap="square" tIns="91425">
            <a:noAutofit/>
          </a:bodyPr>
          <a:lstStyle/>
          <a:p>
            <a:pPr indent="0" lvl="0" marL="0" algn="ctr">
              <a:spcBef>
                <a:spcPts val="0"/>
              </a:spcBef>
              <a:buNone/>
            </a:pPr>
            <a:r>
              <a:rPr i="1" lang="en" sz="1300">
                <a:latin typeface="Lato"/>
                <a:ea typeface="Lato"/>
                <a:cs typeface="Lato"/>
                <a:sym typeface="Lato"/>
              </a:rPr>
              <a:t>In doing this, life coaches help clients “push the pause button” and take some time to reflect and relax. They promote personal and professional growth for clients and their families.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Our Goal</a:t>
            </a:r>
          </a:p>
        </p:txBody>
      </p:sp>
      <p:sp>
        <p:nvSpPr>
          <p:cNvPr id="149" name="Shape 149"/>
          <p:cNvSpPr txBox="1"/>
          <p:nvPr>
            <p:ph idx="1" type="body"/>
          </p:nvPr>
        </p:nvSpPr>
        <p:spPr>
          <a:xfrm>
            <a:off x="1605600" y="1687175"/>
            <a:ext cx="5932800" cy="1221000"/>
          </a:xfrm>
          <a:prstGeom prst="rect">
            <a:avLst/>
          </a:prstGeom>
        </p:spPr>
        <p:txBody>
          <a:bodyPr anchorCtr="0" anchor="t" bIns="91425" lIns="91425" rIns="91425" wrap="square" tIns="91425">
            <a:noAutofit/>
          </a:bodyPr>
          <a:lstStyle/>
          <a:p>
            <a:pPr indent="0" lvl="0" marL="0" rtl="0" algn="ctr">
              <a:spcBef>
                <a:spcPts val="0"/>
              </a:spcBef>
              <a:buNone/>
            </a:pPr>
            <a:r>
              <a:rPr i="1" lang="en" sz="1400">
                <a:solidFill>
                  <a:srgbClr val="000000"/>
                </a:solidFill>
              </a:rPr>
              <a:t>Our main goal is to deliver a product to our customer that allows life coaches to interact with their clients and efficiently provide advice and guidance. In doing so we will be a key factor in allowing the life coaches to do their jobs and successfully ensure that their clients are living the lives they want to live.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How It’s Made</a:t>
            </a:r>
          </a:p>
        </p:txBody>
      </p:sp>
      <p:sp>
        <p:nvSpPr>
          <p:cNvPr id="155" name="Shape 15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We have designed an intuitive mobile-friendly website that allows the life coaches to efficiently record notes and interactions with their clients and their families. Our system is designed with the intentions of our client in mind:</a:t>
            </a:r>
          </a:p>
          <a:p>
            <a:pPr indent="-311150" lvl="0" marL="457200" rtl="0">
              <a:spcBef>
                <a:spcPts val="0"/>
              </a:spcBef>
              <a:spcAft>
                <a:spcPts val="0"/>
              </a:spcAft>
              <a:buClr>
                <a:srgbClr val="000000"/>
              </a:buClr>
              <a:buSzPts val="1300"/>
              <a:buChar char="●"/>
            </a:pPr>
            <a:r>
              <a:rPr lang="en">
                <a:solidFill>
                  <a:srgbClr val="000000"/>
                </a:solidFill>
              </a:rPr>
              <a:t>Help clients reach their highest potential personally, socially, and professionally</a:t>
            </a:r>
          </a:p>
          <a:p>
            <a:pPr indent="-311150" lvl="0" marL="457200" rtl="0">
              <a:spcBef>
                <a:spcPts val="0"/>
              </a:spcBef>
              <a:spcAft>
                <a:spcPts val="0"/>
              </a:spcAft>
              <a:buClr>
                <a:srgbClr val="000000"/>
              </a:buClr>
              <a:buSzPts val="1300"/>
              <a:buChar char="●"/>
            </a:pPr>
            <a:r>
              <a:rPr lang="en">
                <a:solidFill>
                  <a:srgbClr val="000000"/>
                </a:solidFill>
              </a:rPr>
              <a:t>Help clients set and realize their goals, and make sure that they stay on task</a:t>
            </a:r>
          </a:p>
          <a:p>
            <a:pPr indent="-311150" lvl="0" marL="457200" rtl="0">
              <a:spcBef>
                <a:spcPts val="0"/>
              </a:spcBef>
              <a:spcAft>
                <a:spcPts val="0"/>
              </a:spcAft>
              <a:buClr>
                <a:srgbClr val="000000"/>
              </a:buClr>
              <a:buSzPts val="1300"/>
              <a:buChar char="●"/>
            </a:pPr>
            <a:r>
              <a:rPr lang="en">
                <a:solidFill>
                  <a:srgbClr val="000000"/>
                </a:solidFill>
              </a:rPr>
              <a:t>Set their clients on the correct path to reach those goals</a:t>
            </a:r>
          </a:p>
          <a:p>
            <a:pPr indent="-311150" lvl="0" marL="457200" rtl="0">
              <a:spcBef>
                <a:spcPts val="0"/>
              </a:spcBef>
              <a:spcAft>
                <a:spcPts val="0"/>
              </a:spcAft>
              <a:buClr>
                <a:srgbClr val="000000"/>
              </a:buClr>
              <a:buSzPts val="1300"/>
              <a:buChar char="●"/>
            </a:pPr>
            <a:r>
              <a:rPr lang="en">
                <a:solidFill>
                  <a:srgbClr val="000000"/>
                </a:solidFill>
              </a:rPr>
              <a:t>Help clients balance the stresses of everyday life</a:t>
            </a:r>
          </a:p>
          <a:p>
            <a:pPr indent="-311150" lvl="0" marL="457200" rtl="0">
              <a:spcBef>
                <a:spcPts val="0"/>
              </a:spcBef>
              <a:buClr>
                <a:srgbClr val="000000"/>
              </a:buClr>
              <a:buSzPts val="1300"/>
              <a:buChar char="●"/>
            </a:pPr>
            <a:r>
              <a:rPr lang="en">
                <a:solidFill>
                  <a:srgbClr val="000000"/>
                </a:solidFill>
              </a:rPr>
              <a:t>Interact one-on-one with clients and clients’ families</a:t>
            </a:r>
          </a:p>
          <a:p>
            <a:pPr indent="0" lvl="0" marL="0" rtl="0">
              <a:spcBef>
                <a:spcPts val="0"/>
              </a:spcBef>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Project Plan</a:t>
            </a:r>
          </a:p>
        </p:txBody>
      </p:sp>
      <p:sp>
        <p:nvSpPr>
          <p:cNvPr id="161" name="Shape 161"/>
          <p:cNvSpPr txBox="1"/>
          <p:nvPr>
            <p:ph idx="1" type="body"/>
          </p:nvPr>
        </p:nvSpPr>
        <p:spPr>
          <a:xfrm>
            <a:off x="669300" y="3664575"/>
            <a:ext cx="2040000" cy="444900"/>
          </a:xfrm>
          <a:prstGeom prst="rect">
            <a:avLst/>
          </a:prstGeom>
        </p:spPr>
        <p:txBody>
          <a:bodyPr anchorCtr="0" anchor="t" bIns="91425" lIns="91425" rIns="91425" wrap="square" tIns="91425">
            <a:noAutofit/>
          </a:bodyPr>
          <a:lstStyle/>
          <a:p>
            <a:pPr indent="0" lvl="0" marL="0" algn="ctr">
              <a:spcBef>
                <a:spcPts val="0"/>
              </a:spcBef>
              <a:buNone/>
            </a:pPr>
            <a:r>
              <a:rPr b="1" lang="en">
                <a:solidFill>
                  <a:srgbClr val="000000"/>
                </a:solidFill>
              </a:rPr>
              <a:t>Research &amp; Pre-Planning</a:t>
            </a:r>
          </a:p>
        </p:txBody>
      </p:sp>
      <p:sp>
        <p:nvSpPr>
          <p:cNvPr id="162" name="Shape 162"/>
          <p:cNvSpPr txBox="1"/>
          <p:nvPr>
            <p:ph idx="1" type="body"/>
          </p:nvPr>
        </p:nvSpPr>
        <p:spPr>
          <a:xfrm>
            <a:off x="3482850" y="3664575"/>
            <a:ext cx="2040000" cy="4449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Implementation &amp; Development</a:t>
            </a:r>
          </a:p>
        </p:txBody>
      </p:sp>
      <p:sp>
        <p:nvSpPr>
          <p:cNvPr id="163" name="Shape 163"/>
          <p:cNvSpPr txBox="1"/>
          <p:nvPr>
            <p:ph idx="1" type="body"/>
          </p:nvPr>
        </p:nvSpPr>
        <p:spPr>
          <a:xfrm>
            <a:off x="6296400" y="3664575"/>
            <a:ext cx="2040000" cy="444900"/>
          </a:xfrm>
          <a:prstGeom prst="rect">
            <a:avLst/>
          </a:prstGeom>
        </p:spPr>
        <p:txBody>
          <a:bodyPr anchorCtr="0" anchor="t" bIns="91425" lIns="91425" rIns="91425" wrap="square" tIns="91425">
            <a:noAutofit/>
          </a:bodyPr>
          <a:lstStyle/>
          <a:p>
            <a:pPr indent="0" lvl="0" marL="0" rtl="0" algn="ctr">
              <a:spcBef>
                <a:spcPts val="0"/>
              </a:spcBef>
              <a:buNone/>
            </a:pPr>
            <a:r>
              <a:rPr b="1" lang="en">
                <a:solidFill>
                  <a:srgbClr val="000000"/>
                </a:solidFill>
              </a:rPr>
              <a:t>Documentation &amp; Fine Tuning</a:t>
            </a:r>
          </a:p>
        </p:txBody>
      </p:sp>
      <p:pic>
        <p:nvPicPr>
          <p:cNvPr id="164" name="Shape 164"/>
          <p:cNvPicPr preferRelativeResize="0"/>
          <p:nvPr/>
        </p:nvPicPr>
        <p:blipFill rotWithShape="1">
          <a:blip r:embed="rId3">
            <a:alphaModFix/>
          </a:blip>
          <a:srcRect b="7866" l="4960" r="7405" t="2229"/>
          <a:stretch/>
        </p:blipFill>
        <p:spPr>
          <a:xfrm>
            <a:off x="947750" y="1914525"/>
            <a:ext cx="1443026" cy="1428749"/>
          </a:xfrm>
          <a:prstGeom prst="rect">
            <a:avLst/>
          </a:prstGeom>
          <a:noFill/>
          <a:ln>
            <a:noFill/>
          </a:ln>
        </p:spPr>
      </p:pic>
      <p:pic>
        <p:nvPicPr>
          <p:cNvPr id="165" name="Shape 165"/>
          <p:cNvPicPr preferRelativeResize="0"/>
          <p:nvPr/>
        </p:nvPicPr>
        <p:blipFill>
          <a:blip r:embed="rId4">
            <a:alphaModFix/>
          </a:blip>
          <a:stretch>
            <a:fillRect/>
          </a:stretch>
        </p:blipFill>
        <p:spPr>
          <a:xfrm>
            <a:off x="2709300" y="2376413"/>
            <a:ext cx="781150" cy="594526"/>
          </a:xfrm>
          <a:prstGeom prst="rect">
            <a:avLst/>
          </a:prstGeom>
          <a:noFill/>
          <a:ln>
            <a:noFill/>
          </a:ln>
        </p:spPr>
      </p:pic>
      <p:pic>
        <p:nvPicPr>
          <p:cNvPr id="166" name="Shape 166"/>
          <p:cNvPicPr preferRelativeResize="0"/>
          <p:nvPr/>
        </p:nvPicPr>
        <p:blipFill>
          <a:blip r:embed="rId4">
            <a:alphaModFix/>
          </a:blip>
          <a:stretch>
            <a:fillRect/>
          </a:stretch>
        </p:blipFill>
        <p:spPr>
          <a:xfrm>
            <a:off x="5522850" y="2376413"/>
            <a:ext cx="781150" cy="594526"/>
          </a:xfrm>
          <a:prstGeom prst="rect">
            <a:avLst/>
          </a:prstGeom>
          <a:noFill/>
          <a:ln>
            <a:noFill/>
          </a:ln>
        </p:spPr>
      </p:pic>
      <p:pic>
        <p:nvPicPr>
          <p:cNvPr id="167" name="Shape 167"/>
          <p:cNvPicPr preferRelativeResize="0"/>
          <p:nvPr/>
        </p:nvPicPr>
        <p:blipFill>
          <a:blip r:embed="rId5">
            <a:alphaModFix/>
          </a:blip>
          <a:stretch>
            <a:fillRect/>
          </a:stretch>
        </p:blipFill>
        <p:spPr>
          <a:xfrm>
            <a:off x="3781337" y="1951112"/>
            <a:ext cx="1443024" cy="1445156"/>
          </a:xfrm>
          <a:prstGeom prst="rect">
            <a:avLst/>
          </a:prstGeom>
          <a:noFill/>
          <a:ln>
            <a:noFill/>
          </a:ln>
        </p:spPr>
      </p:pic>
      <p:pic>
        <p:nvPicPr>
          <p:cNvPr id="168" name="Shape 168"/>
          <p:cNvPicPr preferRelativeResize="0"/>
          <p:nvPr/>
        </p:nvPicPr>
        <p:blipFill>
          <a:blip r:embed="rId6">
            <a:alphaModFix/>
          </a:blip>
          <a:stretch>
            <a:fillRect/>
          </a:stretch>
        </p:blipFill>
        <p:spPr>
          <a:xfrm>
            <a:off x="6602499" y="1754538"/>
            <a:ext cx="1741925" cy="174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Our user requirements (Clients)</a:t>
            </a:r>
          </a:p>
        </p:txBody>
      </p:sp>
      <p:sp>
        <p:nvSpPr>
          <p:cNvPr id="174" name="Shape 17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System in which a Life Coach can keep track of Client’s lives, families and life events</a:t>
            </a:r>
          </a:p>
          <a:p>
            <a:pPr indent="-304800" lvl="1" marL="914400" rtl="0">
              <a:spcBef>
                <a:spcPts val="0"/>
              </a:spcBef>
              <a:spcAft>
                <a:spcPts val="0"/>
              </a:spcAft>
              <a:buClr>
                <a:srgbClr val="000000"/>
              </a:buClr>
              <a:buSzPts val="1200"/>
              <a:buChar char="○"/>
            </a:pPr>
            <a:r>
              <a:rPr lang="en" sz="1200">
                <a:solidFill>
                  <a:srgbClr val="000000"/>
                </a:solidFill>
              </a:rPr>
              <a:t>Client Scheduling </a:t>
            </a:r>
          </a:p>
          <a:p>
            <a:pPr indent="-304800" lvl="1" marL="914400" rtl="0">
              <a:spcBef>
                <a:spcPts val="0"/>
              </a:spcBef>
              <a:spcAft>
                <a:spcPts val="0"/>
              </a:spcAft>
              <a:buClr>
                <a:srgbClr val="000000"/>
              </a:buClr>
              <a:buSzPts val="1200"/>
              <a:buChar char="○"/>
            </a:pPr>
            <a:r>
              <a:rPr lang="en" sz="1200">
                <a:solidFill>
                  <a:srgbClr val="000000"/>
                </a:solidFill>
              </a:rPr>
              <a:t>Notes</a:t>
            </a:r>
          </a:p>
          <a:p>
            <a:pPr indent="-304800" lvl="1" marL="914400" rtl="0">
              <a:spcBef>
                <a:spcPts val="0"/>
              </a:spcBef>
              <a:spcAft>
                <a:spcPts val="0"/>
              </a:spcAft>
              <a:buClr>
                <a:srgbClr val="000000"/>
              </a:buClr>
              <a:buSzPts val="1200"/>
              <a:buChar char="○"/>
            </a:pPr>
            <a:r>
              <a:rPr lang="en" sz="1200">
                <a:solidFill>
                  <a:srgbClr val="000000"/>
                </a:solidFill>
              </a:rPr>
              <a:t>Life Events</a:t>
            </a:r>
          </a:p>
          <a:p>
            <a:pPr indent="-304800" lvl="1" marL="914400" rtl="0">
              <a:spcBef>
                <a:spcPts val="0"/>
              </a:spcBef>
              <a:spcAft>
                <a:spcPts val="0"/>
              </a:spcAft>
              <a:buClr>
                <a:srgbClr val="000000"/>
              </a:buClr>
              <a:buSzPts val="1200"/>
              <a:buChar char="○"/>
            </a:pPr>
            <a:r>
              <a:rPr lang="en" sz="1200">
                <a:solidFill>
                  <a:srgbClr val="000000"/>
                </a:solidFill>
              </a:rPr>
              <a:t>Family Tree(including family info)</a:t>
            </a:r>
          </a:p>
          <a:p>
            <a:pPr indent="-304800" lvl="1" marL="914400" rtl="0">
              <a:spcBef>
                <a:spcPts val="0"/>
              </a:spcBef>
              <a:spcAft>
                <a:spcPts val="0"/>
              </a:spcAft>
              <a:buClr>
                <a:srgbClr val="000000"/>
              </a:buClr>
              <a:buSzPts val="1200"/>
              <a:buChar char="○"/>
            </a:pPr>
            <a:r>
              <a:rPr lang="en" sz="1200">
                <a:solidFill>
                  <a:srgbClr val="000000"/>
                </a:solidFill>
              </a:rPr>
              <a:t>Reminders</a:t>
            </a:r>
          </a:p>
          <a:p>
            <a:pPr indent="-304800" lvl="0" marL="457200" marR="0" rtl="0" algn="l">
              <a:lnSpc>
                <a:spcPct val="115000"/>
              </a:lnSpc>
              <a:spcBef>
                <a:spcPts val="0"/>
              </a:spcBef>
              <a:spcAft>
                <a:spcPts val="1600"/>
              </a:spcAft>
              <a:buClr>
                <a:srgbClr val="000000"/>
              </a:buClr>
              <a:buSzPts val="1200"/>
              <a:buFont typeface="Lato"/>
              <a:buChar char="●"/>
            </a:pPr>
            <a:r>
              <a:rPr lang="en" sz="1400">
                <a:solidFill>
                  <a:srgbClr val="000000"/>
                </a:solidFill>
              </a:rPr>
              <a:t>Convenient View</a:t>
            </a:r>
            <a:r>
              <a:rPr lang="en" sz="1400">
                <a:solidFill>
                  <a:srgbClr val="000000"/>
                </a:solidFill>
              </a:rPr>
              <a:t> of Client Profile to show Client info, family tree, notes and life events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Our user requirements (Hierarchy)</a:t>
            </a:r>
          </a:p>
        </p:txBody>
      </p:sp>
      <p:sp>
        <p:nvSpPr>
          <p:cNvPr id="180" name="Shape 18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23850" lvl="0" marL="457200" rtl="0">
              <a:spcBef>
                <a:spcPts val="0"/>
              </a:spcBef>
              <a:spcAft>
                <a:spcPts val="0"/>
              </a:spcAft>
              <a:buClr>
                <a:srgbClr val="000000"/>
              </a:buClr>
              <a:buSzPts val="1500"/>
              <a:buChar char="●"/>
            </a:pPr>
            <a:r>
              <a:rPr lang="en" sz="1500">
                <a:solidFill>
                  <a:srgbClr val="000000"/>
                </a:solidFill>
              </a:rPr>
              <a:t>Hierarchy tree for different employees and ability to license this out:</a:t>
            </a:r>
          </a:p>
          <a:p>
            <a:pPr indent="-311150" lvl="1" marL="914400" rtl="0">
              <a:spcBef>
                <a:spcPts val="0"/>
              </a:spcBef>
              <a:spcAft>
                <a:spcPts val="0"/>
              </a:spcAft>
              <a:buClr>
                <a:srgbClr val="000000"/>
              </a:buClr>
              <a:buSzPts val="1300"/>
              <a:buChar char="○"/>
            </a:pPr>
            <a:r>
              <a:rPr lang="en" sz="1300">
                <a:solidFill>
                  <a:srgbClr val="000000"/>
                </a:solidFill>
              </a:rPr>
              <a:t>Coaches can:</a:t>
            </a:r>
          </a:p>
          <a:p>
            <a:pPr indent="-311150" lvl="2" marL="1371600" rtl="0">
              <a:spcBef>
                <a:spcPts val="0"/>
              </a:spcBef>
              <a:spcAft>
                <a:spcPts val="0"/>
              </a:spcAft>
              <a:buClr>
                <a:srgbClr val="000000"/>
              </a:buClr>
              <a:buSzPts val="1300"/>
              <a:buChar char="■"/>
            </a:pPr>
            <a:r>
              <a:rPr lang="en" sz="1300">
                <a:solidFill>
                  <a:srgbClr val="000000"/>
                </a:solidFill>
              </a:rPr>
              <a:t>View/edit  all clients, assign clients to coaches, and  set appointments</a:t>
            </a:r>
          </a:p>
          <a:p>
            <a:pPr indent="-311150" lvl="1" marL="914400" rtl="0">
              <a:spcBef>
                <a:spcPts val="0"/>
              </a:spcBef>
              <a:spcAft>
                <a:spcPts val="0"/>
              </a:spcAft>
              <a:buClr>
                <a:srgbClr val="000000"/>
              </a:buClr>
              <a:buSzPts val="1300"/>
              <a:buChar char="○"/>
            </a:pPr>
            <a:r>
              <a:rPr lang="en" sz="1300">
                <a:solidFill>
                  <a:srgbClr val="000000"/>
                </a:solidFill>
              </a:rPr>
              <a:t>Supervisors are coaches, can </a:t>
            </a:r>
          </a:p>
          <a:p>
            <a:pPr indent="-311150" lvl="2" marL="1371600" rtl="0">
              <a:spcBef>
                <a:spcPts val="0"/>
              </a:spcBef>
              <a:spcAft>
                <a:spcPts val="0"/>
              </a:spcAft>
              <a:buClr>
                <a:srgbClr val="000000"/>
              </a:buClr>
              <a:buSzPts val="1300"/>
              <a:buChar char="■"/>
            </a:pPr>
            <a:r>
              <a:rPr lang="en" sz="1300">
                <a:solidFill>
                  <a:srgbClr val="000000"/>
                </a:solidFill>
              </a:rPr>
              <a:t>Add/drop coaches</a:t>
            </a:r>
          </a:p>
          <a:p>
            <a:pPr indent="-311150" lvl="1" marL="914400" rtl="0">
              <a:spcBef>
                <a:spcPts val="0"/>
              </a:spcBef>
              <a:spcAft>
                <a:spcPts val="0"/>
              </a:spcAft>
              <a:buClr>
                <a:srgbClr val="000000"/>
              </a:buClr>
              <a:buSzPts val="1300"/>
              <a:buChar char="○"/>
            </a:pPr>
            <a:r>
              <a:rPr lang="en" sz="1300">
                <a:solidFill>
                  <a:srgbClr val="000000"/>
                </a:solidFill>
              </a:rPr>
              <a:t>Admins are:</a:t>
            </a:r>
          </a:p>
          <a:p>
            <a:pPr indent="-311150" lvl="2" marL="1371600" rtl="0">
              <a:spcBef>
                <a:spcPts val="0"/>
              </a:spcBef>
              <a:spcAft>
                <a:spcPts val="0"/>
              </a:spcAft>
              <a:buClr>
                <a:srgbClr val="000000"/>
              </a:buClr>
              <a:buSzPts val="1300"/>
              <a:buChar char="■"/>
            </a:pPr>
            <a:r>
              <a:rPr lang="en" sz="1300">
                <a:solidFill>
                  <a:srgbClr val="000000"/>
                </a:solidFill>
              </a:rPr>
              <a:t>In charge of their own company</a:t>
            </a:r>
          </a:p>
          <a:p>
            <a:pPr indent="-311150" lvl="1" marL="914400" rtl="0">
              <a:spcBef>
                <a:spcPts val="0"/>
              </a:spcBef>
              <a:spcAft>
                <a:spcPts val="0"/>
              </a:spcAft>
              <a:buClr>
                <a:srgbClr val="000000"/>
              </a:buClr>
              <a:buSzPts val="1300"/>
              <a:buChar char="○"/>
            </a:pPr>
            <a:r>
              <a:rPr lang="en" sz="1300">
                <a:solidFill>
                  <a:srgbClr val="000000"/>
                </a:solidFill>
              </a:rPr>
              <a:t>Super Admin can:</a:t>
            </a:r>
          </a:p>
          <a:p>
            <a:pPr indent="-311150" lvl="2" marL="1371600" rtl="0">
              <a:spcBef>
                <a:spcPts val="0"/>
              </a:spcBef>
              <a:buClr>
                <a:srgbClr val="000000"/>
              </a:buClr>
              <a:buSzPts val="1300"/>
              <a:buChar char="■"/>
            </a:pPr>
            <a:r>
              <a:rPr lang="en" sz="1300">
                <a:solidFill>
                  <a:srgbClr val="000000"/>
                </a:solidFill>
              </a:rPr>
              <a:t>Make changes and update the system and license the site out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Our user requirements</a:t>
            </a:r>
          </a:p>
        </p:txBody>
      </p:sp>
      <p:sp>
        <p:nvSpPr>
          <p:cNvPr id="186" name="Shape 18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23850" lvl="0" marL="457200" rtl="0">
              <a:spcBef>
                <a:spcPts val="0"/>
              </a:spcBef>
              <a:spcAft>
                <a:spcPts val="0"/>
              </a:spcAft>
              <a:buClr>
                <a:srgbClr val="000000"/>
              </a:buClr>
              <a:buSzPts val="1500"/>
              <a:buChar char="●"/>
            </a:pPr>
            <a:r>
              <a:rPr lang="en" sz="1500">
                <a:solidFill>
                  <a:srgbClr val="000000"/>
                </a:solidFill>
              </a:rPr>
              <a:t>Security is high priority, HTML5 &amp; CSS3 for mobile friendly site</a:t>
            </a:r>
          </a:p>
          <a:p>
            <a:pPr indent="-323850" lvl="0" marL="457200" rtl="0">
              <a:spcBef>
                <a:spcPts val="0"/>
              </a:spcBef>
              <a:spcAft>
                <a:spcPts val="0"/>
              </a:spcAft>
              <a:buClr>
                <a:srgbClr val="000000"/>
              </a:buClr>
              <a:buSzPts val="1500"/>
              <a:buChar char="●"/>
            </a:pPr>
            <a:r>
              <a:rPr lang="en" sz="1500">
                <a:solidFill>
                  <a:srgbClr val="000000"/>
                </a:solidFill>
              </a:rPr>
              <a:t>10 million users</a:t>
            </a:r>
          </a:p>
          <a:p>
            <a:pPr indent="-311150" lvl="1" marL="914400" rtl="0">
              <a:spcBef>
                <a:spcPts val="0"/>
              </a:spcBef>
              <a:spcAft>
                <a:spcPts val="0"/>
              </a:spcAft>
              <a:buClr>
                <a:srgbClr val="000000"/>
              </a:buClr>
              <a:buSzPts val="1300"/>
              <a:buChar char="○"/>
            </a:pPr>
            <a:r>
              <a:rPr lang="en" sz="1300">
                <a:solidFill>
                  <a:srgbClr val="000000"/>
                </a:solidFill>
              </a:rPr>
              <a:t>1,000 concurrent</a:t>
            </a:r>
          </a:p>
          <a:p>
            <a:pPr indent="-323850" lvl="0" marL="457200" rtl="0">
              <a:spcBef>
                <a:spcPts val="0"/>
              </a:spcBef>
              <a:spcAft>
                <a:spcPts val="0"/>
              </a:spcAft>
              <a:buClr>
                <a:srgbClr val="000000"/>
              </a:buClr>
              <a:buSzPts val="1500"/>
              <a:buChar char="●"/>
            </a:pPr>
            <a:r>
              <a:rPr lang="en" sz="1500">
                <a:solidFill>
                  <a:srgbClr val="000000"/>
                </a:solidFill>
              </a:rPr>
              <a:t>LAPP Server</a:t>
            </a:r>
          </a:p>
          <a:p>
            <a:pPr indent="-323850" lvl="0" marL="457200" rtl="0">
              <a:spcBef>
                <a:spcPts val="0"/>
              </a:spcBef>
              <a:buClr>
                <a:srgbClr val="000000"/>
              </a:buClr>
              <a:buSzPts val="1500"/>
              <a:buChar char="●"/>
            </a:pPr>
            <a:r>
              <a:rPr lang="en" sz="1500">
                <a:solidFill>
                  <a:srgbClr val="000000"/>
                </a:solidFill>
              </a:rPr>
              <a:t>Run HTTPS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Backend</a:t>
            </a:r>
          </a:p>
        </p:txBody>
      </p:sp>
      <p:sp>
        <p:nvSpPr>
          <p:cNvPr id="192" name="Shape 19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7500" lvl="0" marL="457200">
              <a:spcBef>
                <a:spcPts val="0"/>
              </a:spcBef>
              <a:spcAft>
                <a:spcPts val="0"/>
              </a:spcAft>
              <a:buClr>
                <a:srgbClr val="000000"/>
              </a:buClr>
              <a:buSzPts val="1400"/>
              <a:buChar char="●"/>
            </a:pPr>
            <a:r>
              <a:rPr lang="en" sz="1400">
                <a:solidFill>
                  <a:srgbClr val="000000"/>
                </a:solidFill>
              </a:rPr>
              <a:t>LAPP setup </a:t>
            </a:r>
          </a:p>
          <a:p>
            <a:pPr indent="-317500" lvl="0" marL="457200">
              <a:spcBef>
                <a:spcPts val="0"/>
              </a:spcBef>
              <a:spcAft>
                <a:spcPts val="0"/>
              </a:spcAft>
              <a:buClr>
                <a:srgbClr val="000000"/>
              </a:buClr>
              <a:buSzPts val="1400"/>
              <a:buChar char="●"/>
            </a:pPr>
            <a:r>
              <a:rPr lang="en" sz="1400">
                <a:solidFill>
                  <a:srgbClr val="000000"/>
                </a:solidFill>
              </a:rPr>
              <a:t>Google server</a:t>
            </a:r>
          </a:p>
          <a:p>
            <a:pPr indent="-317500" lvl="0" marL="457200" rtl="0">
              <a:spcBef>
                <a:spcPts val="0"/>
              </a:spcBef>
              <a:spcAft>
                <a:spcPts val="0"/>
              </a:spcAft>
              <a:buClr>
                <a:srgbClr val="000000"/>
              </a:buClr>
              <a:buSzPts val="1400"/>
              <a:buChar char="●"/>
            </a:pPr>
            <a:r>
              <a:rPr lang="en" sz="1400">
                <a:solidFill>
                  <a:srgbClr val="000000"/>
                </a:solidFill>
              </a:rPr>
              <a:t>Services</a:t>
            </a:r>
          </a:p>
          <a:p>
            <a:pPr indent="-317500" lvl="1" marL="914400" rtl="0">
              <a:spcBef>
                <a:spcPts val="0"/>
              </a:spcBef>
              <a:spcAft>
                <a:spcPts val="0"/>
              </a:spcAft>
              <a:buClr>
                <a:srgbClr val="000000"/>
              </a:buClr>
              <a:buSzPts val="1400"/>
              <a:buChar char="○"/>
            </a:pPr>
            <a:r>
              <a:rPr lang="en" sz="1400">
                <a:solidFill>
                  <a:srgbClr val="000000"/>
                </a:solidFill>
              </a:rPr>
              <a:t>Ubuntu 16.04 </a:t>
            </a:r>
          </a:p>
          <a:p>
            <a:pPr indent="-317500" lvl="1" marL="914400" rtl="0">
              <a:spcBef>
                <a:spcPts val="0"/>
              </a:spcBef>
              <a:spcAft>
                <a:spcPts val="0"/>
              </a:spcAft>
              <a:buClr>
                <a:srgbClr val="000000"/>
              </a:buClr>
              <a:buSzPts val="1400"/>
              <a:buChar char="○"/>
            </a:pPr>
            <a:r>
              <a:rPr lang="en" sz="1400">
                <a:solidFill>
                  <a:srgbClr val="000000"/>
                </a:solidFill>
              </a:rPr>
              <a:t>Apache2</a:t>
            </a:r>
          </a:p>
          <a:p>
            <a:pPr indent="-317500" lvl="1" marL="914400" rtl="0">
              <a:spcBef>
                <a:spcPts val="0"/>
              </a:spcBef>
              <a:spcAft>
                <a:spcPts val="0"/>
              </a:spcAft>
              <a:buClr>
                <a:srgbClr val="000000"/>
              </a:buClr>
              <a:buSzPts val="1400"/>
              <a:buChar char="○"/>
            </a:pPr>
            <a:r>
              <a:rPr lang="en" sz="1400">
                <a:solidFill>
                  <a:srgbClr val="000000"/>
                </a:solidFill>
              </a:rPr>
              <a:t>PostgreSQL</a:t>
            </a:r>
          </a:p>
          <a:p>
            <a:pPr indent="-317500" lvl="1" marL="914400" rtl="0">
              <a:spcBef>
                <a:spcPts val="0"/>
              </a:spcBef>
              <a:buClr>
                <a:srgbClr val="000000"/>
              </a:buClr>
              <a:buSzPts val="1400"/>
              <a:buChar char="○"/>
            </a:pPr>
            <a:r>
              <a:rPr lang="en" sz="1400">
                <a:solidFill>
                  <a:srgbClr val="000000"/>
                </a:solidFill>
              </a:rPr>
              <a:t>PHP7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