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007128-9EDB-4694-BBEB-34E92273ED72}">
  <a:tblStyle styleId="{ED007128-9EDB-4694-BBEB-34E92273ED7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 styleId="{094A8651-2ADA-4231-AAD6-A2577309AD76}" styleName="Table_1">
    <a:wholeTbl>
      <a:tcTxStyle b="off" i="off">
        <a:font>
          <a:latin typeface="Calibri"/>
          <a:ea typeface="Calibri"/>
          <a:cs typeface="Calibri"/>
        </a:font>
        <a:srgbClr val="000000"/>
      </a:tcTxStyle>
      <a:tcStyle>
        <a:tcBdr>
          <a:left>
            <a:ln cap="flat" cmpd="sng" w="12700">
              <a:solidFill>
                <a:srgbClr val="FFFFFF"/>
              </a:solidFill>
              <a:prstDash val="solid"/>
              <a:round/>
              <a:headEnd len="med" w="med" type="none"/>
              <a:tailEnd len="med" w="med" type="none"/>
            </a:ln>
          </a:left>
          <a:right>
            <a:ln cap="flat" cmpd="sng" w="12700">
              <a:solidFill>
                <a:srgbClr val="FFFFFF"/>
              </a:solidFill>
              <a:prstDash val="solid"/>
              <a:round/>
              <a:headEnd len="med" w="med" type="none"/>
              <a:tailEnd len="med" w="med" type="none"/>
            </a:ln>
          </a:right>
          <a:top>
            <a:ln cap="flat" cmpd="sng" w="12700">
              <a:solidFill>
                <a:srgbClr val="FFFFFF"/>
              </a:solidFill>
              <a:prstDash val="solid"/>
              <a:round/>
              <a:headEnd len="med" w="med" type="none"/>
              <a:tailEnd len="med" w="med" type="none"/>
            </a:ln>
          </a:top>
          <a:bottom>
            <a:ln cap="flat" cmpd="sng" w="12700">
              <a:solidFill>
                <a:srgbClr val="FFFFFF"/>
              </a:solidFill>
              <a:prstDash val="solid"/>
              <a:round/>
              <a:headEnd len="med" w="med" type="none"/>
              <a:tailEnd len="med" w="med" type="none"/>
            </a:ln>
          </a:bottom>
          <a:insideH>
            <a:ln cap="flat" cmpd="sng" w="12700">
              <a:solidFill>
                <a:srgbClr val="FFFFFF"/>
              </a:solidFill>
              <a:prstDash val="solid"/>
              <a:round/>
              <a:headEnd len="med" w="med" type="none"/>
              <a:tailEnd len="med" w="med" type="none"/>
            </a:ln>
          </a:insideH>
          <a:insideV>
            <a:ln cap="flat" cmpd="sng" w="12700">
              <a:solidFill>
                <a:srgbClr val="FFFFFF"/>
              </a:solidFill>
              <a:prstDash val="solid"/>
              <a:round/>
              <a:headEnd len="med" w="med" type="none"/>
              <a:tailEnd len="med" w="med"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med" w="med" type="none"/>
              <a:tailEnd len="med" w="med" type="none"/>
            </a:ln>
          </a:top>
        </a:tcBdr>
        <a:fill>
          <a:solidFill>
            <a:srgbClr val="4F81BD"/>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med" w="med" type="none"/>
              <a:tailEnd len="med" w="med" type="none"/>
            </a:ln>
          </a:bottom>
        </a:tcBdr>
        <a:fill>
          <a:solidFill>
            <a:srgbClr val="4F81BD"/>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Shape 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73740"/>
            <a:ext cx="8229600" cy="787558"/>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body"/>
          </p:nvPr>
        </p:nvSpPr>
        <p:spPr>
          <a:xfrm>
            <a:off x="228600" y="990600"/>
            <a:ext cx="8458200" cy="51355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id="23" name="Shape 23"/>
          <p:cNvPicPr preferRelativeResize="0"/>
          <p:nvPr/>
        </p:nvPicPr>
        <p:blipFill rotWithShape="1">
          <a:blip r:embed="rId2">
            <a:alphaModFix/>
          </a:blip>
          <a:srcRect b="0" l="0" r="0" t="0"/>
          <a:stretch/>
        </p:blipFill>
        <p:spPr>
          <a:xfrm>
            <a:off x="0" y="0"/>
            <a:ext cx="914400" cy="83734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jpg"/><Relationship Id="rId7"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Shape 28"/>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lang="en-US"/>
              <a:t>Life Coach</a:t>
            </a:r>
          </a:p>
        </p:txBody>
      </p:sp>
      <p:sp>
        <p:nvSpPr>
          <p:cNvPr id="29" name="Shape 29"/>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buClr>
                <a:srgbClr val="888888"/>
              </a:buClr>
              <a:buFont typeface="Arial"/>
              <a:buNone/>
            </a:pPr>
            <a:r>
              <a:rPr lang="en-US" sz="2400"/>
              <a:t>Patrick Zambri, Bradford Harris, Marisa Proscia, Chris Siena, Jacob Levinson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Team Pictures</a:t>
            </a:r>
          </a:p>
        </p:txBody>
      </p:sp>
      <p:sp>
        <p:nvSpPr>
          <p:cNvPr id="35" name="Shape 35"/>
          <p:cNvSpPr txBox="1"/>
          <p:nvPr>
            <p:ph idx="1" type="body"/>
          </p:nvPr>
        </p:nvSpPr>
        <p:spPr>
          <a:xfrm>
            <a:off x="228600" y="990600"/>
            <a:ext cx="8458200" cy="5135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3200" u="none" cap="none" strike="noStrike">
              <a:solidFill>
                <a:schemeClr val="dk1"/>
              </a:solidFill>
              <a:latin typeface="Calibri"/>
              <a:ea typeface="Calibri"/>
              <a:cs typeface="Calibri"/>
              <a:sym typeface="Calibri"/>
            </a:endParaRPr>
          </a:p>
        </p:txBody>
      </p:sp>
      <p:pic>
        <p:nvPicPr>
          <p:cNvPr id="36" name="Shape 36"/>
          <p:cNvPicPr preferRelativeResize="0"/>
          <p:nvPr/>
        </p:nvPicPr>
        <p:blipFill>
          <a:blip r:embed="rId3">
            <a:alphaModFix/>
          </a:blip>
          <a:stretch>
            <a:fillRect/>
          </a:stretch>
        </p:blipFill>
        <p:spPr>
          <a:xfrm>
            <a:off x="599000" y="1248025"/>
            <a:ext cx="2335651" cy="2335651"/>
          </a:xfrm>
          <a:prstGeom prst="rect">
            <a:avLst/>
          </a:prstGeom>
          <a:noFill/>
          <a:ln>
            <a:noFill/>
          </a:ln>
        </p:spPr>
      </p:pic>
      <p:pic>
        <p:nvPicPr>
          <p:cNvPr id="37" name="Shape 37"/>
          <p:cNvPicPr preferRelativeResize="0"/>
          <p:nvPr/>
        </p:nvPicPr>
        <p:blipFill>
          <a:blip r:embed="rId4">
            <a:alphaModFix/>
          </a:blip>
          <a:stretch>
            <a:fillRect/>
          </a:stretch>
        </p:blipFill>
        <p:spPr>
          <a:xfrm>
            <a:off x="3404175" y="1248825"/>
            <a:ext cx="2335651" cy="2334044"/>
          </a:xfrm>
          <a:prstGeom prst="rect">
            <a:avLst/>
          </a:prstGeom>
          <a:noFill/>
          <a:ln>
            <a:noFill/>
          </a:ln>
        </p:spPr>
      </p:pic>
      <p:pic>
        <p:nvPicPr>
          <p:cNvPr id="38" name="Shape 38"/>
          <p:cNvPicPr preferRelativeResize="0"/>
          <p:nvPr/>
        </p:nvPicPr>
        <p:blipFill>
          <a:blip r:embed="rId5">
            <a:alphaModFix/>
          </a:blip>
          <a:stretch>
            <a:fillRect/>
          </a:stretch>
        </p:blipFill>
        <p:spPr>
          <a:xfrm>
            <a:off x="6072600" y="1248025"/>
            <a:ext cx="2335649" cy="2335649"/>
          </a:xfrm>
          <a:prstGeom prst="rect">
            <a:avLst/>
          </a:prstGeom>
          <a:noFill/>
          <a:ln>
            <a:noFill/>
          </a:ln>
        </p:spPr>
      </p:pic>
      <p:pic>
        <p:nvPicPr>
          <p:cNvPr id="39" name="Shape 39"/>
          <p:cNvPicPr preferRelativeResize="0"/>
          <p:nvPr/>
        </p:nvPicPr>
        <p:blipFill>
          <a:blip r:embed="rId6">
            <a:alphaModFix/>
          </a:blip>
          <a:stretch>
            <a:fillRect/>
          </a:stretch>
        </p:blipFill>
        <p:spPr>
          <a:xfrm>
            <a:off x="2022425" y="3764175"/>
            <a:ext cx="2335650" cy="2516245"/>
          </a:xfrm>
          <a:prstGeom prst="rect">
            <a:avLst/>
          </a:prstGeom>
          <a:noFill/>
          <a:ln>
            <a:noFill/>
          </a:ln>
        </p:spPr>
      </p:pic>
      <p:pic>
        <p:nvPicPr>
          <p:cNvPr id="40" name="Shape 40"/>
          <p:cNvPicPr preferRelativeResize="0"/>
          <p:nvPr/>
        </p:nvPicPr>
        <p:blipFill>
          <a:blip r:embed="rId7">
            <a:alphaModFix/>
          </a:blip>
          <a:stretch>
            <a:fillRect/>
          </a:stretch>
        </p:blipFill>
        <p:spPr>
          <a:xfrm>
            <a:off x="4922900" y="3755038"/>
            <a:ext cx="2335649" cy="25345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Decision Required</a:t>
            </a:r>
          </a:p>
        </p:txBody>
      </p:sp>
      <p:graphicFrame>
        <p:nvGraphicFramePr>
          <p:cNvPr id="46" name="Shape 46"/>
          <p:cNvGraphicFramePr/>
          <p:nvPr/>
        </p:nvGraphicFramePr>
        <p:xfrm>
          <a:off x="228600" y="990600"/>
          <a:ext cx="3000000" cy="3000000"/>
        </p:xfrm>
        <a:graphic>
          <a:graphicData uri="http://schemas.openxmlformats.org/drawingml/2006/table">
            <a:tbl>
              <a:tblPr bandRow="1" firstRow="1">
                <a:noFill/>
                <a:tableStyleId>{ED007128-9EDB-4694-BBEB-34E92273ED72}</a:tableStyleId>
              </a:tblPr>
              <a:tblGrid>
                <a:gridCol w="838200"/>
                <a:gridCol w="1295400"/>
                <a:gridCol w="6324600"/>
              </a:tblGrid>
              <a:tr h="1417475">
                <a:tc>
                  <a:txBody>
                    <a:bodyPr>
                      <a:noAutofit/>
                    </a:bodyPr>
                    <a:lstStyle/>
                    <a:p>
                      <a:pPr indent="0" lvl="0" marL="0" marR="0" rtl="0" algn="l">
                        <a:spcBef>
                          <a:spcPts val="0"/>
                        </a:spcBef>
                        <a:buNone/>
                      </a:pPr>
                      <a:r>
                        <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92D050"/>
                    </a:solidFill>
                  </a:tcPr>
                </a:tc>
                <a:tc>
                  <a:txBody>
                    <a:bodyPr>
                      <a:noAutofit/>
                    </a:bodyPr>
                    <a:lstStyle/>
                    <a:p>
                      <a:pPr indent="0" lvl="0" marL="0" marR="0" rtl="0" algn="l">
                        <a:spcBef>
                          <a:spcPts val="0"/>
                        </a:spcBef>
                        <a:buNone/>
                      </a:pPr>
                      <a:r>
                        <a:rPr b="0" lang="en-US" sz="1800">
                          <a:solidFill>
                            <a:schemeClr val="dk1"/>
                          </a:solidFill>
                        </a:rPr>
                        <a:t>Schedule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None/>
                      </a:pPr>
                      <a:r>
                        <a:rPr b="0" lang="en-US" sz="1800">
                          <a:solidFill>
                            <a:schemeClr val="dk1"/>
                          </a:solidFill>
                        </a:rPr>
                        <a:t>We are adhering to our development schedule.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1217325">
                <a:tc>
                  <a:txBody>
                    <a:bodyPr>
                      <a:noAutofit/>
                    </a:bodyPr>
                    <a:lstStyle/>
                    <a:p>
                      <a:pPr indent="0" lvl="0" marL="0" marR="0" rtl="0" algn="l">
                        <a:spcBef>
                          <a:spcPts val="0"/>
                        </a:spcBef>
                        <a:buNone/>
                      </a:pPr>
                      <a:r>
                        <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solidFill>
                  </a:tcPr>
                </a:tc>
                <a:tc>
                  <a:txBody>
                    <a:bodyPr>
                      <a:noAutofit/>
                    </a:bodyPr>
                    <a:lstStyle/>
                    <a:p>
                      <a:pPr indent="0" lvl="0" marL="0" marR="0" rtl="0" algn="l">
                        <a:spcBef>
                          <a:spcPts val="0"/>
                        </a:spcBef>
                        <a:buNone/>
                      </a:pPr>
                      <a:r>
                        <a:rPr b="0" lang="en-US" sz="1800">
                          <a:solidFill>
                            <a:schemeClr val="dk1"/>
                          </a:solidFill>
                        </a:rPr>
                        <a:t>Technical</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None/>
                      </a:pPr>
                      <a:r>
                        <a:rPr lang="en-US" sz="1800"/>
                        <a:t>We are developing our database and server. We marked this as yellow because it is still in progress, but we are confident that we will continue to make further progress without impediments.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1217325">
                <a:tc>
                  <a:txBody>
                    <a:bodyPr>
                      <a:noAutofit/>
                    </a:bodyPr>
                    <a:lstStyle/>
                    <a:p>
                      <a:pPr indent="0" lvl="0" marL="0" marR="0" rtl="0" algn="l">
                        <a:spcBef>
                          <a:spcPts val="0"/>
                        </a:spcBef>
                        <a:buNone/>
                      </a:pPr>
                      <a:r>
                        <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solidFill>
                  </a:tcPr>
                </a:tc>
                <a:tc>
                  <a:txBody>
                    <a:bodyPr>
                      <a:noAutofit/>
                    </a:bodyPr>
                    <a:lstStyle/>
                    <a:p>
                      <a:pPr indent="0" lvl="0" marL="0" marR="0" rtl="0" algn="l">
                        <a:spcBef>
                          <a:spcPts val="0"/>
                        </a:spcBef>
                        <a:buNone/>
                      </a:pPr>
                      <a:r>
                        <a:rPr b="0" lang="en-US" sz="1800">
                          <a:solidFill>
                            <a:schemeClr val="dk1"/>
                          </a:solidFill>
                        </a:rPr>
                        <a:t>Resource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None/>
                      </a:pPr>
                      <a:r>
                        <a:rPr lang="en-US" sz="1800"/>
                        <a:t>We currently have outstanding client questions.</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r h="1217325">
                <a:tc>
                  <a:txBody>
                    <a:bodyPr>
                      <a:noAutofit/>
                    </a:bodyPr>
                    <a:lstStyle/>
                    <a:p>
                      <a:pPr indent="0" lvl="0" marL="0" marR="0" rtl="0" algn="l">
                        <a:spcBef>
                          <a:spcPts val="0"/>
                        </a:spcBef>
                        <a:buNone/>
                      </a:pPr>
                      <a:r>
                        <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None/>
                      </a:pPr>
                      <a:r>
                        <a:rPr b="0" lang="en-US" sz="1800">
                          <a:solidFill>
                            <a:schemeClr val="dk1"/>
                          </a:solidFill>
                        </a:rPr>
                        <a:t>Other</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c>
                  <a:txBody>
                    <a:bodyPr>
                      <a:noAutofit/>
                    </a:bodyPr>
                    <a:lstStyle/>
                    <a:p>
                      <a:pPr indent="0" lvl="0" marL="0" marR="0" rtl="0" algn="l">
                        <a:spcBef>
                          <a:spcPts val="0"/>
                        </a:spcBef>
                        <a:buNone/>
                      </a:pPr>
                      <a:r>
                        <a:rPr lang="en-US" sz="1800"/>
                        <a:t>N/A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Project Status</a:t>
            </a:r>
          </a:p>
        </p:txBody>
      </p:sp>
      <p:sp>
        <p:nvSpPr>
          <p:cNvPr id="52" name="Shape 52"/>
          <p:cNvSpPr txBox="1"/>
          <p:nvPr>
            <p:ph idx="1" type="body"/>
          </p:nvPr>
        </p:nvSpPr>
        <p:spPr>
          <a:xfrm>
            <a:off x="228600" y="990600"/>
            <a:ext cx="8458200" cy="5135563"/>
          </a:xfrm>
          <a:prstGeom prst="rect">
            <a:avLst/>
          </a:prstGeom>
          <a:noFill/>
          <a:ln>
            <a:noFill/>
          </a:ln>
        </p:spPr>
        <p:txBody>
          <a:bodyPr anchorCtr="0" anchor="t" bIns="45700" lIns="91425" rIns="91425" wrap="square" tIns="45700">
            <a:noAutofit/>
          </a:bodyPr>
          <a:lstStyle/>
          <a:p>
            <a:pPr indent="-323850" lvl="0" marL="342900" marR="0" rtl="0" algn="l">
              <a:spcBef>
                <a:spcPts val="0"/>
              </a:spcBef>
              <a:spcAft>
                <a:spcPts val="0"/>
              </a:spcAft>
              <a:buClr>
                <a:schemeClr val="dk1"/>
              </a:buClr>
              <a:buSzPts val="2900"/>
              <a:buFont typeface="Arial"/>
              <a:buChar char="•"/>
            </a:pPr>
            <a:r>
              <a:rPr b="0" i="0" lang="en-US" sz="2900" u="none" cap="none" strike="noStrike">
                <a:solidFill>
                  <a:schemeClr val="dk1"/>
                </a:solidFill>
                <a:latin typeface="Calibri"/>
                <a:ea typeface="Calibri"/>
                <a:cs typeface="Calibri"/>
                <a:sym typeface="Calibri"/>
              </a:rPr>
              <a:t>Accomplishments</a:t>
            </a:r>
          </a:p>
          <a:p>
            <a:pPr indent="-266700" lvl="1" marL="742950" marR="0" rtl="0" algn="l">
              <a:spcBef>
                <a:spcPts val="560"/>
              </a:spcBef>
              <a:spcAft>
                <a:spcPts val="0"/>
              </a:spcAft>
              <a:buClr>
                <a:schemeClr val="dk1"/>
              </a:buClr>
              <a:buSzPts val="2500"/>
              <a:buFont typeface="Arial"/>
              <a:buChar char="–"/>
            </a:pPr>
            <a:r>
              <a:rPr lang="en-US" sz="2500"/>
              <a:t>Completed</a:t>
            </a:r>
            <a:r>
              <a:rPr lang="en-US" sz="2500"/>
              <a:t> Homework 1</a:t>
            </a:r>
          </a:p>
          <a:p>
            <a:pPr lvl="2" marR="0" rtl="0" algn="l">
              <a:spcBef>
                <a:spcPts val="560"/>
              </a:spcBef>
              <a:spcAft>
                <a:spcPts val="0"/>
              </a:spcAft>
              <a:buSzPts val="2100"/>
              <a:buChar char="•"/>
            </a:pPr>
            <a:r>
              <a:rPr lang="en-US" sz="2100"/>
              <a:t>Designed a project plan for the semester</a:t>
            </a:r>
          </a:p>
          <a:p>
            <a:pPr lvl="2" marR="0" rtl="0" algn="l">
              <a:spcBef>
                <a:spcPts val="560"/>
              </a:spcBef>
              <a:spcAft>
                <a:spcPts val="0"/>
              </a:spcAft>
              <a:buSzPts val="2100"/>
              <a:buChar char="•"/>
            </a:pPr>
            <a:r>
              <a:rPr lang="en-US" sz="2100"/>
              <a:t>Gathered Requirements with client interview</a:t>
            </a:r>
          </a:p>
          <a:p>
            <a:pPr lvl="2" marR="0" rtl="0" algn="l">
              <a:spcBef>
                <a:spcPts val="560"/>
              </a:spcBef>
              <a:spcAft>
                <a:spcPts val="0"/>
              </a:spcAft>
              <a:buSzPts val="2100"/>
              <a:buChar char="•"/>
            </a:pPr>
            <a:r>
              <a:rPr lang="en-US" sz="2100"/>
              <a:t>Created Use Case Diagram and Documentation</a:t>
            </a:r>
          </a:p>
          <a:p>
            <a:pPr lvl="2" marR="0" rtl="0" algn="l">
              <a:spcBef>
                <a:spcPts val="560"/>
              </a:spcBef>
              <a:spcAft>
                <a:spcPts val="0"/>
              </a:spcAft>
              <a:buSzPts val="2100"/>
              <a:buChar char="•"/>
            </a:pPr>
            <a:r>
              <a:rPr lang="en-US" sz="2100"/>
              <a:t>Defined User Requirements</a:t>
            </a:r>
          </a:p>
          <a:p>
            <a:pPr lvl="1" marR="0" rtl="0" algn="l">
              <a:spcBef>
                <a:spcPts val="560"/>
              </a:spcBef>
              <a:spcAft>
                <a:spcPts val="0"/>
              </a:spcAft>
              <a:buClr>
                <a:schemeClr val="dk1"/>
              </a:buClr>
              <a:buSzPts val="2500"/>
              <a:buFont typeface="Arial"/>
              <a:buChar char="–"/>
            </a:pPr>
            <a:r>
              <a:rPr lang="en-US" sz="2500"/>
              <a:t>Completed Homework 2</a:t>
            </a:r>
          </a:p>
          <a:p>
            <a:pPr lvl="2" marR="0" rtl="0" algn="l">
              <a:spcBef>
                <a:spcPts val="560"/>
              </a:spcBef>
              <a:spcAft>
                <a:spcPts val="0"/>
              </a:spcAft>
              <a:buSzPts val="2100"/>
              <a:buChar char="•"/>
            </a:pPr>
            <a:r>
              <a:rPr lang="en-US" sz="2100"/>
              <a:t>ER Diagram and Documentation</a:t>
            </a:r>
          </a:p>
          <a:p>
            <a:pPr lvl="2" marR="0" rtl="0" algn="l">
              <a:spcBef>
                <a:spcPts val="560"/>
              </a:spcBef>
              <a:spcAft>
                <a:spcPts val="0"/>
              </a:spcAft>
              <a:buSzPts val="2100"/>
              <a:buChar char="•"/>
            </a:pPr>
            <a:r>
              <a:rPr lang="en-US" sz="2100"/>
              <a:t>IT Requirements</a:t>
            </a:r>
          </a:p>
          <a:p>
            <a:pPr indent="-323850" lvl="0" marL="342900" marR="0" rtl="0" algn="l">
              <a:spcBef>
                <a:spcPts val="640"/>
              </a:spcBef>
              <a:spcAft>
                <a:spcPts val="0"/>
              </a:spcAft>
              <a:buClr>
                <a:schemeClr val="dk1"/>
              </a:buClr>
              <a:buSzPts val="2900"/>
              <a:buFont typeface="Arial"/>
              <a:buChar char="•"/>
            </a:pPr>
            <a:r>
              <a:rPr b="0" i="0" lang="en-US" sz="2900" u="none" cap="none" strike="noStrike">
                <a:solidFill>
                  <a:schemeClr val="dk1"/>
                </a:solidFill>
                <a:latin typeface="Calibri"/>
                <a:ea typeface="Calibri"/>
                <a:cs typeface="Calibri"/>
                <a:sym typeface="Calibri"/>
              </a:rPr>
              <a:t>Activities being worked</a:t>
            </a:r>
          </a:p>
          <a:p>
            <a:pPr indent="-266700" lvl="1" marL="742950" marR="0" rtl="0" algn="l">
              <a:spcBef>
                <a:spcPts val="560"/>
              </a:spcBef>
              <a:buClr>
                <a:schemeClr val="dk1"/>
              </a:buClr>
              <a:buSzPts val="2500"/>
              <a:buFont typeface="Arial"/>
              <a:buChar char="–"/>
            </a:pPr>
            <a:r>
              <a:rPr lang="en-US" sz="2500"/>
              <a:t>Server setup, website design prototyping, database setup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Scope of Project</a:t>
            </a:r>
          </a:p>
        </p:txBody>
      </p:sp>
      <p:graphicFrame>
        <p:nvGraphicFramePr>
          <p:cNvPr id="58" name="Shape 58"/>
          <p:cNvGraphicFramePr/>
          <p:nvPr/>
        </p:nvGraphicFramePr>
        <p:xfrm>
          <a:off x="228600" y="990600"/>
          <a:ext cx="3000000" cy="3000000"/>
        </p:xfrm>
        <a:graphic>
          <a:graphicData uri="http://schemas.openxmlformats.org/drawingml/2006/table">
            <a:tbl>
              <a:tblPr bandRow="1" firstRow="1">
                <a:noFill/>
                <a:tableStyleId>{ED007128-9EDB-4694-BBEB-34E92273ED72}</a:tableStyleId>
              </a:tblPr>
              <a:tblGrid>
                <a:gridCol w="4381500"/>
                <a:gridCol w="4381500"/>
              </a:tblGrid>
              <a:tr h="385900">
                <a:tc>
                  <a:txBody>
                    <a:bodyPr>
                      <a:noAutofit/>
                    </a:bodyPr>
                    <a:lstStyle/>
                    <a:p>
                      <a:pPr indent="0" lvl="0" marL="0" marR="0" rtl="0" algn="ctr">
                        <a:spcBef>
                          <a:spcPts val="0"/>
                        </a:spcBef>
                        <a:buNone/>
                      </a:pPr>
                      <a:r>
                        <a:rPr lang="en-US" sz="1800"/>
                        <a:t>What it is </a:t>
                      </a:r>
                    </a:p>
                  </a:txBody>
                  <a:tcPr marT="45725" marB="45725" marR="91450" marL="91450"/>
                </a:tc>
                <a:tc>
                  <a:txBody>
                    <a:bodyPr>
                      <a:noAutofit/>
                    </a:bodyPr>
                    <a:lstStyle/>
                    <a:p>
                      <a:pPr indent="0" lvl="0" marL="0" marR="0" rtl="0" algn="ctr">
                        <a:spcBef>
                          <a:spcPts val="0"/>
                        </a:spcBef>
                        <a:buNone/>
                      </a:pPr>
                      <a:r>
                        <a:rPr lang="en-US" sz="1800"/>
                        <a:t>What it is not</a:t>
                      </a:r>
                    </a:p>
                  </a:txBody>
                  <a:tcPr marT="45725" marB="45725" marR="91450" marL="91450"/>
                </a:tc>
              </a:tr>
              <a:tr h="849975">
                <a:tc>
                  <a:txBody>
                    <a:bodyPr>
                      <a:noAutofit/>
                    </a:bodyPr>
                    <a:lstStyle/>
                    <a:p>
                      <a:pPr indent="0" lvl="0" marL="0" marR="0" rtl="0" algn="l">
                        <a:spcBef>
                          <a:spcPts val="0"/>
                        </a:spcBef>
                        <a:buNone/>
                      </a:pPr>
                      <a:r>
                        <a:rPr lang="en-US" sz="1800"/>
                        <a:t>A web</a:t>
                      </a:r>
                      <a:r>
                        <a:rPr lang="en-US" sz="1800"/>
                        <a:t>site and mobile application</a:t>
                      </a:r>
                    </a:p>
                  </a:txBody>
                  <a:tcPr marT="45725" marB="45725" marR="91450" marL="91450"/>
                </a:tc>
                <a:tc>
                  <a:txBody>
                    <a:bodyPr>
                      <a:noAutofit/>
                    </a:bodyPr>
                    <a:lstStyle/>
                    <a:p>
                      <a:pPr indent="0" lvl="0" marL="0" marR="0" rtl="0" algn="l">
                        <a:spcBef>
                          <a:spcPts val="0"/>
                        </a:spcBef>
                        <a:buNone/>
                      </a:pPr>
                      <a:r>
                        <a:rPr lang="en-US" sz="1800"/>
                        <a:t>A desktop</a:t>
                      </a:r>
                      <a:r>
                        <a:rPr lang="en-US" sz="1800"/>
                        <a:t> application</a:t>
                      </a: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Schedule</a:t>
            </a:r>
          </a:p>
        </p:txBody>
      </p:sp>
      <p:graphicFrame>
        <p:nvGraphicFramePr>
          <p:cNvPr id="64" name="Shape 64"/>
          <p:cNvGraphicFramePr/>
          <p:nvPr/>
        </p:nvGraphicFramePr>
        <p:xfrm>
          <a:off x="63125" y="1146450"/>
          <a:ext cx="3000000" cy="3000000"/>
        </p:xfrm>
        <a:graphic>
          <a:graphicData uri="http://schemas.openxmlformats.org/drawingml/2006/table">
            <a:tbl>
              <a:tblPr bandRow="1" firstRow="1">
                <a:noFill/>
                <a:tableStyleId>{094A8651-2ADA-4231-AAD6-A2577309AD76}</a:tableStyleId>
              </a:tblPr>
              <a:tblGrid>
                <a:gridCol w="578350"/>
                <a:gridCol w="2099775"/>
                <a:gridCol w="3331350"/>
                <a:gridCol w="1615175"/>
                <a:gridCol w="1393075"/>
              </a:tblGrid>
              <a:tr h="352375">
                <a:tc>
                  <a:txBody>
                    <a:bodyPr>
                      <a:noAutofit/>
                    </a:bodyPr>
                    <a:lstStyle/>
                    <a:p>
                      <a:pPr lvl="0" rtl="0" algn="ctr">
                        <a:spcBef>
                          <a:spcPts val="0"/>
                        </a:spcBef>
                        <a:buNone/>
                      </a:pPr>
                      <a:r>
                        <a:rPr b="1" lang="en-US" sz="1000">
                          <a:solidFill>
                            <a:srgbClr val="FFFFFF"/>
                          </a:solidFill>
                          <a:latin typeface="Calibri"/>
                          <a:ea typeface="Calibri"/>
                          <a:cs typeface="Calibri"/>
                          <a:sym typeface="Calibri"/>
                        </a:rPr>
                        <a:t>Week </a:t>
                      </a:r>
                    </a:p>
                  </a:txBody>
                  <a:tcPr marT="50800" marB="50800" marR="88900" marL="88900"/>
                </a:tc>
                <a:tc>
                  <a:txBody>
                    <a:bodyPr>
                      <a:noAutofit/>
                    </a:bodyPr>
                    <a:lstStyle/>
                    <a:p>
                      <a:pPr lvl="0" rtl="0" algn="ctr">
                        <a:spcBef>
                          <a:spcPts val="0"/>
                        </a:spcBef>
                        <a:buNone/>
                      </a:pPr>
                      <a:r>
                        <a:rPr b="1" lang="en-US" sz="1000">
                          <a:solidFill>
                            <a:srgbClr val="FFFFFF"/>
                          </a:solidFill>
                          <a:latin typeface="Calibri"/>
                          <a:ea typeface="Calibri"/>
                          <a:cs typeface="Calibri"/>
                          <a:sym typeface="Calibri"/>
                        </a:rPr>
                        <a:t>Requirements</a:t>
                      </a:r>
                    </a:p>
                  </a:txBody>
                  <a:tcPr marT="50800" marB="50800" marR="88900" marL="88900"/>
                </a:tc>
                <a:tc>
                  <a:txBody>
                    <a:bodyPr>
                      <a:noAutofit/>
                    </a:bodyPr>
                    <a:lstStyle/>
                    <a:p>
                      <a:pPr lvl="0" rtl="0" algn="ctr">
                        <a:spcBef>
                          <a:spcPts val="0"/>
                        </a:spcBef>
                        <a:buNone/>
                      </a:pPr>
                      <a:r>
                        <a:rPr b="1" lang="en-US" sz="1000">
                          <a:solidFill>
                            <a:srgbClr val="FFFFFF"/>
                          </a:solidFill>
                          <a:latin typeface="Calibri"/>
                          <a:ea typeface="Calibri"/>
                          <a:cs typeface="Calibri"/>
                          <a:sym typeface="Calibri"/>
                        </a:rPr>
                        <a:t>Development</a:t>
                      </a:r>
                    </a:p>
                  </a:txBody>
                  <a:tcPr marT="50800" marB="50800" marR="88900" marL="88900"/>
                </a:tc>
                <a:tc>
                  <a:txBody>
                    <a:bodyPr>
                      <a:noAutofit/>
                    </a:bodyPr>
                    <a:lstStyle/>
                    <a:p>
                      <a:pPr lvl="0" rtl="0" algn="ctr">
                        <a:spcBef>
                          <a:spcPts val="0"/>
                        </a:spcBef>
                        <a:buNone/>
                      </a:pPr>
                      <a:r>
                        <a:rPr b="1" lang="en-US" sz="1000">
                          <a:solidFill>
                            <a:srgbClr val="FFFFFF"/>
                          </a:solidFill>
                          <a:latin typeface="Calibri"/>
                          <a:ea typeface="Calibri"/>
                          <a:cs typeface="Calibri"/>
                          <a:sym typeface="Calibri"/>
                        </a:rPr>
                        <a:t>Testing</a:t>
                      </a:r>
                    </a:p>
                  </a:txBody>
                  <a:tcPr marT="50800" marB="50800" marR="88900" marL="88900"/>
                </a:tc>
                <a:tc>
                  <a:txBody>
                    <a:bodyPr>
                      <a:noAutofit/>
                    </a:bodyPr>
                    <a:lstStyle/>
                    <a:p>
                      <a:pPr lvl="0" rtl="0" algn="ctr">
                        <a:spcBef>
                          <a:spcPts val="0"/>
                        </a:spcBef>
                        <a:buNone/>
                      </a:pPr>
                      <a:r>
                        <a:rPr b="1" lang="en-US" sz="1000">
                          <a:solidFill>
                            <a:srgbClr val="FFFFFF"/>
                          </a:solidFill>
                          <a:latin typeface="Calibri"/>
                          <a:ea typeface="Calibri"/>
                          <a:cs typeface="Calibri"/>
                          <a:sym typeface="Calibri"/>
                        </a:rPr>
                        <a:t>Members</a:t>
                      </a:r>
                    </a:p>
                  </a:txBody>
                  <a:tcPr marT="50800" marB="50800" marR="88900" marL="88900"/>
                </a:tc>
              </a:tr>
              <a:tr h="324550">
                <a:tc>
                  <a:txBody>
                    <a:bodyPr>
                      <a:noAutofit/>
                    </a:bodyPr>
                    <a:lstStyle/>
                    <a:p>
                      <a:pPr lvl="0" rtl="0">
                        <a:spcBef>
                          <a:spcPts val="0"/>
                        </a:spcBef>
                        <a:buNone/>
                      </a:pPr>
                      <a:r>
                        <a:rPr lang="en-US" sz="1000">
                          <a:latin typeface="Calibri"/>
                          <a:ea typeface="Calibri"/>
                          <a:cs typeface="Calibri"/>
                          <a:sym typeface="Calibri"/>
                        </a:rPr>
                        <a:t>1</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Gather Requirements</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Go over project overview and client expectations.</a:t>
                      </a:r>
                    </a:p>
                    <a:p>
                      <a:pPr lvl="0" rtl="0">
                        <a:spcBef>
                          <a:spcPts val="0"/>
                        </a:spcBef>
                        <a:buNone/>
                      </a:pPr>
                      <a:r>
                        <a:rPr lang="en-US" sz="1000">
                          <a:latin typeface="Calibri"/>
                          <a:ea typeface="Calibri"/>
                          <a:cs typeface="Calibri"/>
                          <a:sym typeface="Calibri"/>
                        </a:rPr>
                        <a:t>Create questions based on project overview.</a:t>
                      </a: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All</a:t>
                      </a:r>
                    </a:p>
                  </a:txBody>
                  <a:tcPr marT="50800" marB="50800" marR="88900" marL="88900"/>
                </a:tc>
              </a:tr>
              <a:tr h="811400">
                <a:tc>
                  <a:txBody>
                    <a:bodyPr>
                      <a:noAutofit/>
                    </a:bodyPr>
                    <a:lstStyle/>
                    <a:p>
                      <a:pPr lvl="0" rtl="0">
                        <a:spcBef>
                          <a:spcPts val="0"/>
                        </a:spcBef>
                        <a:buNone/>
                      </a:pPr>
                      <a:r>
                        <a:rPr lang="en-US" sz="1000">
                          <a:latin typeface="Calibri"/>
                          <a:ea typeface="Calibri"/>
                          <a:cs typeface="Calibri"/>
                          <a:sym typeface="Calibri"/>
                        </a:rPr>
                        <a:t>2</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Gather Requirements</a:t>
                      </a: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Create Status Report for following class.</a:t>
                      </a:r>
                    </a:p>
                    <a:p>
                      <a:pPr lvl="0" rtl="0">
                        <a:spcBef>
                          <a:spcPts val="0"/>
                        </a:spcBef>
                        <a:buNone/>
                      </a:pPr>
                      <a:r>
                        <a:rPr lang="en-US" sz="1000">
                          <a:latin typeface="Calibri"/>
                          <a:ea typeface="Calibri"/>
                          <a:cs typeface="Calibri"/>
                          <a:sym typeface="Calibri"/>
                        </a:rPr>
                        <a:t>Organizes weekly updates with team to ensure. requirements are met, and productivity is high. Ensure detailed documentation is completed weekly as development continues.</a:t>
                      </a: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All</a:t>
                      </a:r>
                    </a:p>
                    <a:p>
                      <a:pPr lvl="0" rtl="0">
                        <a:spcBef>
                          <a:spcPts val="0"/>
                        </a:spcBef>
                        <a:buNone/>
                      </a:pPr>
                      <a:r>
                        <a:rPr lang="en-US" sz="1000">
                          <a:latin typeface="Calibri"/>
                          <a:ea typeface="Calibri"/>
                          <a:cs typeface="Calibri"/>
                          <a:sym typeface="Calibri"/>
                        </a:rPr>
                        <a:t>Brad</a:t>
                      </a:r>
                    </a:p>
                    <a:p>
                      <a:pPr lvl="0" rtl="0">
                        <a:spcBef>
                          <a:spcPts val="0"/>
                        </a:spcBef>
                        <a:buNone/>
                      </a:pPr>
                      <a:r>
                        <a:rPr lang="en-US" sz="1000">
                          <a:latin typeface="Calibri"/>
                          <a:ea typeface="Calibri"/>
                          <a:cs typeface="Calibri"/>
                          <a:sym typeface="Calibri"/>
                        </a:rPr>
                        <a:t>Brad</a:t>
                      </a:r>
                    </a:p>
                  </a:txBody>
                  <a:tcPr marT="50800" marB="50800" marR="88900" marL="88900"/>
                </a:tc>
              </a:tr>
              <a:tr h="933125">
                <a:tc>
                  <a:txBody>
                    <a:bodyPr>
                      <a:noAutofit/>
                    </a:bodyPr>
                    <a:lstStyle/>
                    <a:p>
                      <a:pPr lvl="0" rtl="0">
                        <a:spcBef>
                          <a:spcPts val="0"/>
                        </a:spcBef>
                        <a:buNone/>
                      </a:pPr>
                      <a:r>
                        <a:rPr lang="en-US" sz="1000">
                          <a:latin typeface="Calibri"/>
                          <a:ea typeface="Calibri"/>
                          <a:cs typeface="Calibri"/>
                          <a:sym typeface="Calibri"/>
                        </a:rPr>
                        <a:t>3</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Create use cases</a:t>
                      </a:r>
                      <a:br>
                        <a:rPr lang="en-US" sz="1000">
                          <a:latin typeface="Calibri"/>
                          <a:ea typeface="Calibri"/>
                          <a:cs typeface="Calibri"/>
                          <a:sym typeface="Calibri"/>
                        </a:rPr>
                      </a:br>
                      <a:r>
                        <a:rPr lang="en-US" sz="1000">
                          <a:latin typeface="Calibri"/>
                          <a:ea typeface="Calibri"/>
                          <a:cs typeface="Calibri"/>
                          <a:sym typeface="Calibri"/>
                        </a:rPr>
                        <a:t>Create Database File</a:t>
                      </a: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Homework 1 due</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Create UML Diagram &amp; documentation. </a:t>
                      </a:r>
                    </a:p>
                    <a:p>
                      <a:pPr lvl="0" rtl="0">
                        <a:spcBef>
                          <a:spcPts val="0"/>
                        </a:spcBef>
                        <a:buNone/>
                      </a:pPr>
                      <a:r>
                        <a:rPr lang="en-US" sz="1000">
                          <a:latin typeface="Calibri"/>
                          <a:ea typeface="Calibri"/>
                          <a:cs typeface="Calibri"/>
                          <a:sym typeface="Calibri"/>
                        </a:rPr>
                        <a:t>Create User Requirements based on client question panel and project overview. </a:t>
                      </a:r>
                    </a:p>
                    <a:p>
                      <a:pPr lvl="0" rtl="0">
                        <a:spcBef>
                          <a:spcPts val="0"/>
                        </a:spcBef>
                        <a:buNone/>
                      </a:pPr>
                      <a:r>
                        <a:rPr lang="en-US" sz="1000">
                          <a:latin typeface="Calibri"/>
                          <a:ea typeface="Calibri"/>
                          <a:cs typeface="Calibri"/>
                          <a:sym typeface="Calibri"/>
                        </a:rPr>
                        <a:t>Create PHP file that has connection string &amp; function call for Database.</a:t>
                      </a:r>
                    </a:p>
                    <a:p>
                      <a:pPr lvl="0" rtl="0">
                        <a:spcBef>
                          <a:spcPts val="0"/>
                        </a:spcBef>
                        <a:buNone/>
                      </a:pPr>
                      <a:r>
                        <a:rPr lang="en-US" sz="1000">
                          <a:latin typeface="Calibri"/>
                          <a:ea typeface="Calibri"/>
                          <a:cs typeface="Calibri"/>
                          <a:sym typeface="Calibri"/>
                        </a:rPr>
                        <a:t>Continue Documentation and Requirement Gathering.</a:t>
                      </a: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All</a:t>
                      </a:r>
                      <a:br>
                        <a:rPr lang="en-US" sz="1000">
                          <a:latin typeface="Calibri"/>
                          <a:ea typeface="Calibri"/>
                          <a:cs typeface="Calibri"/>
                          <a:sym typeface="Calibri"/>
                        </a:rPr>
                      </a:b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Chris</a:t>
                      </a: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Brad</a:t>
                      </a:r>
                    </a:p>
                    <a:p>
                      <a:pPr lvl="0" rtl="0">
                        <a:spcBef>
                          <a:spcPts val="0"/>
                        </a:spcBef>
                        <a:buNone/>
                      </a:pPr>
                      <a:r>
                        <a:rPr lang="en-US" sz="1000">
                          <a:latin typeface="Calibri"/>
                          <a:ea typeface="Calibri"/>
                          <a:cs typeface="Calibri"/>
                          <a:sym typeface="Calibri"/>
                        </a:rPr>
                        <a:t>All</a:t>
                      </a:r>
                    </a:p>
                  </a:txBody>
                  <a:tcPr marT="50800" marB="50800" marR="88900" marL="88900"/>
                </a:tc>
              </a:tr>
              <a:tr h="1054825">
                <a:tc>
                  <a:txBody>
                    <a:bodyPr>
                      <a:noAutofit/>
                    </a:bodyPr>
                    <a:lstStyle/>
                    <a:p>
                      <a:pPr lvl="0" rtl="0">
                        <a:spcBef>
                          <a:spcPts val="0"/>
                        </a:spcBef>
                        <a:buNone/>
                      </a:pPr>
                      <a:r>
                        <a:rPr lang="en-US" sz="1000">
                          <a:latin typeface="Calibri"/>
                          <a:ea typeface="Calibri"/>
                          <a:cs typeface="Calibri"/>
                          <a:sym typeface="Calibri"/>
                        </a:rPr>
                        <a:t>4</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Create website framework.</a:t>
                      </a:r>
                    </a:p>
                    <a:p>
                      <a:pPr lvl="0" rtl="0">
                        <a:spcBef>
                          <a:spcPts val="0"/>
                        </a:spcBef>
                        <a:buNone/>
                      </a:pPr>
                      <a:r>
                        <a:rPr lang="en-US" sz="1000">
                          <a:latin typeface="Calibri"/>
                          <a:ea typeface="Calibri"/>
                          <a:cs typeface="Calibri"/>
                          <a:sym typeface="Calibri"/>
                        </a:rPr>
                        <a:t>Create website design/UI  prototype. </a:t>
                      </a:r>
                    </a:p>
                    <a:p>
                      <a:pPr lvl="0" rtl="0">
                        <a:spcBef>
                          <a:spcPts val="0"/>
                        </a:spcBef>
                        <a:buNone/>
                      </a:pPr>
                      <a:r>
                        <a:rPr lang="en-US" sz="1000">
                          <a:latin typeface="Calibri"/>
                          <a:ea typeface="Calibri"/>
                          <a:cs typeface="Calibri"/>
                          <a:sym typeface="Calibri"/>
                        </a:rPr>
                        <a:t>Create ER Diagrams.</a:t>
                      </a: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Homework 2 due</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Create basic website in PHP. </a:t>
                      </a:r>
                      <a:br>
                        <a:rPr lang="en-US" sz="1000">
                          <a:latin typeface="Calibri"/>
                          <a:ea typeface="Calibri"/>
                          <a:cs typeface="Calibri"/>
                          <a:sym typeface="Calibri"/>
                        </a:rPr>
                      </a:br>
                      <a:r>
                        <a:rPr lang="en-US" sz="1000">
                          <a:latin typeface="Calibri"/>
                          <a:ea typeface="Calibri"/>
                          <a:cs typeface="Calibri"/>
                          <a:sym typeface="Calibri"/>
                        </a:rPr>
                        <a:t>Create website design/UI prototype mockups. </a:t>
                      </a:r>
                    </a:p>
                    <a:p>
                      <a:pPr lvl="0" rtl="0">
                        <a:spcBef>
                          <a:spcPts val="0"/>
                        </a:spcBef>
                        <a:buNone/>
                      </a:pPr>
                      <a:r>
                        <a:rPr lang="en-US" sz="1000">
                          <a:latin typeface="Calibri"/>
                          <a:ea typeface="Calibri"/>
                          <a:cs typeface="Calibri"/>
                          <a:sym typeface="Calibri"/>
                        </a:rPr>
                        <a:t>Create ER Diagram.</a:t>
                      </a:r>
                    </a:p>
                    <a:p>
                      <a:pPr lvl="0" rtl="0">
                        <a:spcBef>
                          <a:spcPts val="0"/>
                        </a:spcBef>
                        <a:buNone/>
                      </a:pPr>
                      <a:r>
                        <a:rPr lang="en-US" sz="1000">
                          <a:latin typeface="Calibri"/>
                          <a:ea typeface="Calibri"/>
                          <a:cs typeface="Calibri"/>
                          <a:sym typeface="Calibri"/>
                        </a:rPr>
                        <a:t>Set up virtual environment.</a:t>
                      </a:r>
                    </a:p>
                    <a:p>
                      <a:pPr lvl="0" rtl="0">
                        <a:spcBef>
                          <a:spcPts val="0"/>
                        </a:spcBef>
                        <a:buNone/>
                      </a:pPr>
                      <a:r>
                        <a:rPr lang="en-US" sz="1000">
                          <a:latin typeface="Calibri"/>
                          <a:ea typeface="Calibri"/>
                          <a:cs typeface="Calibri"/>
                          <a:sym typeface="Calibri"/>
                        </a:rPr>
                        <a:t>Apply design standards to website design/UI prototype mockups.</a:t>
                      </a:r>
                    </a:p>
                    <a:p>
                      <a:pPr lvl="0" rtl="0">
                        <a:spcBef>
                          <a:spcPts val="0"/>
                        </a:spcBef>
                        <a:buNone/>
                      </a:pPr>
                      <a:r>
                        <a:rPr lang="en-US" sz="1000">
                          <a:latin typeface="Calibri"/>
                          <a:ea typeface="Calibri"/>
                          <a:cs typeface="Calibri"/>
                          <a:sym typeface="Calibri"/>
                        </a:rPr>
                        <a:t>Implement UI mockups in website prototype.</a:t>
                      </a:r>
                    </a:p>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Chris</a:t>
                      </a:r>
                    </a:p>
                    <a:p>
                      <a:pPr lvl="0" rtl="0">
                        <a:spcBef>
                          <a:spcPts val="0"/>
                        </a:spcBef>
                        <a:buNone/>
                      </a:pPr>
                      <a:r>
                        <a:rPr lang="en-US" sz="1000">
                          <a:latin typeface="Calibri"/>
                          <a:ea typeface="Calibri"/>
                          <a:cs typeface="Calibri"/>
                          <a:sym typeface="Calibri"/>
                        </a:rPr>
                        <a:t>All</a:t>
                      </a:r>
                    </a:p>
                    <a:p>
                      <a:pPr lvl="0" rtl="0">
                        <a:spcBef>
                          <a:spcPts val="0"/>
                        </a:spcBef>
                        <a:buNone/>
                      </a:pPr>
                      <a:r>
                        <a:rPr lang="en-US" sz="1000">
                          <a:latin typeface="Calibri"/>
                          <a:ea typeface="Calibri"/>
                          <a:cs typeface="Calibri"/>
                          <a:sym typeface="Calibri"/>
                        </a:rPr>
                        <a:t>Patrick</a:t>
                      </a:r>
                    </a:p>
                    <a:p>
                      <a:pPr lvl="0" rtl="0">
                        <a:spcBef>
                          <a:spcPts val="0"/>
                        </a:spcBef>
                        <a:buNone/>
                      </a:pPr>
                      <a:r>
                        <a:rPr lang="en-US" sz="1000">
                          <a:latin typeface="Calibri"/>
                          <a:ea typeface="Calibri"/>
                          <a:cs typeface="Calibri"/>
                          <a:sym typeface="Calibri"/>
                        </a:rPr>
                        <a:t>Patrick</a:t>
                      </a:r>
                    </a:p>
                    <a:p>
                      <a:pPr lvl="0" rtl="0">
                        <a:spcBef>
                          <a:spcPts val="0"/>
                        </a:spcBef>
                        <a:buNone/>
                      </a:pPr>
                      <a:r>
                        <a:rPr lang="en-US" sz="1000">
                          <a:latin typeface="Calibri"/>
                          <a:ea typeface="Calibri"/>
                          <a:cs typeface="Calibri"/>
                          <a:sym typeface="Calibri"/>
                        </a:rPr>
                        <a:t>Brad</a:t>
                      </a:r>
                    </a:p>
                    <a:p>
                      <a:pPr lvl="0" rtl="0">
                        <a:spcBef>
                          <a:spcPts val="0"/>
                        </a:spcBef>
                        <a:buNone/>
                      </a:pPr>
                      <a:r>
                        <a:rPr lang="en-US" sz="1000">
                          <a:latin typeface="Calibri"/>
                          <a:ea typeface="Calibri"/>
                          <a:cs typeface="Calibri"/>
                          <a:sym typeface="Calibri"/>
                        </a:rPr>
                        <a:t>Marisa, Jacob, Chris</a:t>
                      </a:r>
                    </a:p>
                    <a:p>
                      <a:pPr lvl="0" rtl="0">
                        <a:spcBef>
                          <a:spcPts val="0"/>
                        </a:spcBef>
                        <a:buNone/>
                      </a:pPr>
                      <a:r>
                        <a:rPr lang="en-US" sz="1000">
                          <a:latin typeface="Calibri"/>
                          <a:ea typeface="Calibri"/>
                          <a:cs typeface="Calibri"/>
                          <a:sym typeface="Calibri"/>
                        </a:rPr>
                        <a:t>All </a:t>
                      </a:r>
                    </a:p>
                  </a:txBody>
                  <a:tcPr marT="50800" marB="50800" marR="88900" marL="88900"/>
                </a:tc>
              </a:tr>
              <a:tr h="811400">
                <a:tc>
                  <a:txBody>
                    <a:bodyPr>
                      <a:noAutofit/>
                    </a:bodyPr>
                    <a:lstStyle/>
                    <a:p>
                      <a:pPr lvl="0" rtl="0">
                        <a:spcBef>
                          <a:spcPts val="0"/>
                        </a:spcBef>
                        <a:buNone/>
                      </a:pPr>
                      <a:r>
                        <a:rPr lang="en-US" sz="1000">
                          <a:latin typeface="Calibri"/>
                          <a:ea typeface="Calibri"/>
                          <a:cs typeface="Calibri"/>
                          <a:sym typeface="Calibri"/>
                        </a:rPr>
                        <a:t>5</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Begin work on basic functionality of website and features </a:t>
                      </a:r>
                    </a:p>
                    <a:p>
                      <a:pPr lvl="0" rtl="0">
                        <a:spcBef>
                          <a:spcPts val="0"/>
                        </a:spcBef>
                        <a:buNone/>
                      </a:pPr>
                      <a:r>
                        <a:t/>
                      </a:r>
                      <a:endParaRPr sz="1000">
                        <a:latin typeface="Calibri"/>
                        <a:ea typeface="Calibri"/>
                        <a:cs typeface="Calibri"/>
                        <a:sym typeface="Calibri"/>
                      </a:endParaRP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Homework 3 due</a:t>
                      </a: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Finalize website UI mockups.</a:t>
                      </a: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Compare mockups to client specifications.</a:t>
                      </a:r>
                    </a:p>
                  </a:txBody>
                  <a:tcPr marT="50800" marB="50800" marR="88900" marL="88900"/>
                </a:tc>
                <a:tc>
                  <a:txBody>
                    <a:bodyPr>
                      <a:noAutofit/>
                    </a:bodyPr>
                    <a:lstStyle/>
                    <a:p>
                      <a:pPr lvl="0" rtl="0">
                        <a:spcBef>
                          <a:spcPts val="0"/>
                        </a:spcBef>
                        <a:buNone/>
                      </a:pPr>
                      <a:r>
                        <a:t/>
                      </a:r>
                      <a:endParaRPr sz="1000">
                        <a:latin typeface="Calibri"/>
                        <a:ea typeface="Calibri"/>
                        <a:cs typeface="Calibri"/>
                        <a:sym typeface="Calibri"/>
                      </a:endParaRPr>
                    </a:p>
                  </a:txBody>
                  <a:tcPr marT="50800" marB="50800" marR="88900" marL="88900"/>
                </a:tc>
                <a:tc>
                  <a:txBody>
                    <a:bodyPr>
                      <a:noAutofit/>
                    </a:bodyPr>
                    <a:lstStyle/>
                    <a:p>
                      <a:pPr lvl="0" rtl="0">
                        <a:spcBef>
                          <a:spcPts val="0"/>
                        </a:spcBef>
                        <a:buNone/>
                      </a:pPr>
                      <a:r>
                        <a:rPr lang="en-US" sz="1000">
                          <a:latin typeface="Calibri"/>
                          <a:ea typeface="Calibri"/>
                          <a:cs typeface="Calibri"/>
                          <a:sym typeface="Calibri"/>
                        </a:rPr>
                        <a:t>Marisa, Jacob, Chris</a:t>
                      </a: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Brad</a:t>
                      </a:r>
                    </a:p>
                    <a:p>
                      <a:pPr lvl="0" rtl="0">
                        <a:spcBef>
                          <a:spcPts val="0"/>
                        </a:spcBef>
                        <a:buNone/>
                      </a:pPr>
                      <a:r>
                        <a:t/>
                      </a:r>
                      <a:endParaRPr sz="1000">
                        <a:latin typeface="Calibri"/>
                        <a:ea typeface="Calibri"/>
                        <a:cs typeface="Calibri"/>
                        <a:sym typeface="Calibri"/>
                      </a:endParaRPr>
                    </a:p>
                    <a:p>
                      <a:pPr lvl="0" rtl="0">
                        <a:spcBef>
                          <a:spcPts val="0"/>
                        </a:spcBef>
                        <a:buNone/>
                      </a:pPr>
                      <a:r>
                        <a:rPr lang="en-US" sz="1000">
                          <a:latin typeface="Calibri"/>
                          <a:ea typeface="Calibri"/>
                          <a:cs typeface="Calibri"/>
                          <a:sym typeface="Calibri"/>
                        </a:rPr>
                        <a:t>All</a:t>
                      </a:r>
                    </a:p>
                  </a:txBody>
                  <a:tcPr marT="50800" marB="50800" marR="88900" marL="889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Project Risks</a:t>
            </a:r>
          </a:p>
        </p:txBody>
      </p:sp>
      <p:graphicFrame>
        <p:nvGraphicFramePr>
          <p:cNvPr id="70" name="Shape 70"/>
          <p:cNvGraphicFramePr/>
          <p:nvPr/>
        </p:nvGraphicFramePr>
        <p:xfrm>
          <a:off x="228600" y="990600"/>
          <a:ext cx="3000000" cy="3000000"/>
        </p:xfrm>
        <a:graphic>
          <a:graphicData uri="http://schemas.openxmlformats.org/drawingml/2006/table">
            <a:tbl>
              <a:tblPr bandRow="1" firstRow="1">
                <a:noFill/>
                <a:tableStyleId>{ED007128-9EDB-4694-BBEB-34E92273ED72}</a:tableStyleId>
              </a:tblPr>
              <a:tblGrid>
                <a:gridCol w="3756450"/>
                <a:gridCol w="1095625"/>
                <a:gridCol w="3834725"/>
              </a:tblGrid>
              <a:tr h="461775">
                <a:tc>
                  <a:txBody>
                    <a:bodyPr>
                      <a:noAutofit/>
                    </a:bodyPr>
                    <a:lstStyle/>
                    <a:p>
                      <a:pPr indent="0" lvl="0" marL="0" marR="0" rtl="0" algn="ctr">
                        <a:spcBef>
                          <a:spcPts val="0"/>
                        </a:spcBef>
                        <a:buNone/>
                      </a:pPr>
                      <a:r>
                        <a:rPr lang="en-US" sz="1800"/>
                        <a:t>Risk</a:t>
                      </a:r>
                    </a:p>
                  </a:txBody>
                  <a:tcPr marT="45725" marB="45725" marR="91450" marL="91450"/>
                </a:tc>
                <a:tc>
                  <a:txBody>
                    <a:bodyPr>
                      <a:noAutofit/>
                    </a:bodyPr>
                    <a:lstStyle/>
                    <a:p>
                      <a:pPr indent="0" lvl="0" marL="0" marR="0" rtl="0" algn="ctr">
                        <a:spcBef>
                          <a:spcPts val="0"/>
                        </a:spcBef>
                        <a:buNone/>
                      </a:pPr>
                      <a:r>
                        <a:rPr lang="en-US" sz="1800"/>
                        <a:t>Score</a:t>
                      </a:r>
                    </a:p>
                  </a:txBody>
                  <a:tcPr marT="45725" marB="45725" marR="91450" marL="91450"/>
                </a:tc>
                <a:tc>
                  <a:txBody>
                    <a:bodyPr>
                      <a:noAutofit/>
                    </a:bodyPr>
                    <a:lstStyle/>
                    <a:p>
                      <a:pPr indent="0" lvl="0" marL="0" marR="0" rtl="0" algn="ctr">
                        <a:spcBef>
                          <a:spcPts val="0"/>
                        </a:spcBef>
                        <a:buNone/>
                      </a:pPr>
                      <a:r>
                        <a:rPr lang="en-US" sz="1800"/>
                        <a:t>Mitigation</a:t>
                      </a:r>
                    </a:p>
                  </a:txBody>
                  <a:tcPr marT="45725" marB="45725" marR="91450" marL="91450"/>
                </a:tc>
              </a:tr>
              <a:tr h="3636625">
                <a:tc>
                  <a:txBody>
                    <a:bodyPr>
                      <a:noAutofit/>
                    </a:bodyPr>
                    <a:lstStyle/>
                    <a:p>
                      <a:pPr indent="0" lvl="0" marL="0" marR="0" rtl="0" algn="l">
                        <a:spcBef>
                          <a:spcPts val="0"/>
                        </a:spcBef>
                        <a:buNone/>
                      </a:pPr>
                      <a:r>
                        <a:rPr lang="en-US" sz="1800"/>
                        <a:t>As we are still in the early development process, our only risk is the timeframe in which we must complete the project. </a:t>
                      </a:r>
                    </a:p>
                  </a:txBody>
                  <a:tcPr marT="45725" marB="45725" marR="91450" marL="91450"/>
                </a:tc>
                <a:tc>
                  <a:txBody>
                    <a:bodyPr>
                      <a:noAutofit/>
                    </a:bodyPr>
                    <a:lstStyle/>
                    <a:p>
                      <a:pPr indent="0" lvl="0" marL="0" marR="0" rtl="0" algn="l">
                        <a:spcBef>
                          <a:spcPts val="0"/>
                        </a:spcBef>
                        <a:buNone/>
                      </a:pPr>
                      <a:r>
                        <a:rPr lang="en-US" sz="1800"/>
                        <a:t>High</a:t>
                      </a:r>
                    </a:p>
                  </a:txBody>
                  <a:tcPr marT="45725" marB="45725" marR="91450" marL="91450"/>
                </a:tc>
                <a:tc>
                  <a:txBody>
                    <a:bodyPr>
                      <a:noAutofit/>
                    </a:bodyPr>
                    <a:lstStyle/>
                    <a:p>
                      <a:pPr indent="-285750" lvl="0" marL="285750" marR="0" rtl="0" algn="l">
                        <a:spcBef>
                          <a:spcPts val="0"/>
                        </a:spcBef>
                        <a:buClr>
                          <a:schemeClr val="dk1"/>
                        </a:buClr>
                        <a:buSzPts val="1800"/>
                        <a:buFont typeface="Arial"/>
                        <a:buChar char="•"/>
                      </a:pPr>
                      <a:r>
                        <a:rPr lang="en-US" sz="1800"/>
                        <a:t>Ensuring our project plan is followed.</a:t>
                      </a:r>
                    </a:p>
                    <a:p>
                      <a:pPr indent="-285750" lvl="0" marL="285750" marR="0" rtl="0" algn="l">
                        <a:spcBef>
                          <a:spcPts val="0"/>
                        </a:spcBef>
                        <a:buClr>
                          <a:schemeClr val="dk1"/>
                        </a:buClr>
                        <a:buSzPts val="1800"/>
                        <a:buFont typeface="Arial"/>
                        <a:buChar char="•"/>
                      </a:pPr>
                      <a:r>
                        <a:rPr lang="en-US" sz="1800"/>
                        <a:t>Team meeting twice a week to touch base on development progress and reevaluate the schedule of our project.</a:t>
                      </a: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Project issues</a:t>
            </a:r>
          </a:p>
        </p:txBody>
      </p:sp>
      <p:graphicFrame>
        <p:nvGraphicFramePr>
          <p:cNvPr id="76" name="Shape 76"/>
          <p:cNvGraphicFramePr/>
          <p:nvPr/>
        </p:nvGraphicFramePr>
        <p:xfrm>
          <a:off x="228600" y="990600"/>
          <a:ext cx="3000000" cy="3000000"/>
        </p:xfrm>
        <a:graphic>
          <a:graphicData uri="http://schemas.openxmlformats.org/drawingml/2006/table">
            <a:tbl>
              <a:tblPr bandRow="1" firstRow="1">
                <a:noFill/>
                <a:tableStyleId>{ED007128-9EDB-4694-BBEB-34E92273ED72}</a:tableStyleId>
              </a:tblPr>
              <a:tblGrid>
                <a:gridCol w="2114550"/>
                <a:gridCol w="2114550"/>
                <a:gridCol w="2114550"/>
                <a:gridCol w="2114550"/>
              </a:tblGrid>
              <a:tr h="370850">
                <a:tc>
                  <a:txBody>
                    <a:bodyPr>
                      <a:noAutofit/>
                    </a:bodyPr>
                    <a:lstStyle/>
                    <a:p>
                      <a:pPr indent="0" lvl="0" marL="0" marR="0" rtl="0" algn="ctr">
                        <a:spcBef>
                          <a:spcPts val="0"/>
                        </a:spcBef>
                        <a:buNone/>
                      </a:pPr>
                      <a:r>
                        <a:rPr lang="en-US" sz="1800"/>
                        <a:t>Issue</a:t>
                      </a:r>
                    </a:p>
                  </a:txBody>
                  <a:tcPr marT="45725" marB="45725" marR="91450" marL="91450"/>
                </a:tc>
                <a:tc>
                  <a:txBody>
                    <a:bodyPr>
                      <a:noAutofit/>
                    </a:bodyPr>
                    <a:lstStyle/>
                    <a:p>
                      <a:pPr indent="0" lvl="0" marL="0" marR="0" rtl="0" algn="ctr">
                        <a:spcBef>
                          <a:spcPts val="0"/>
                        </a:spcBef>
                        <a:buNone/>
                      </a:pPr>
                      <a:r>
                        <a:rPr lang="en-US" sz="1800"/>
                        <a:t>Owner</a:t>
                      </a:r>
                    </a:p>
                  </a:txBody>
                  <a:tcPr marT="45725" marB="45725" marR="91450" marL="91450"/>
                </a:tc>
                <a:tc>
                  <a:txBody>
                    <a:bodyPr>
                      <a:noAutofit/>
                    </a:bodyPr>
                    <a:lstStyle/>
                    <a:p>
                      <a:pPr indent="0" lvl="0" marL="0" marR="0" rtl="0" algn="ctr">
                        <a:spcBef>
                          <a:spcPts val="0"/>
                        </a:spcBef>
                        <a:buNone/>
                      </a:pPr>
                      <a:r>
                        <a:rPr lang="en-US" sz="1800"/>
                        <a:t>Action Plan</a:t>
                      </a:r>
                    </a:p>
                  </a:txBody>
                  <a:tcPr marT="45725" marB="45725" marR="91450" marL="91450"/>
                </a:tc>
                <a:tc>
                  <a:txBody>
                    <a:bodyPr>
                      <a:noAutofit/>
                    </a:bodyPr>
                    <a:lstStyle/>
                    <a:p>
                      <a:pPr indent="0" lvl="0" marL="0" marR="0" rtl="0" algn="ctr">
                        <a:spcBef>
                          <a:spcPts val="0"/>
                        </a:spcBef>
                        <a:buNone/>
                      </a:pPr>
                      <a:r>
                        <a:rPr lang="en-US" sz="1800"/>
                        <a:t>Checkpoint Date</a:t>
                      </a:r>
                    </a:p>
                  </a:txBody>
                  <a:tcPr marT="45725" marB="45725" marR="91450" marL="91450"/>
                </a:tc>
              </a:tr>
              <a:tr h="370850">
                <a:tc>
                  <a:txBody>
                    <a:bodyPr>
                      <a:noAutofit/>
                    </a:bodyPr>
                    <a:lstStyle/>
                    <a:p>
                      <a:pPr indent="0" lvl="0" marL="0" marR="0" rtl="0" algn="l">
                        <a:spcBef>
                          <a:spcPts val="0"/>
                        </a:spcBef>
                        <a:buNone/>
                      </a:pPr>
                      <a:r>
                        <a:rPr lang="en-US" sz="1800"/>
                        <a:t>No issues...yet.</a:t>
                      </a:r>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57200" y="73740"/>
            <a:ext cx="8229600" cy="787558"/>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Calibri"/>
              <a:buNone/>
            </a:pPr>
            <a:r>
              <a:rPr b="0" i="0" lang="en-US" sz="4400" u="none" cap="none" strike="noStrike">
                <a:solidFill>
                  <a:schemeClr val="dk1"/>
                </a:solidFill>
                <a:latin typeface="Calibri"/>
                <a:ea typeface="Calibri"/>
                <a:cs typeface="Calibri"/>
                <a:sym typeface="Calibri"/>
              </a:rPr>
              <a:t>Lessons Learned</a:t>
            </a:r>
          </a:p>
        </p:txBody>
      </p:sp>
      <p:graphicFrame>
        <p:nvGraphicFramePr>
          <p:cNvPr id="82" name="Shape 82"/>
          <p:cNvGraphicFramePr/>
          <p:nvPr/>
        </p:nvGraphicFramePr>
        <p:xfrm>
          <a:off x="228600" y="990600"/>
          <a:ext cx="3000000" cy="3000000"/>
        </p:xfrm>
        <a:graphic>
          <a:graphicData uri="http://schemas.openxmlformats.org/drawingml/2006/table">
            <a:tbl>
              <a:tblPr bandRow="1" firstRow="1">
                <a:noFill/>
                <a:tableStyleId>{ED007128-9EDB-4694-BBEB-34E92273ED72}</a:tableStyleId>
              </a:tblPr>
              <a:tblGrid>
                <a:gridCol w="4229100"/>
                <a:gridCol w="4229100"/>
              </a:tblGrid>
              <a:tr h="370850">
                <a:tc>
                  <a:txBody>
                    <a:bodyPr>
                      <a:noAutofit/>
                    </a:bodyPr>
                    <a:lstStyle/>
                    <a:p>
                      <a:pPr indent="0" lvl="0" marL="0" marR="0" rtl="0" algn="ctr">
                        <a:spcBef>
                          <a:spcPts val="0"/>
                        </a:spcBef>
                        <a:buNone/>
                      </a:pPr>
                      <a:r>
                        <a:rPr lang="en-US" sz="1800"/>
                        <a:t>Lessons Learned</a:t>
                      </a:r>
                    </a:p>
                  </a:txBody>
                  <a:tcPr marT="45725" marB="45725" marR="91450" marL="91450"/>
                </a:tc>
                <a:tc>
                  <a:txBody>
                    <a:bodyPr>
                      <a:noAutofit/>
                    </a:bodyPr>
                    <a:lstStyle/>
                    <a:p>
                      <a:pPr indent="0" lvl="0" marL="0" marR="0" rtl="0" algn="ctr">
                        <a:spcBef>
                          <a:spcPts val="0"/>
                        </a:spcBef>
                        <a:buNone/>
                      </a:pPr>
                      <a:r>
                        <a:rPr lang="en-US" sz="1800"/>
                        <a:t>Corrective Action / Recommendation</a:t>
                      </a:r>
                    </a:p>
                  </a:txBody>
                  <a:tcPr marT="45725" marB="45725" marR="91450" marL="91450"/>
                </a:tc>
              </a:tr>
              <a:tr h="370850">
                <a:tc>
                  <a:txBody>
                    <a:bodyPr>
                      <a:noAutofit/>
                    </a:bodyPr>
                    <a:lstStyle/>
                    <a:p>
                      <a:pPr indent="0" lvl="0" marL="0" marR="0" rtl="0" algn="l">
                        <a:spcBef>
                          <a:spcPts val="0"/>
                        </a:spcBef>
                        <a:buNone/>
                      </a:pPr>
                      <a:r>
                        <a:rPr lang="en-US" sz="1800"/>
                        <a:t>Gathering user requirements is the most important part of the design process. It helps avoid miscommunication or an unsatisfied client.</a:t>
                      </a:r>
                    </a:p>
                  </a:txBody>
                  <a:tcPr marT="45725" marB="45725" marR="91450" marL="91450"/>
                </a:tc>
                <a:tc>
                  <a:txBody>
                    <a:bodyPr>
                      <a:noAutofit/>
                    </a:bodyPr>
                    <a:lstStyle/>
                    <a:p>
                      <a:pPr indent="0" lvl="0" marL="0" marR="0" rtl="0" algn="l">
                        <a:spcBef>
                          <a:spcPts val="0"/>
                        </a:spcBef>
                        <a:buNone/>
                      </a:pPr>
                      <a:r>
                        <a:rPr lang="en-US" sz="1800"/>
                        <a:t>Double check with the client at the beginning of development, and continue to keep in touch through the development process to ensure that all requirements are being met. </a:t>
                      </a: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