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BA72DC6-A51C-44A9-B7B4-C3D29F18E91B}">
  <a:tblStyle styleId="{0BA72DC6-A51C-44A9-B7B4-C3D29F18E91B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F81BD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F81BD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rgbClr val="4F81BD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rgbClr val="4F81BD"/>
          </a:solidFill>
        </a:fill>
      </a:tcStyle>
    </a:firstRow>
    <a:neCell>
      <a:tcTxStyle/>
    </a:neCell>
    <a:nwCell>
      <a:tcTxStyle/>
    </a:nwCell>
  </a:tblStyle>
  <a:tblStyle styleId="{8434331B-0D51-4811-A159-99218F94ADCA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228600" y="990600"/>
            <a:ext cx="845820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23" name="Shape 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" cy="83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8.jpg"/><Relationship Id="rId7" Type="http://schemas.openxmlformats.org/officeDocument/2006/relationships/image" Target="../media/image5.jpg"/><Relationship Id="rId8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x="685800" y="800775"/>
            <a:ext cx="77724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 sz="3600"/>
              <a:t>Abroad Squad + Chris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x="1436075" y="5337425"/>
            <a:ext cx="64008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Font typeface="Arial"/>
              <a:buNone/>
            </a:pPr>
            <a:r>
              <a:rPr lang="en-US" sz="2400"/>
              <a:t>Patrick Zambri, Bradford Harris, Marisa Proscia, Chris Siena, Jacob Levinson</a:t>
            </a:r>
          </a:p>
        </p:txBody>
      </p:sp>
      <p:sp>
        <p:nvSpPr>
          <p:cNvPr id="30" name="Shape 30"/>
          <p:cNvSpPr txBox="1"/>
          <p:nvPr>
            <p:ph type="ctrTitle"/>
          </p:nvPr>
        </p:nvSpPr>
        <p:spPr>
          <a:xfrm>
            <a:off x="595525" y="14393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 sz="4800"/>
              <a:t>Ciao</a:t>
            </a:r>
            <a:r>
              <a:rPr lang="en-US" sz="4800"/>
              <a:t>!</a:t>
            </a:r>
          </a:p>
        </p:txBody>
      </p:sp>
      <p:pic>
        <p:nvPicPr>
          <p:cNvPr id="31" name="Shape 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3625" y="2909300"/>
            <a:ext cx="2756196" cy="18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Lessons Learned</a:t>
            </a:r>
          </a:p>
        </p:txBody>
      </p:sp>
      <p:graphicFrame>
        <p:nvGraphicFramePr>
          <p:cNvPr id="92" name="Shape 92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{8434331B-0D51-4811-A159-99218F94ADCA}</a:tableStyleId>
              </a:tblPr>
              <a:tblGrid>
                <a:gridCol w="4229100"/>
                <a:gridCol w="4229100"/>
              </a:tblGrid>
              <a:tr h="474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Lessons Learned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Corrective Action / Recommendation</a:t>
                      </a:r>
                    </a:p>
                  </a:txBody>
                  <a:tcPr marT="45725" marB="45725" marR="91450" marL="91450"/>
                </a:tc>
              </a:tr>
              <a:tr h="808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Gathering Client Requirements is the most important step in the development process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Ensure all clients needs are going to be satisfied by the system design by asking questions before and during the development process. </a:t>
                      </a:r>
                    </a:p>
                  </a:txBody>
                  <a:tcPr marT="45725" marB="45725" marR="91450" marL="91450"/>
                </a:tc>
              </a:tr>
              <a:tr h="99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Always ask for help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It is great to work out a solution on your own, but in some scenarios it is best to reach out to others for assistance, versus spending too much time on something. </a:t>
                      </a:r>
                    </a:p>
                  </a:txBody>
                  <a:tcPr marT="45725" marB="45725" marR="91450" marL="91450"/>
                </a:tc>
              </a:tr>
              <a:tr h="802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Encryption troubles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Learned how to correctly install and configure MCrypt on ubuntu 14</a:t>
                      </a:r>
                    </a:p>
                  </a:txBody>
                  <a:tcPr marT="45725" marB="45725" marR="91450" marL="91450"/>
                </a:tc>
              </a:tr>
              <a:tr h="802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Mobile First!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We picked Bootstrap as our CSS Framework because of its push for a responsive mobile UI. 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73740"/>
            <a:ext cx="8229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Matrix</a:t>
            </a:r>
          </a:p>
        </p:txBody>
      </p:sp>
      <p:graphicFrame>
        <p:nvGraphicFramePr>
          <p:cNvPr id="98" name="Shape 98"/>
          <p:cNvGraphicFramePr/>
          <p:nvPr/>
        </p:nvGraphicFramePr>
        <p:xfrm>
          <a:off x="292438" y="1534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{8434331B-0D51-4811-A159-99218F94ADCA}</a:tableStyleId>
              </a:tblPr>
              <a:tblGrid>
                <a:gridCol w="1711825"/>
                <a:gridCol w="1711825"/>
                <a:gridCol w="1711825"/>
                <a:gridCol w="1711825"/>
                <a:gridCol w="1711825"/>
              </a:tblGrid>
              <a:tr h="742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Stakeholder Name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Information</a:t>
                      </a:r>
                      <a:r>
                        <a:rPr lang="en-US" sz="1800"/>
                        <a:t> Required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Timing / Frequency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Delivery Method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Owner</a:t>
                      </a:r>
                    </a:p>
                  </a:txBody>
                  <a:tcPr marT="45725" marB="45725" marR="91450" marL="91450"/>
                </a:tc>
              </a:tr>
              <a:tr h="725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Client (Professor Rivas)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User Requirements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As Needed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Forum Posts, via email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Entire Team</a:t>
                      </a:r>
                    </a:p>
                  </a:txBody>
                  <a:tcPr marT="45725" marB="45725" marR="91450" marL="91450"/>
                </a:tc>
              </a:tr>
              <a:tr h="774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Team Meeting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Team updates, system updates, complete homework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Meet weekly , communicate almost daily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In-Person Meeting, Group Chat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Entire Team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73740"/>
            <a:ext cx="8229600" cy="787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Login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228600" y="990600"/>
            <a:ext cx="8458200" cy="513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8667" l="6609" r="9300" t="7671"/>
          <a:stretch/>
        </p:blipFill>
        <p:spPr>
          <a:xfrm>
            <a:off x="4599725" y="2077938"/>
            <a:ext cx="3730150" cy="296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4">
            <a:alphaModFix/>
          </a:blip>
          <a:srcRect b="5368" l="8383" r="10143" t="7341"/>
          <a:stretch/>
        </p:blipFill>
        <p:spPr>
          <a:xfrm>
            <a:off x="457200" y="2039675"/>
            <a:ext cx="3867425" cy="303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73740"/>
            <a:ext cx="8229600" cy="787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Login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228600" y="990600"/>
            <a:ext cx="8458200" cy="513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875" y="990600"/>
            <a:ext cx="3033051" cy="290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6475" y="934375"/>
            <a:ext cx="3130325" cy="301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3437" y="3359825"/>
            <a:ext cx="3208525" cy="30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Pictures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4677650" y="3488950"/>
            <a:ext cx="6360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(Pat)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2238600" y="3488950"/>
            <a:ext cx="7419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</a:rPr>
              <a:t>(Pat)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23300"/>
            <a:ext cx="1879226" cy="2505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5700" y="3643500"/>
            <a:ext cx="2996152" cy="2996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3890925"/>
            <a:ext cx="1879223" cy="2501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33562" y="1593025"/>
            <a:ext cx="2276851" cy="40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/>
          <p:cNvPicPr preferRelativeResize="0"/>
          <p:nvPr/>
        </p:nvPicPr>
        <p:blipFill rotWithShape="1">
          <a:blip r:embed="rId7">
            <a:alphaModFix/>
          </a:blip>
          <a:srcRect b="7364" l="0" r="10354" t="0"/>
          <a:stretch/>
        </p:blipFill>
        <p:spPr>
          <a:xfrm>
            <a:off x="5680600" y="939600"/>
            <a:ext cx="3123100" cy="229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/>
          <p:cNvPicPr preferRelativeResize="0"/>
          <p:nvPr/>
        </p:nvPicPr>
        <p:blipFill rotWithShape="1">
          <a:blip r:embed="rId8">
            <a:alphaModFix/>
          </a:blip>
          <a:srcRect b="42495" l="33767" r="32460" t="14756"/>
          <a:stretch/>
        </p:blipFill>
        <p:spPr>
          <a:xfrm>
            <a:off x="7083225" y="1800459"/>
            <a:ext cx="636000" cy="903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</a:t>
            </a:r>
          </a:p>
        </p:txBody>
      </p:sp>
      <p:graphicFrame>
        <p:nvGraphicFramePr>
          <p:cNvPr id="50" name="Shape 50"/>
          <p:cNvGraphicFramePr/>
          <p:nvPr/>
        </p:nvGraphicFramePr>
        <p:xfrm>
          <a:off x="378900" y="9934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{0BA72DC6-A51C-44A9-B7B4-C3D29F18E91B}</a:tableStyleId>
              </a:tblPr>
              <a:tblGrid>
                <a:gridCol w="571500"/>
                <a:gridCol w="1981200"/>
                <a:gridCol w="3143250"/>
                <a:gridCol w="1524000"/>
                <a:gridCol w="1314450"/>
              </a:tblGrid>
              <a:tr h="368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Requirements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Development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Testing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Members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Begin work on basic functionality of website and features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Homework 3 due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Finalize website UI mockups.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Compare mockups to client specifications.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Marisa, Jacob, Chris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Brad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 Project Plan &amp; UML Diagrams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Ensure team is staying on track with plan while providing realistic expectations to the client and constantly updating Project Plan.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Finalize Project Plan based on updates and instructor feedback.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Finalize UML Diagrams.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Continue work on website functionality and features. 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Brad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Patrick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Marisa, Jacob, Chris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Database Design Draft Due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database design draft.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 database design standards to draft.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Initial Peer Reviews Due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Individually Complete first round Peer Reviews.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Revisit database architecture and prepare prototype for production.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overall website functionality.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Chris, Marisa, Jacob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Requirements Draft Due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Revisit database architecture and prepare prototype for production.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Team meeting to finish draft of IT requirements &amp; network design.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Chris, Marisa, Jacob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Brad,Patrick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Complete Database Prototype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Homework 4 Due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Complete Database Prototype.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Ensure work is being completed on time in order to be ready for the demo in week 11.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Chris, Marisa, Jacob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Brad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Demo of Prototype prepared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Provide a demo of a functioning prototype website.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</a:t>
                      </a:r>
                    </a:p>
                  </a:txBody>
                  <a:tcPr marT="50800" marB="50800" marR="88900" marL="889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/>
              <a:t>Project Status</a:t>
            </a:r>
          </a:p>
        </p:txBody>
      </p:sp>
      <p:graphicFrame>
        <p:nvGraphicFramePr>
          <p:cNvPr id="56" name="Shape 56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{8434331B-0D51-4811-A159-99218F94ADCA}</a:tableStyleId>
              </a:tblPr>
              <a:tblGrid>
                <a:gridCol w="838200"/>
                <a:gridCol w="1295400"/>
                <a:gridCol w="6324600"/>
              </a:tblGrid>
              <a:tr h="673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Schedule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We are adhering to our development schedule, but slow progress due to midterms and other obligations.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673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Technical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Adding New Coaches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68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Technical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Login Page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68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Technical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Bootstrap CSS - Learning how to use it. 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68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Technical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PHP Development - Working on bringing functionality to site.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68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Technical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Database - Finalizing design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737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Resource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Learning about the DOD/NIST Security Standards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76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Other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N/A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73740"/>
            <a:ext cx="8229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/>
              <a:t>Project Progress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228600" y="990600"/>
            <a:ext cx="845820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36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/>
              <a:t>Accomplishments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We can now add new coaches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We picked a CSS Framework: Bootstrap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Functional Login Page with CSS</a:t>
            </a:r>
          </a:p>
          <a:p>
            <a:pPr indent="-336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/>
              <a:t>Activities Being Worked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Learning about Bootstrap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Continuing Front End Development</a:t>
            </a:r>
          </a:p>
          <a:p>
            <a:pPr indent="-336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/>
              <a:t>Roadblocks 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Learning about Bootstrap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Learning about DOD/NIST Security Standards 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Midterms &amp; Fall Break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73740"/>
            <a:ext cx="8229600" cy="787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Burndown Chart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1538288"/>
            <a:ext cx="6934200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 of Project</a:t>
            </a:r>
          </a:p>
        </p:txBody>
      </p:sp>
      <p:graphicFrame>
        <p:nvGraphicFramePr>
          <p:cNvPr id="74" name="Shape 74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{8434331B-0D51-4811-A159-99218F94ADCA}</a:tableStyleId>
              </a:tblPr>
              <a:tblGrid>
                <a:gridCol w="4381500"/>
                <a:gridCol w="4381500"/>
              </a:tblGrid>
              <a:tr h="275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What it is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What it is not</a:t>
                      </a:r>
                    </a:p>
                  </a:txBody>
                  <a:tcPr marT="45725" marB="45725" marR="91450" marL="91450"/>
                </a:tc>
              </a:tr>
              <a:tr h="606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 web</a:t>
                      </a:r>
                      <a:r>
                        <a:rPr lang="en-US" sz="1800"/>
                        <a:t>site and mobile application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 desktop</a:t>
                      </a:r>
                      <a:r>
                        <a:rPr lang="en-US" sz="1800"/>
                        <a:t> application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Risks</a:t>
            </a:r>
          </a:p>
        </p:txBody>
      </p:sp>
      <p:graphicFrame>
        <p:nvGraphicFramePr>
          <p:cNvPr id="80" name="Shape 80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{8434331B-0D51-4811-A159-99218F94ADCA}</a:tableStyleId>
              </a:tblPr>
              <a:tblGrid>
                <a:gridCol w="3756450"/>
                <a:gridCol w="1095625"/>
                <a:gridCol w="3834725"/>
              </a:tblGrid>
              <a:tr h="181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Risk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Score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Mitigation</a:t>
                      </a:r>
                    </a:p>
                  </a:txBody>
                  <a:tcPr marT="45725" marB="45725" marR="91450" marL="91450"/>
                </a:tc>
              </a:tr>
              <a:tr h="608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Time .. Nothing new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High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Keep working.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73740"/>
            <a:ext cx="8229600" cy="7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issues</a:t>
            </a:r>
          </a:p>
        </p:txBody>
      </p:sp>
      <p:graphicFrame>
        <p:nvGraphicFramePr>
          <p:cNvPr id="86" name="Shape 86"/>
          <p:cNvGraphicFramePr/>
          <p:nvPr/>
        </p:nvGraphicFramePr>
        <p:xfrm>
          <a:off x="228600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{8434331B-0D51-4811-A159-99218F94ADCA}</a:tableStyleId>
              </a:tblPr>
              <a:tblGrid>
                <a:gridCol w="2114550"/>
                <a:gridCol w="2114550"/>
                <a:gridCol w="2114550"/>
                <a:gridCol w="2114550"/>
              </a:tblGrid>
              <a:tr h="600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Issue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Owner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Action Plan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Checkpoint Date</a:t>
                      </a:r>
                    </a:p>
                  </a:txBody>
                  <a:tcPr marT="45725" marB="45725" marR="91450" marL="91450"/>
                </a:tc>
              </a:tr>
              <a:tr h="10524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CSS Framework: Bootstrap- How does one use it?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Marisa, Jacob, Brad, Chris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Research &amp; Ask Questions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10/25/2017</a:t>
                      </a:r>
                    </a:p>
                  </a:txBody>
                  <a:tcPr marT="45725" marB="45725" marR="91450" marL="91450"/>
                </a:tc>
              </a:tr>
              <a:tr h="10524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DOD/NIST Security Standards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Pat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Going to Pablo’s Office Hours 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10/25/2017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