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5" r:id="rId4"/>
    <p:sldId id="267" r:id="rId5"/>
    <p:sldId id="266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S Carbon Analyst" id="{5B917FEE-8959-4A3C-8DF8-6C59EDACEB7E}">
          <p14:sldIdLst>
            <p14:sldId id="261"/>
            <p14:sldId id="263"/>
            <p14:sldId id="265"/>
            <p14:sldId id="267"/>
            <p14:sldId id="266"/>
            <p14:sldId id="26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ED38-5DFB-43D8-8350-B27935C5E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FC1D9-93ED-4FE6-883D-0A70CB7E4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282A-1EA2-4DB1-876D-3AF5C8E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79D7-FF19-4DB1-8425-BF4F61B6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5F4D-518C-47CB-85F6-91AFC72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8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D0A-DFCA-4945-B2DF-B8D81443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796F0-016D-474F-A238-ECAE46DF0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830B-36DE-478C-8FE6-B418708F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C772-662D-47BD-8C4D-71D726D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F411-A1C1-46DC-A1D2-564F0EF5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75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6C76A-B6C0-4097-90DD-A6909221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1651A-9C0B-4A84-9BF7-F4C0F29CC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ED37-2A4F-47E7-B5E2-7EC86CB1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2612-5356-4AD7-9F1F-6515A2C0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F52C-D449-4B45-AAAB-4DE5FD6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9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52BC-CD64-46C7-85FB-8C3B256B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1561-C28A-4319-A270-39E1D789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913A-146C-41DB-AD85-1ADFF949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E261-50FE-4749-89A2-6579399D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91DB-34A7-4315-9993-BA865D70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49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C1FD-E91F-419A-AF50-4F0F05AA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F5D79-105D-495D-A0FB-16973B43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B059-5387-46BD-9148-93DEA57C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8154-3CDB-4CE3-8CF5-BFBB4136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21533-2E94-4B29-BF35-0FA41EDE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48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BFCB-8EB6-413E-B788-47154DC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5125-8922-4329-A243-76D4D964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F655-5067-418A-A31E-E969C034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B2A49-2289-4B02-843B-18AF82ED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33F7-B1CF-4678-AB7D-5EAE5CBD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04A7D-2E35-4EC1-B984-21950E08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3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3818-A58B-494F-A6A8-BF8AD493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45C8-C7EF-458C-BEF7-FA9EDF83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3FB91-1592-45E5-95A0-ECD4D5F61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31A63-940C-4AD7-BC8A-24BE14C8D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BF839-5035-4BF8-9CAA-B99F71E6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4516-1D53-49B8-8560-FB610BA9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B78CE-1771-4394-A3D2-0E17AA91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6CDEF-1834-4BC4-8FB1-88F319F5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80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7810-D2F8-4FAA-8146-197674A6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6EB8E-5948-466A-A95E-E882C179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AEF19-D19E-4529-9C3A-F2B9B5FA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D21DA-9D79-4D6A-AA48-E35C2791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4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5EC2B-9C6B-4A65-9865-E9473732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E9ED9-4DAC-40EF-B97D-69DA9C8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A18E-4D11-42E7-8C1B-4FFD246C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81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104C-3A4E-4F5A-907B-C63B667D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22DA-7A44-4D09-8051-9D78C1CE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B1129-CAA3-4202-A88E-0C85B301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B996-319E-46D7-BB21-4A17F865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C7DF7-6CAB-4C1B-9FA3-3E3D3823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9C1AC-945A-4B17-B248-105BB94C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37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A5D5-5F6A-4CD0-80BD-F2384BA2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CC14F-C35C-4791-9207-F7A7CD4D0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49CA4-18B3-4666-BA0E-6A5A76803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0FDEE-7BA8-4D35-9D04-D41F5224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A83A-8CA9-4EC0-86C8-6435807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16135-315F-4EDF-BB9E-B6FAC986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40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16CE3-78AE-40F7-93EF-4186213C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7A96-A736-43E3-8289-4D5A91A5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0D59-2CA4-4D07-B44F-FCAE882FA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55E14-283C-4BBA-96C3-5CE0F2607432}" type="datetimeFigureOut">
              <a:rPr lang="en-AU" smtClean="0"/>
              <a:t>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4D53A-6C86-4034-864B-012AA3EBE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ADFC-26AF-4DB1-8361-D7CD3789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0FF-A5F1-4853-8C65-C53B9E676B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84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AAFD7-C984-54CA-C940-985A753D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Factors that influence soil microbial activities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A11F71-6DA9-8BA9-025C-5099060C8B16}"/>
              </a:ext>
            </a:extLst>
          </p:cNvPr>
          <p:cNvSpPr txBox="1"/>
          <p:nvPr/>
        </p:nvSpPr>
        <p:spPr>
          <a:xfrm>
            <a:off x="7102398" y="452735"/>
            <a:ext cx="2797743" cy="461665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altLang="zh-CN" sz="2400" dirty="0"/>
              <a:t>M</a:t>
            </a:r>
            <a:r>
              <a:rPr lang="en-US" altLang="zh-CN" sz="2400" dirty="0" err="1"/>
              <a:t>icrobial</a:t>
            </a:r>
            <a:r>
              <a:rPr lang="en-US" altLang="zh-CN" sz="2400" dirty="0"/>
              <a:t> 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16794-F703-E612-9B9B-1E7A182F2889}"/>
              </a:ext>
            </a:extLst>
          </p:cNvPr>
          <p:cNvSpPr txBox="1"/>
          <p:nvPr/>
        </p:nvSpPr>
        <p:spPr>
          <a:xfrm>
            <a:off x="5226498" y="1231298"/>
            <a:ext cx="2058168" cy="461665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altLang="zh-CN" sz="2400" dirty="0"/>
              <a:t>Atmospheric </a:t>
            </a:r>
            <a:endParaRPr lang="en-US" altLang="zh-C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863D3-93F9-0B3E-6155-EFD443300827}"/>
              </a:ext>
            </a:extLst>
          </p:cNvPr>
          <p:cNvSpPr txBox="1"/>
          <p:nvPr/>
        </p:nvSpPr>
        <p:spPr>
          <a:xfrm>
            <a:off x="7522811" y="1231299"/>
            <a:ext cx="2058168" cy="461665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altLang="zh-CN" sz="2400" dirty="0"/>
              <a:t>Soil</a:t>
            </a:r>
            <a:endParaRPr lang="en-US" altLang="zh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B67E6-FD27-B574-1D4B-1BCDDE75BE31}"/>
              </a:ext>
            </a:extLst>
          </p:cNvPr>
          <p:cNvSpPr txBox="1"/>
          <p:nvPr/>
        </p:nvSpPr>
        <p:spPr>
          <a:xfrm>
            <a:off x="9900141" y="1231298"/>
            <a:ext cx="2058168" cy="461665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altLang="zh-CN" sz="2400" dirty="0"/>
              <a:t>Biological </a:t>
            </a:r>
            <a:endParaRPr lang="en-US" altLang="zh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9E542-0AED-C0CC-E987-955C6A48535B}"/>
              </a:ext>
            </a:extLst>
          </p:cNvPr>
          <p:cNvSpPr txBox="1"/>
          <p:nvPr/>
        </p:nvSpPr>
        <p:spPr>
          <a:xfrm>
            <a:off x="7441226" y="1858464"/>
            <a:ext cx="2591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soil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soil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soil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soil 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soil salinity (or acidity)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soil aeration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soil nutrient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Evapotranspiration 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C0A95-A130-0064-0FC6-68E79C747119}"/>
              </a:ext>
            </a:extLst>
          </p:cNvPr>
          <p:cNvSpPr txBox="1"/>
          <p:nvPr/>
        </p:nvSpPr>
        <p:spPr>
          <a:xfrm>
            <a:off x="5172534" y="1858465"/>
            <a:ext cx="2058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air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air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precipitation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wind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D2C7DA-B4F7-279B-3C04-BDA59469EFCB}"/>
              </a:ext>
            </a:extLst>
          </p:cNvPr>
          <p:cNvSpPr txBox="1"/>
          <p:nvPr/>
        </p:nvSpPr>
        <p:spPr>
          <a:xfrm>
            <a:off x="9900141" y="1858464"/>
            <a:ext cx="25915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Microbe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Oxygen 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Variety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Residual particle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C/N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Protein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Cellulose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Starch(Sugar)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Lignin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Variety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Leaves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30DBBB-5107-F672-548E-24E11F5E4AFA}"/>
              </a:ext>
            </a:extLst>
          </p:cNvPr>
          <p:cNvSpPr txBox="1"/>
          <p:nvPr/>
        </p:nvSpPr>
        <p:spPr>
          <a:xfrm>
            <a:off x="5027952" y="3340314"/>
            <a:ext cx="2347331" cy="461665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altLang="zh-CN" sz="2400" dirty="0"/>
              <a:t>Anthropogenic </a:t>
            </a:r>
            <a:endParaRPr lang="en-US" altLang="zh-C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CE8CF-8A03-59CC-D49C-CECB568371B4}"/>
              </a:ext>
            </a:extLst>
          </p:cNvPr>
          <p:cNvSpPr txBox="1"/>
          <p:nvPr/>
        </p:nvSpPr>
        <p:spPr>
          <a:xfrm>
            <a:off x="5226497" y="3901445"/>
            <a:ext cx="2347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F0000"/>
                </a:solidFill>
              </a:rPr>
              <a:t>Land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F0000"/>
                </a:solidFill>
              </a:rPr>
              <a:t>Land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FF0000"/>
                </a:solidFill>
              </a:rPr>
              <a:t>Financial incentive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Personal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905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223D6-6715-D9C1-D8FF-7C3386B2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machine learning to </a:t>
            </a:r>
            <a:r>
              <a:rPr lang="en-US" sz="3700" dirty="0">
                <a:solidFill>
                  <a:srgbClr val="FFFFFF"/>
                </a:solidFill>
              </a:rPr>
              <a:t>understand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soil carbon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47B8CEBF-967F-1F84-FD82-AD3951CC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09" y="1110684"/>
            <a:ext cx="6553545" cy="4636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A5D0D-5BE3-E5EF-6B50-FBAC55A28316}"/>
              </a:ext>
            </a:extLst>
          </p:cNvPr>
          <p:cNvSpPr txBox="1"/>
          <p:nvPr/>
        </p:nvSpPr>
        <p:spPr>
          <a:xfrm>
            <a:off x="5074309" y="6131397"/>
            <a:ext cx="460181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AU" b="1" dirty="0"/>
              <a:t>Soil Carbon Storage </a:t>
            </a:r>
          </a:p>
          <a:p>
            <a:r>
              <a:rPr lang="en-AU" b="1" dirty="0">
                <a:solidFill>
                  <a:srgbClr val="9900CC"/>
                </a:solidFill>
              </a:rPr>
              <a:t>Max (Purple): 8%</a:t>
            </a:r>
            <a:r>
              <a:rPr lang="en-AU" dirty="0"/>
              <a:t>	</a:t>
            </a:r>
            <a:r>
              <a:rPr lang="en-AU" b="1" dirty="0">
                <a:solidFill>
                  <a:srgbClr val="FFFF00"/>
                </a:solidFill>
              </a:rPr>
              <a:t>Min (Yellow): 3%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D42685-7E97-38EE-3F9D-520BA443085A}"/>
              </a:ext>
            </a:extLst>
          </p:cNvPr>
          <p:cNvSpPr txBox="1">
            <a:spLocks/>
          </p:cNvSpPr>
          <p:nvPr/>
        </p:nvSpPr>
        <p:spPr>
          <a:xfrm>
            <a:off x="674237" y="4447637"/>
            <a:ext cx="3657600" cy="1338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dirty="0">
                <a:solidFill>
                  <a:srgbClr val="FFFFFF"/>
                </a:solidFill>
              </a:rPr>
              <a:t>Case Study:</a:t>
            </a:r>
          </a:p>
          <a:p>
            <a:pPr algn="ctr"/>
            <a:r>
              <a:rPr lang="en-US" sz="3700" b="1" i="1" dirty="0">
                <a:solidFill>
                  <a:srgbClr val="FFFFFF"/>
                </a:solidFill>
              </a:rPr>
              <a:t>Blue Mountains Areas</a:t>
            </a:r>
          </a:p>
        </p:txBody>
      </p:sp>
    </p:spTree>
    <p:extLst>
      <p:ext uri="{BB962C8B-B14F-4D97-AF65-F5344CB8AC3E}">
        <p14:creationId xmlns:p14="http://schemas.microsoft.com/office/powerpoint/2010/main" val="2295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223D6-6715-D9C1-D8FF-7C3386B2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133590"/>
            <a:ext cx="3657600" cy="2295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machine learning to predict soil carbon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E354F3-F09E-ADDC-EAC3-6A31CB2277A3}"/>
              </a:ext>
            </a:extLst>
          </p:cNvPr>
          <p:cNvSpPr txBox="1"/>
          <p:nvPr/>
        </p:nvSpPr>
        <p:spPr>
          <a:xfrm>
            <a:off x="5099876" y="914400"/>
            <a:ext cx="1363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SLGA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265A9-6483-1F59-359C-B024A9BBF0F9}"/>
              </a:ext>
            </a:extLst>
          </p:cNvPr>
          <p:cNvSpPr txBox="1"/>
          <p:nvPr/>
        </p:nvSpPr>
        <p:spPr>
          <a:xfrm>
            <a:off x="6844454" y="914400"/>
            <a:ext cx="1363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C141D-4BF3-7684-FE68-7DDF6D36DFEA}"/>
              </a:ext>
            </a:extLst>
          </p:cNvPr>
          <p:cNvSpPr txBox="1"/>
          <p:nvPr/>
        </p:nvSpPr>
        <p:spPr>
          <a:xfrm>
            <a:off x="5296827" y="1635202"/>
            <a:ext cx="2710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Soil Carbon Classification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C51D4-3845-C564-EC68-770EE392B8E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041072" y="1024325"/>
            <a:ext cx="351470" cy="870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56BFBD-A601-EBE2-FE8C-1D77F60D44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913362" y="1022320"/>
            <a:ext cx="351470" cy="874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736764-24B0-1D92-CCA9-52ECA480FA98}"/>
              </a:ext>
            </a:extLst>
          </p:cNvPr>
          <p:cNvSpPr txBox="1"/>
          <p:nvPr/>
        </p:nvSpPr>
        <p:spPr>
          <a:xfrm>
            <a:off x="5589160" y="2373866"/>
            <a:ext cx="2125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Dependent Variable (Carbon Storage)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1C5BA-221B-0C11-87F2-A0A4EB41704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651949" y="2004534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9E8228-09AA-9111-BFC5-414698A667C1}"/>
              </a:ext>
            </a:extLst>
          </p:cNvPr>
          <p:cNvSpPr txBox="1"/>
          <p:nvPr/>
        </p:nvSpPr>
        <p:spPr>
          <a:xfrm>
            <a:off x="8208033" y="2373865"/>
            <a:ext cx="33097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Independent Variables </a:t>
            </a:r>
          </a:p>
          <a:p>
            <a:pPr algn="ctr"/>
            <a:r>
              <a:rPr lang="en-AU" dirty="0"/>
              <a:t>(Carbon storage Factors)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963E6-7E44-C001-F108-FC8961C5DA6B}"/>
              </a:ext>
            </a:extLst>
          </p:cNvPr>
          <p:cNvSpPr txBox="1"/>
          <p:nvPr/>
        </p:nvSpPr>
        <p:spPr>
          <a:xfrm>
            <a:off x="8208033" y="1463932"/>
            <a:ext cx="33097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Climate, Environment &amp; Social Topography (Datasets)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104ACA-EBFF-8613-BA40-56362A2966AB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9862898" y="2110263"/>
            <a:ext cx="0" cy="2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71AC30-986E-4BF8-1053-66E8CCC14EF1}"/>
              </a:ext>
            </a:extLst>
          </p:cNvPr>
          <p:cNvSpPr txBox="1"/>
          <p:nvPr/>
        </p:nvSpPr>
        <p:spPr>
          <a:xfrm>
            <a:off x="6651949" y="3565176"/>
            <a:ext cx="3210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Combined Training Samples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415458-4730-D144-34EA-5625920DDA4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16200000" flipH="1">
            <a:off x="7182197" y="2489948"/>
            <a:ext cx="544979" cy="1605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F884BD3-5E40-6935-1D36-1200451B8ADD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8787671" y="2489949"/>
            <a:ext cx="544980" cy="1605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D533A0-CC5C-E575-C16D-0E68C2DDECAA}"/>
              </a:ext>
            </a:extLst>
          </p:cNvPr>
          <p:cNvSpPr txBox="1"/>
          <p:nvPr/>
        </p:nvSpPr>
        <p:spPr>
          <a:xfrm>
            <a:off x="5589160" y="4211504"/>
            <a:ext cx="2125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Training Data (30%)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01D2B-6B8C-D082-2C46-AF0F5F6411A3}"/>
              </a:ext>
            </a:extLst>
          </p:cNvPr>
          <p:cNvSpPr txBox="1"/>
          <p:nvPr/>
        </p:nvSpPr>
        <p:spPr>
          <a:xfrm>
            <a:off x="8800109" y="4211504"/>
            <a:ext cx="2125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Training Data (70%)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E91210-B124-507C-7895-114120A54059}"/>
              </a:ext>
            </a:extLst>
          </p:cNvPr>
          <p:cNvSpPr txBox="1"/>
          <p:nvPr/>
        </p:nvSpPr>
        <p:spPr>
          <a:xfrm>
            <a:off x="5465793" y="4857832"/>
            <a:ext cx="2372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Accuracy Assessment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FCB011-90D0-4FF5-D586-1FC7B9E42C79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651949" y="4580836"/>
            <a:ext cx="0" cy="27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1C4A4E0-B40F-38BB-7959-4197543DB5EC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5400000">
            <a:off x="7316189" y="3270269"/>
            <a:ext cx="276996" cy="1605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EE17D48-A950-977C-8D6D-B142D1642BC9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8921663" y="3270269"/>
            <a:ext cx="276996" cy="1605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88F558-2099-A318-9E4D-7D343417414C}"/>
              </a:ext>
            </a:extLst>
          </p:cNvPr>
          <p:cNvSpPr txBox="1"/>
          <p:nvPr/>
        </p:nvSpPr>
        <p:spPr>
          <a:xfrm>
            <a:off x="8005849" y="5171979"/>
            <a:ext cx="37140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Supervised Machine Learning Classification (Random Forest)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915DD-A8D0-3EE3-C48E-847A6ED3DF4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862898" y="4580836"/>
            <a:ext cx="0" cy="54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D04143A-F666-6591-A8E2-ED7F2082FA6A}"/>
              </a:ext>
            </a:extLst>
          </p:cNvPr>
          <p:cNvCxnSpPr>
            <a:stCxn id="23" idx="2"/>
            <a:endCxn id="27" idx="1"/>
          </p:cNvCxnSpPr>
          <p:nvPr/>
        </p:nvCxnSpPr>
        <p:spPr>
          <a:xfrm rot="16200000" flipH="1">
            <a:off x="7194909" y="4684204"/>
            <a:ext cx="267981" cy="13539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9B10694B-D4B9-4848-98F4-505267B6443D}"/>
              </a:ext>
            </a:extLst>
          </p:cNvPr>
          <p:cNvSpPr txBox="1">
            <a:spLocks/>
          </p:cNvSpPr>
          <p:nvPr/>
        </p:nvSpPr>
        <p:spPr>
          <a:xfrm>
            <a:off x="681687" y="32657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dirty="0">
                <a:solidFill>
                  <a:srgbClr val="FFFFFF"/>
                </a:solidFill>
              </a:rPr>
              <a:t>Flow Chart of Data Processing, Classification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88849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223D6-6715-D9C1-D8FF-7C3386B2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machine learning to predict soil carbon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64F5702-A3EE-35D8-B755-3ADC0C3A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58715"/>
            <a:ext cx="6553545" cy="3948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A775F-5DC6-7386-21FF-9656ABC385D7}"/>
              </a:ext>
            </a:extLst>
          </p:cNvPr>
          <p:cNvSpPr txBox="1"/>
          <p:nvPr/>
        </p:nvSpPr>
        <p:spPr>
          <a:xfrm>
            <a:off x="5153822" y="5664258"/>
            <a:ext cx="58885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AU" b="1" dirty="0"/>
              <a:t>Carbon Storage </a:t>
            </a:r>
          </a:p>
          <a:p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Green: Carbon content &gt; 4.5</a:t>
            </a:r>
            <a:r>
              <a:rPr lang="en-AU" dirty="0"/>
              <a:t>	</a:t>
            </a:r>
            <a:r>
              <a:rPr lang="en-AU" b="1" dirty="0">
                <a:solidFill>
                  <a:srgbClr val="FF0000"/>
                </a:solidFill>
              </a:rPr>
              <a:t>Red: Carbon content &lt; 4.5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F8AF74-89E8-34E3-9CE6-E2B0BEDB19BF}"/>
              </a:ext>
            </a:extLst>
          </p:cNvPr>
          <p:cNvSpPr txBox="1">
            <a:spLocks/>
          </p:cNvSpPr>
          <p:nvPr/>
        </p:nvSpPr>
        <p:spPr>
          <a:xfrm>
            <a:off x="655721" y="4517080"/>
            <a:ext cx="3657600" cy="634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dirty="0">
                <a:solidFill>
                  <a:srgbClr val="FFFFFF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5341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223D6-6715-D9C1-D8FF-7C3386B2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machine learning to predict soil carbon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B044F6A3-A264-23B0-226A-B54EB7357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1193282"/>
            <a:ext cx="6490034" cy="399435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450DEBF-ED9D-7E2E-3DF0-262FC27AA5D7}"/>
              </a:ext>
            </a:extLst>
          </p:cNvPr>
          <p:cNvSpPr txBox="1">
            <a:spLocks/>
          </p:cNvSpPr>
          <p:nvPr/>
        </p:nvSpPr>
        <p:spPr>
          <a:xfrm>
            <a:off x="655721" y="4189981"/>
            <a:ext cx="3657600" cy="1805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dirty="0">
                <a:solidFill>
                  <a:srgbClr val="FFFFFF"/>
                </a:solidFill>
              </a:rPr>
              <a:t>Classification Result (Random Forest)</a:t>
            </a:r>
          </a:p>
        </p:txBody>
      </p:sp>
      <p:graphicFrame>
        <p:nvGraphicFramePr>
          <p:cNvPr id="5" name="Table 30">
            <a:extLst>
              <a:ext uri="{FF2B5EF4-FFF2-40B4-BE49-F238E27FC236}">
                <a16:creationId xmlns:a16="http://schemas.microsoft.com/office/drawing/2014/main" id="{DB4B04E6-C1A5-6B55-9F68-89B910DC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92378"/>
              </p:ext>
            </p:extLst>
          </p:nvPr>
        </p:nvGraphicFramePr>
        <p:xfrm>
          <a:off x="5186079" y="5375689"/>
          <a:ext cx="6215739" cy="123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51">
                  <a:extLst>
                    <a:ext uri="{9D8B030D-6E8A-4147-A177-3AD203B41FA5}">
                      <a16:colId xmlns:a16="http://schemas.microsoft.com/office/drawing/2014/main" val="3890072930"/>
                    </a:ext>
                  </a:extLst>
                </a:gridCol>
                <a:gridCol w="1086265">
                  <a:extLst>
                    <a:ext uri="{9D8B030D-6E8A-4147-A177-3AD203B41FA5}">
                      <a16:colId xmlns:a16="http://schemas.microsoft.com/office/drawing/2014/main" val="1867394760"/>
                    </a:ext>
                  </a:extLst>
                </a:gridCol>
                <a:gridCol w="1134903">
                  <a:extLst>
                    <a:ext uri="{9D8B030D-6E8A-4147-A177-3AD203B41FA5}">
                      <a16:colId xmlns:a16="http://schemas.microsoft.com/office/drawing/2014/main" val="54485954"/>
                    </a:ext>
                  </a:extLst>
                </a:gridCol>
                <a:gridCol w="1775314">
                  <a:extLst>
                    <a:ext uri="{9D8B030D-6E8A-4147-A177-3AD203B41FA5}">
                      <a16:colId xmlns:a16="http://schemas.microsoft.com/office/drawing/2014/main" val="782479572"/>
                    </a:ext>
                  </a:extLst>
                </a:gridCol>
                <a:gridCol w="897906">
                  <a:extLst>
                    <a:ext uri="{9D8B030D-6E8A-4147-A177-3AD203B41FA5}">
                      <a16:colId xmlns:a16="http://schemas.microsoft.com/office/drawing/2014/main" val="2927681683"/>
                    </a:ext>
                  </a:extLst>
                </a:gridCol>
              </a:tblGrid>
              <a:tr h="507905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Low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High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69967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Low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8987"/>
                  </a:ext>
                </a:extLst>
              </a:tr>
              <a:tr h="29435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High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58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12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8AC149F-4712-6590-D848-772DF840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  <a:ln>
            <a:noFill/>
          </a:ln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0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5F0AC-5420-1D14-3215-A5541907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05C116D-F8CF-BD81-88EE-E0366DD04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Factors that influence soil microbial activities</vt:lpstr>
      <vt:lpstr>How to use machine learning to understand soil carbon</vt:lpstr>
      <vt:lpstr>Use machine learning to predict soil carbon</vt:lpstr>
      <vt:lpstr>How to use machine learning to predict soil carbon</vt:lpstr>
      <vt:lpstr>How to use machine learning to predict soil carbon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中南 张</dc:creator>
  <cp:lastModifiedBy>中南 张</cp:lastModifiedBy>
  <cp:revision>39</cp:revision>
  <dcterms:created xsi:type="dcterms:W3CDTF">2022-04-07T02:05:07Z</dcterms:created>
  <dcterms:modified xsi:type="dcterms:W3CDTF">2022-05-07T06:59:51Z</dcterms:modified>
</cp:coreProperties>
</file>