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293" r:id="rId4"/>
    <p:sldId id="261" r:id="rId5"/>
    <p:sldId id="294" r:id="rId6"/>
    <p:sldId id="295" r:id="rId7"/>
    <p:sldId id="296" r:id="rId8"/>
    <p:sldId id="297" r:id="rId9"/>
    <p:sldId id="302" r:id="rId10"/>
    <p:sldId id="303" r:id="rId11"/>
    <p:sldId id="301" r:id="rId12"/>
    <p:sldId id="298" r:id="rId13"/>
    <p:sldId id="289" r:id="rId14"/>
    <p:sldId id="278" r:id="rId15"/>
    <p:sldId id="288" r:id="rId16"/>
    <p:sldId id="299" r:id="rId17"/>
    <p:sldId id="30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CC76-4660-4B33-86FD-1521FBFDE22E}" v="1" dt="2018-11-18T22:43:58.880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4" autoAdjust="0"/>
    <p:restoredTop sz="93529" autoAdjust="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BEA11-AF55-4B88-9733-898280EC73BD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31312-8ED3-4027-AA09-40E00C39A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90D0C-64BA-43AD-8AC5-6E871107B4B8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78A1B1-5661-4476-A34B-5583943744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64C7-8306-4E87-BF37-C447C1FCFFD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5D7365-23F0-4329-9CF3-AE7E5C66E8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67F7A-26FC-418E-B2A3-F356CF97179B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0E095-123B-4E37-A962-3A947A40AB8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52B0F-5B4D-48D2-9652-C22D9A2AD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C830BB-432B-4496-A163-2929AE96CE84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991" y="6383381"/>
            <a:ext cx="6243203" cy="2743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Berisa</a:t>
            </a:r>
            <a:r>
              <a:rPr lang="en-US" dirty="0"/>
              <a:t>, </a:t>
            </a:r>
            <a:r>
              <a:rPr lang="en-US" dirty="0" err="1"/>
              <a:t>Blaschke</a:t>
            </a:r>
            <a:r>
              <a:rPr lang="en-US" dirty="0"/>
              <a:t>, </a:t>
            </a:r>
            <a:r>
              <a:rPr lang="en-US" dirty="0" err="1"/>
              <a:t>Judth</a:t>
            </a:r>
            <a:r>
              <a:rPr lang="en-US" dirty="0"/>
              <a:t>, Winkler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5967A-BC8F-425A-9A1E-BBD5F5E24AB5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29EB5-A8DA-408E-BA5B-3D87C7F14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5154-F6FF-4ACE-B33F-07143605E8BC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51E02E-2B39-44FA-8197-C54515521A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248EE-1224-4C78-8C22-C87B3A225540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DF945-6CBB-4925-8542-3406C5B16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CF1EC-FAEB-4F51-9727-05DD48890989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200">
                <a:latin typeface="Genome Thin" panose="000003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59236-D90B-4D57-BFDB-AAC01029C9EE}"/>
              </a:ext>
            </a:extLst>
          </p:cNvPr>
          <p:cNvSpPr txBox="1"/>
          <p:nvPr userDrawn="1"/>
        </p:nvSpPr>
        <p:spPr>
          <a:xfrm>
            <a:off x="153824" y="6432017"/>
            <a:ext cx="3264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nome Thin" panose="00000300000000000000" pitchFamily="50" charset="0"/>
              </a:rPr>
              <a:t>By </a:t>
            </a:r>
            <a:r>
              <a:rPr lang="en-US" sz="1200" dirty="0" err="1">
                <a:latin typeface="Genome Thin" panose="00000300000000000000" pitchFamily="50" charset="0"/>
              </a:rPr>
              <a:t>Berisa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Blaschke</a:t>
            </a:r>
            <a:r>
              <a:rPr lang="en-US" sz="1200" dirty="0">
                <a:latin typeface="Genome Thin" panose="00000300000000000000" pitchFamily="50" charset="0"/>
              </a:rPr>
              <a:t>, </a:t>
            </a:r>
            <a:r>
              <a:rPr lang="en-US" sz="1200" dirty="0" err="1">
                <a:latin typeface="Genome Thin" panose="00000300000000000000" pitchFamily="50" charset="0"/>
              </a:rPr>
              <a:t>Judth</a:t>
            </a:r>
            <a:r>
              <a:rPr lang="en-US" sz="1200" dirty="0">
                <a:latin typeface="Genome Thin" panose="00000300000000000000" pitchFamily="50" charset="0"/>
              </a:rPr>
              <a:t> and Winkler</a:t>
            </a:r>
            <a:endParaRPr lang="en-AT" sz="1200" dirty="0">
              <a:latin typeface="Genome Thin" panose="00000300000000000000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6B2ACF-1CEC-4E05-918F-E20A8D6BB8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4704" y="66908"/>
            <a:ext cx="4557296" cy="1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858" y="1213185"/>
            <a:ext cx="5289180" cy="2560320"/>
          </a:xfrm>
        </p:spPr>
        <p:txBody>
          <a:bodyPr>
            <a:normAutofit/>
          </a:bodyPr>
          <a:lstStyle/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398" y="3640667"/>
            <a:ext cx="5120640" cy="1600200"/>
          </a:xfrm>
        </p:spPr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8590D-1FEC-468D-B7E2-1E2DD928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CB05-23F5-4CA9-B212-50D29524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App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DF5C-A8EB-4470-9BB9-3684530F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17" y="1929468"/>
            <a:ext cx="1741765" cy="4026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Clean Code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9BD71-6CCB-4074-B31D-A1B0F4E0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3008260"/>
            <a:ext cx="5604202" cy="2758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EC1DF-779D-46B7-A9A0-DAE804B8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39" y="3553271"/>
            <a:ext cx="4877001" cy="166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804D-26F3-47F5-B58F-B03707E3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App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B7BD-4D51-4BD1-A4B0-618236FE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5184"/>
            <a:ext cx="2362200" cy="402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OWASP Top 10</a:t>
            </a:r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28149-CE96-45CF-A12C-24B6B7338A00}"/>
              </a:ext>
            </a:extLst>
          </p:cNvPr>
          <p:cNvSpPr txBox="1">
            <a:spLocks/>
          </p:cNvSpPr>
          <p:nvPr/>
        </p:nvSpPr>
        <p:spPr>
          <a:xfrm>
            <a:off x="8877651" y="2785184"/>
            <a:ext cx="2018949" cy="402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SANS Top 25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1AF9-EDBE-4DFE-8C9E-049A7292DD7B}"/>
              </a:ext>
            </a:extLst>
          </p:cNvPr>
          <p:cNvSpPr txBox="1"/>
          <p:nvPr/>
        </p:nvSpPr>
        <p:spPr>
          <a:xfrm>
            <a:off x="3751277" y="1820539"/>
            <a:ext cx="468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CWE (Common </a:t>
            </a:r>
            <a:r>
              <a:rPr lang="de-DE" dirty="0" err="1"/>
              <a:t>Weakness</a:t>
            </a:r>
            <a:r>
              <a:rPr lang="de-DE" dirty="0"/>
              <a:t> Enumeration)</a:t>
            </a:r>
            <a:endParaRPr lang="en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8DC095-0001-4774-90DC-49E50045339C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2476500" y="2189871"/>
            <a:ext cx="3619500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0E765D-84A3-43DD-8C2C-280AD9F163A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096000" y="2189871"/>
            <a:ext cx="3791126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80DAA9E-D722-409D-BB7A-AA30692B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43" y="3380496"/>
            <a:ext cx="3296514" cy="3074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8ADAE-7C9C-4436-9045-5F2667FA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4" y="3428999"/>
            <a:ext cx="5145248" cy="13648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44B12-EEFF-4E28-B8A5-96B7AB19E800}"/>
              </a:ext>
            </a:extLst>
          </p:cNvPr>
          <p:cNvSpPr txBox="1"/>
          <p:nvPr/>
        </p:nvSpPr>
        <p:spPr>
          <a:xfrm>
            <a:off x="6390134" y="5324872"/>
            <a:ext cx="514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OWASP: Most Critical Web </a:t>
            </a:r>
            <a:r>
              <a:rPr lang="de-DE" dirty="0" err="1"/>
              <a:t>Application</a:t>
            </a:r>
            <a:r>
              <a:rPr lang="de-DE" dirty="0"/>
              <a:t> Security </a:t>
            </a:r>
            <a:r>
              <a:rPr lang="de-DE" dirty="0" err="1"/>
              <a:t>Risks</a:t>
            </a:r>
            <a:endParaRPr lang="de-DE" dirty="0"/>
          </a:p>
          <a:p>
            <a:endParaRPr lang="de-DE" dirty="0"/>
          </a:p>
          <a:p>
            <a:r>
              <a:rPr lang="de-DE" dirty="0"/>
              <a:t>SANS: Most </a:t>
            </a:r>
            <a:r>
              <a:rPr lang="de-DE" dirty="0" err="1"/>
              <a:t>Dangerous</a:t>
            </a:r>
            <a:r>
              <a:rPr lang="de-DE" dirty="0"/>
              <a:t> Software Errors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932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051" y="1983873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Structure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99A455-D701-4802-9995-B372DE28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12" y="2060617"/>
            <a:ext cx="1219200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53035-8C5A-4E5E-9B7E-0E8714A3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4" y="1920841"/>
            <a:ext cx="4877026" cy="4280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5034D-41E2-4977-8E6B-277D9F05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17" y="2422376"/>
            <a:ext cx="3362794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869C3-2EA5-430E-A662-8708DB0C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467" y="3927087"/>
            <a:ext cx="515374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1050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Stacking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B780E-1D35-4BA3-A62A-939A2483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06" y="3078542"/>
            <a:ext cx="8925336" cy="255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677" y="168168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Video Background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292029-56A7-42A9-90AA-442B5659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1617341"/>
            <a:ext cx="4376057" cy="4802605"/>
          </a:xfrm>
          <a:prstGeom prst="rect">
            <a:avLst/>
          </a:prstGeom>
        </p:spPr>
      </p:pic>
      <p:pic>
        <p:nvPicPr>
          <p:cNvPr id="7" name="Picture 7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E5219E48-BF8A-4CCA-9F33-6785DB2B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84" y="2943093"/>
            <a:ext cx="5255986" cy="485907"/>
          </a:xfrm>
          <a:prstGeom prst="rect">
            <a:avLst/>
          </a:prstGeom>
        </p:spPr>
      </p:pic>
      <p:pic>
        <p:nvPicPr>
          <p:cNvPr id="9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C644E1F0-F534-4598-9A00-12BF15187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686" y="4263292"/>
            <a:ext cx="5255985" cy="21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2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346541-4096-4FB0-A1C8-E73E93F25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40"/>
          <a:stretch/>
        </p:blipFill>
        <p:spPr>
          <a:xfrm>
            <a:off x="7061845" y="2851383"/>
            <a:ext cx="3490244" cy="3305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625" y="198387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Webservice Calls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9F49-F054-480B-8711-44A705D9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129833"/>
            <a:ext cx="4936846" cy="4197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DF55A-43C7-47A7-A6D2-13BDD733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45" y="2559514"/>
            <a:ext cx="3490244" cy="1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1DF44E-5361-456E-9F4B-E70367E0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27" y="2956947"/>
            <a:ext cx="4772691" cy="3029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0498" y="1985122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Drawables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9C608-A003-498D-9022-4669ABC5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80" y="2956947"/>
            <a:ext cx="4429743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138E20-A489-4428-879D-D73AAFE57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81" y="4614529"/>
            <a:ext cx="442974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9E4B04-5896-417B-812D-624F3F9C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854" y="2866661"/>
            <a:ext cx="4287765" cy="3211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DED0F-20B4-40C8-8DAC-BA5876A2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5" y="4738315"/>
            <a:ext cx="3743851" cy="1339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6D74-F5EF-408D-9608-0C4ADE5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  <a:endParaRPr lang="de-DE" dirty="0">
              <a:latin typeface="Genome Thin" panose="000003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EA72-8F23-48E5-8FA4-5AF31497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040" y="1983873"/>
            <a:ext cx="475492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/>
              <a:t>Animations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68E63-F45D-4413-A88A-A1C10B1DA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81" y="1983874"/>
            <a:ext cx="4783305" cy="26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1F45F-1AA4-4E5E-BA35-BDA4480E7D7A}"/>
              </a:ext>
            </a:extLst>
          </p:cNvPr>
          <p:cNvSpPr txBox="1"/>
          <p:nvPr/>
        </p:nvSpPr>
        <p:spPr>
          <a:xfrm>
            <a:off x="502920" y="4268988"/>
            <a:ext cx="806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Vielen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Dank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für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Ihre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 </a:t>
            </a:r>
            <a:r>
              <a:rPr lang="en-US" sz="2800" dirty="0" err="1">
                <a:latin typeface="Moon 2.0" panose="00000500000000000000" pitchFamily="50" charset="0"/>
                <a:ea typeface="Moon 2.0" panose="00000500000000000000" pitchFamily="50" charset="0"/>
              </a:rPr>
              <a:t>Aufmerksamkeit</a:t>
            </a:r>
            <a:r>
              <a:rPr lang="en-US" sz="2800" dirty="0">
                <a:latin typeface="Moon 2.0" panose="00000500000000000000" pitchFamily="50" charset="0"/>
                <a:ea typeface="Moon 2.0" panose="00000500000000000000" pitchFamily="50" charset="0"/>
              </a:rPr>
              <a:t>!</a:t>
            </a:r>
            <a:endParaRPr lang="en-AT" sz="2800" dirty="0">
              <a:latin typeface="Moon 2.0" panose="00000500000000000000" pitchFamily="50" charset="0"/>
              <a:ea typeface="Moon 2.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823C4-F4FB-482E-9747-D3D538C7AB7C}"/>
              </a:ext>
            </a:extLst>
          </p:cNvPr>
          <p:cNvSpPr txBox="1">
            <a:spLocks/>
          </p:cNvSpPr>
          <p:nvPr/>
        </p:nvSpPr>
        <p:spPr>
          <a:xfrm>
            <a:off x="502920" y="930926"/>
            <a:ext cx="5289180" cy="2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u="sng" dirty="0">
                <a:latin typeface="Moon 2.0" panose="00000500000000000000" pitchFamily="50" charset="0"/>
                <a:ea typeface="Moon 2.0" panose="00000500000000000000" pitchFamily="50" charset="0"/>
              </a:rPr>
              <a:t>NEEDATICKET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2AA6C10-F62A-4EA6-A8FD-889538226551}"/>
              </a:ext>
            </a:extLst>
          </p:cNvPr>
          <p:cNvSpPr txBox="1">
            <a:spLocks/>
          </p:cNvSpPr>
          <p:nvPr/>
        </p:nvSpPr>
        <p:spPr>
          <a:xfrm>
            <a:off x="671460" y="3358408"/>
            <a:ext cx="512064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nome Thin" panose="00000300000000000000" pitchFamily="50" charset="0"/>
              </a:rPr>
              <a:t>CONCERT TICKETS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DB7C2-7029-4AB6-A92B-5A53B98E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09" y="2680547"/>
            <a:ext cx="1873824" cy="18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enome Thin" panose="00000300000000000000" pitchFamily="50" charset="0"/>
              </a:rPr>
              <a:t>Arbeitsteilung</a:t>
            </a:r>
            <a:endParaRPr lang="en-US" dirty="0">
              <a:latin typeface="Genome Thin" panose="00000300000000000000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FAF9E-C3A5-477D-B5B9-9C6FB533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14116"/>
            <a:ext cx="9601200" cy="4343400"/>
          </a:xfrm>
        </p:spPr>
        <p:txBody>
          <a:bodyPr/>
          <a:lstStyle/>
          <a:p>
            <a:r>
              <a:rPr lang="en-US" dirty="0" err="1"/>
              <a:t>Berisa</a:t>
            </a:r>
            <a:r>
              <a:rPr lang="en-US" dirty="0"/>
              <a:t> – </a:t>
            </a:r>
            <a:r>
              <a:rPr lang="en-US" strike="sngStrike" dirty="0"/>
              <a:t>Android App? </a:t>
            </a:r>
            <a:r>
              <a:rPr lang="en-US" dirty="0"/>
              <a:t>| Java App</a:t>
            </a:r>
          </a:p>
          <a:p>
            <a:r>
              <a:rPr lang="en-US" dirty="0" err="1"/>
              <a:t>Blaschke</a:t>
            </a:r>
            <a:r>
              <a:rPr lang="en-US" dirty="0"/>
              <a:t> – Database | Webservices</a:t>
            </a:r>
          </a:p>
          <a:p>
            <a:r>
              <a:rPr lang="en-US" dirty="0" err="1"/>
              <a:t>Judth</a:t>
            </a:r>
            <a:r>
              <a:rPr lang="en-US" dirty="0"/>
              <a:t> – Database | Webservices</a:t>
            </a:r>
          </a:p>
          <a:p>
            <a:r>
              <a:rPr lang="en-US" dirty="0"/>
              <a:t>Winkler – Android App |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107-BC40-4017-B4D7-55E258D2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EF668-D364-4767-8B80-DDFAC837CB48}"/>
              </a:ext>
            </a:extLst>
          </p:cNvPr>
          <p:cNvSpPr txBox="1"/>
          <p:nvPr/>
        </p:nvSpPr>
        <p:spPr>
          <a:xfrm>
            <a:off x="748018" y="1862355"/>
            <a:ext cx="2961314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Android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all </a:t>
            </a:r>
            <a:r>
              <a:rPr lang="de-DE" dirty="0" err="1">
                <a:solidFill>
                  <a:srgbClr val="00B050"/>
                </a:solidFill>
              </a:rPr>
              <a:t>concerts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to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concert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Buy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bought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Change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/>
              <a:t>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Add/</a:t>
            </a:r>
            <a:r>
              <a:rPr lang="de-DE" dirty="0" err="1">
                <a:solidFill>
                  <a:srgbClr val="00B050"/>
                </a:solidFill>
              </a:rPr>
              <a:t>Cashout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balance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Webservice </a:t>
            </a:r>
            <a:r>
              <a:rPr lang="de-DE" dirty="0" err="1">
                <a:solidFill>
                  <a:srgbClr val="00B050"/>
                </a:solidFill>
              </a:rPr>
              <a:t>connection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76D72-1218-4EC3-B8D8-06692356138E}"/>
              </a:ext>
            </a:extLst>
          </p:cNvPr>
          <p:cNvSpPr txBox="1"/>
          <p:nvPr/>
        </p:nvSpPr>
        <p:spPr>
          <a:xfrm>
            <a:off x="4615343" y="1862354"/>
            <a:ext cx="2961314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Java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dashboard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all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Create</a:t>
            </a:r>
            <a:r>
              <a:rPr lang="de-DE" dirty="0"/>
              <a:t> </a:t>
            </a:r>
            <a:r>
              <a:rPr lang="de-DE" dirty="0" err="1">
                <a:solidFill>
                  <a:srgbClr val="00B050"/>
                </a:solidFill>
              </a:rPr>
              <a:t>tickets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Show </a:t>
            </a:r>
            <a:r>
              <a:rPr lang="de-DE" dirty="0" err="1">
                <a:solidFill>
                  <a:srgbClr val="FF0000"/>
                </a:solidFill>
              </a:rPr>
              <a:t>transactions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</a:t>
            </a:r>
            <a:r>
              <a:rPr lang="de-DE" dirty="0" err="1">
                <a:solidFill>
                  <a:srgbClr val="00B050"/>
                </a:solidFill>
              </a:rPr>
              <a:t>user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data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Change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Show 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Add/</a:t>
            </a:r>
            <a:r>
              <a:rPr lang="de-DE" dirty="0" err="1">
                <a:solidFill>
                  <a:srgbClr val="00B050"/>
                </a:solidFill>
              </a:rPr>
              <a:t>Cashout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balance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Webservice </a:t>
            </a:r>
            <a:r>
              <a:rPr lang="de-DE" dirty="0" err="1">
                <a:solidFill>
                  <a:srgbClr val="FF0000"/>
                </a:solidFill>
              </a:rPr>
              <a:t>connection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BD6AD-EE9C-451E-81F0-6C9CFF664223}"/>
              </a:ext>
            </a:extLst>
          </p:cNvPr>
          <p:cNvSpPr txBox="1"/>
          <p:nvPr/>
        </p:nvSpPr>
        <p:spPr>
          <a:xfrm>
            <a:off x="8482668" y="1862356"/>
            <a:ext cx="2961314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Webservice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accent2"/>
                </a:solidFill>
              </a:rPr>
              <a:t>Routes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as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specified</a:t>
            </a:r>
            <a:endParaRPr lang="de-DE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Bearer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authentication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Sign</a:t>
            </a:r>
            <a:r>
              <a:rPr lang="de-DE" dirty="0">
                <a:solidFill>
                  <a:srgbClr val="00B050"/>
                </a:solidFill>
              </a:rPr>
              <a:t> in / </a:t>
            </a:r>
            <a:r>
              <a:rPr lang="de-DE" dirty="0" err="1">
                <a:solidFill>
                  <a:srgbClr val="00B050"/>
                </a:solidFill>
              </a:rPr>
              <a:t>register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auth</a:t>
            </a:r>
            <a:r>
              <a:rPr lang="de-DE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B050"/>
                </a:solidFill>
              </a:rPr>
              <a:t>Documentation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6ED48-69A1-4765-AEDC-23BCF72CDBEF}"/>
              </a:ext>
            </a:extLst>
          </p:cNvPr>
          <p:cNvSpPr txBox="1"/>
          <p:nvPr/>
        </p:nvSpPr>
        <p:spPr>
          <a:xfrm>
            <a:off x="8482668" y="4632343"/>
            <a:ext cx="296131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B050"/>
                </a:solidFill>
              </a:rPr>
              <a:t>Basic </a:t>
            </a:r>
            <a:r>
              <a:rPr lang="de-DE" dirty="0" err="1">
                <a:solidFill>
                  <a:srgbClr val="00B050"/>
                </a:solidFill>
              </a:rPr>
              <a:t>tables</a:t>
            </a:r>
            <a:endParaRPr lang="de-DE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0000"/>
                </a:solidFill>
              </a:rPr>
              <a:t>Spatial</a:t>
            </a:r>
            <a:r>
              <a:rPr lang="de-DE" dirty="0">
                <a:solidFill>
                  <a:srgbClr val="FF0000"/>
                </a:solidFill>
              </a:rPr>
              <a:t>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Data-Warehouse</a:t>
            </a:r>
          </a:p>
        </p:txBody>
      </p:sp>
    </p:spTree>
    <p:extLst>
      <p:ext uri="{BB962C8B-B14F-4D97-AF65-F5344CB8AC3E}">
        <p14:creationId xmlns:p14="http://schemas.microsoft.com/office/powerpoint/2010/main" val="31025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48D7FE4-AB5B-4139-8568-C4C81C67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73" y="2129980"/>
            <a:ext cx="2072659" cy="36847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7CB2BC-454E-4904-8EA6-7D88C9AF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86" y="2128273"/>
            <a:ext cx="2077242" cy="3692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DAF45-97A8-4559-8A0A-7D2893B71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88" y="2126475"/>
            <a:ext cx="2078253" cy="3694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Welcome Screen</a:t>
            </a:r>
          </a:p>
          <a:p>
            <a:r>
              <a:rPr lang="de-DE" dirty="0"/>
              <a:t>Login </a:t>
            </a:r>
          </a:p>
          <a:p>
            <a:r>
              <a:rPr lang="de-DE" dirty="0"/>
              <a:t>Register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24FA020-5996-478A-8A90-3DEA5476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03" y="2121831"/>
            <a:ext cx="2080865" cy="369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A7F20-80D7-415D-AE55-A647171F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08" y="2121831"/>
            <a:ext cx="2080865" cy="369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50A6D-BAA8-4638-9EE4-CC521C95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313" y="2121832"/>
            <a:ext cx="2080865" cy="3699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Concert </a:t>
            </a:r>
            <a:r>
              <a:rPr lang="de-DE" dirty="0" err="1"/>
              <a:t>list</a:t>
            </a:r>
            <a:endParaRPr lang="de-DE" dirty="0"/>
          </a:p>
          <a:p>
            <a:r>
              <a:rPr lang="de-DE" dirty="0"/>
              <a:t>Ticket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  <a:p>
            <a:r>
              <a:rPr lang="de-DE" dirty="0" err="1"/>
              <a:t>Amount</a:t>
            </a:r>
            <a:r>
              <a:rPr lang="de-DE" dirty="0"/>
              <a:t> Picker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31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74CC48D-C69B-45D7-BC04-6CCBA3895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41" y="2130320"/>
            <a:ext cx="2080864" cy="3699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BA05D-68CA-4DE5-8DEC-579F4359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25" y="2132116"/>
            <a:ext cx="2077243" cy="3692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312950-B071-40A5-A079-168AC3ACA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00" y="2130321"/>
            <a:ext cx="2078252" cy="3694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Buy ticket(s)</a:t>
            </a:r>
          </a:p>
          <a:p>
            <a:r>
              <a:rPr lang="de-DE" dirty="0" err="1"/>
              <a:t>Checkmark</a:t>
            </a:r>
            <a:r>
              <a:rPr lang="de-DE" dirty="0"/>
              <a:t> (</a:t>
            </a:r>
            <a:r>
              <a:rPr lang="de-DE" dirty="0" err="1"/>
              <a:t>Anim</a:t>
            </a:r>
            <a:r>
              <a:rPr lang="de-DE" dirty="0"/>
              <a:t>) </a:t>
            </a:r>
          </a:p>
          <a:p>
            <a:r>
              <a:rPr lang="de-DE" dirty="0"/>
              <a:t>Wallet (</a:t>
            </a:r>
            <a:r>
              <a:rPr lang="de-DE" dirty="0" err="1"/>
              <a:t>Anim</a:t>
            </a:r>
            <a:r>
              <a:rPr lang="de-DE" dirty="0"/>
              <a:t>)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169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B982D3F-10C1-49F7-863E-95961024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381" y="2121930"/>
            <a:ext cx="2084615" cy="3705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DC9E6-7A84-481E-AF5D-B06B0D823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82" y="2121930"/>
            <a:ext cx="2084617" cy="37059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7BCF8-58F6-4CC3-861A-E7544960D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183" y="2121930"/>
            <a:ext cx="2084617" cy="3705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tickets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Change UD (</a:t>
            </a:r>
            <a:r>
              <a:rPr lang="de-DE" dirty="0" err="1"/>
              <a:t>Anim</a:t>
            </a:r>
            <a:r>
              <a:rPr lang="de-DE" dirty="0"/>
              <a:t>)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sp>
        <p:nvSpPr>
          <p:cNvPr id="5" name="AutoShape 4" descr="blob:file:///a13e91db-9ac8-4f3c-a726-21152359f1d2">
            <a:extLst>
              <a:ext uri="{FF2B5EF4-FFF2-40B4-BE49-F238E27FC236}">
                <a16:creationId xmlns:a16="http://schemas.microsoft.com/office/drawing/2014/main" id="{7D0F6B29-C17D-4946-BEC5-0C4C430FE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142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5D1C7B9-A7B3-4141-8CB0-9911F24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08" y="2107608"/>
            <a:ext cx="2072659" cy="36847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02D05-7B8D-4E98-8C18-50A98A06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63" y="2107608"/>
            <a:ext cx="2072659" cy="3684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0AD-D25A-497E-A223-1C4731EE6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117" y="2107608"/>
            <a:ext cx="2072660" cy="3684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nome Thin" panose="00000300000000000000" pitchFamily="50" charset="0"/>
              </a:rPr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DC7-AACB-4F55-A788-19FAD232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82" y="3203197"/>
            <a:ext cx="3457831" cy="4211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Navigation</a:t>
            </a:r>
          </a:p>
          <a:p>
            <a:r>
              <a:rPr lang="de-DE" dirty="0"/>
              <a:t>Field Errors</a:t>
            </a:r>
          </a:p>
          <a:p>
            <a:r>
              <a:rPr lang="de-DE" dirty="0"/>
              <a:t>Toast Errors</a:t>
            </a:r>
          </a:p>
        </p:txBody>
      </p:sp>
      <p:sp>
        <p:nvSpPr>
          <p:cNvPr id="4" name="AutoShape 2" descr="blob:file:///a13e91db-9ac8-4f3c-a726-21152359f1d2">
            <a:extLst>
              <a:ext uri="{FF2B5EF4-FFF2-40B4-BE49-F238E27FC236}">
                <a16:creationId xmlns:a16="http://schemas.microsoft.com/office/drawing/2014/main" id="{7CC94925-C3DB-40FC-A7AA-6D16E0A30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6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BE3E-AB01-483B-8A1F-E7001FB9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App</a:t>
            </a:r>
            <a:endParaRPr lang="en-DE" dirty="0"/>
          </a:p>
        </p:txBody>
      </p:sp>
      <p:pic>
        <p:nvPicPr>
          <p:cNvPr id="1026" name="Picture 2" descr="Bildergebnis für sonarqube">
            <a:extLst>
              <a:ext uri="{FF2B5EF4-FFF2-40B4-BE49-F238E27FC236}">
                <a16:creationId xmlns:a16="http://schemas.microsoft.com/office/drawing/2014/main" id="{436CF975-0678-4ED3-A6C9-061EEA4B2A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584990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17B7D-9C53-4264-A1BA-624A13662B3F}"/>
              </a:ext>
            </a:extLst>
          </p:cNvPr>
          <p:cNvSpPr txBox="1"/>
          <p:nvPr/>
        </p:nvSpPr>
        <p:spPr>
          <a:xfrm>
            <a:off x="4842545" y="1877908"/>
            <a:ext cx="250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Inspection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34E3D-4C85-4727-9AB0-12E768E544EB}"/>
              </a:ext>
            </a:extLst>
          </p:cNvPr>
          <p:cNvSpPr txBox="1"/>
          <p:nvPr/>
        </p:nvSpPr>
        <p:spPr>
          <a:xfrm>
            <a:off x="2526921" y="4243307"/>
            <a:ext cx="2463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Code Quality: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Vulnerabilities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Technical </a:t>
            </a:r>
            <a:r>
              <a:rPr lang="de-DE" dirty="0" err="1"/>
              <a:t>Debt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Unclean</a:t>
            </a:r>
            <a:r>
              <a:rPr lang="de-DE" dirty="0"/>
              <a:t>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2A17-2552-4999-A9F0-FE035FBD10EC}"/>
              </a:ext>
            </a:extLst>
          </p:cNvPr>
          <p:cNvSpPr txBox="1"/>
          <p:nvPr/>
        </p:nvSpPr>
        <p:spPr>
          <a:xfrm>
            <a:off x="7202041" y="4381806"/>
            <a:ext cx="246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Security: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CWE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OWASP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SANS</a:t>
            </a:r>
          </a:p>
        </p:txBody>
      </p:sp>
    </p:spTree>
    <p:extLst>
      <p:ext uri="{BB962C8B-B14F-4D97-AF65-F5344CB8AC3E}">
        <p14:creationId xmlns:p14="http://schemas.microsoft.com/office/powerpoint/2010/main" val="1661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290</TotalTime>
  <Words>296</Words>
  <Application>Microsoft Office PowerPoint</Application>
  <PresentationFormat>Widescreen</PresentationFormat>
  <Paragraphs>103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Genome Thin</vt:lpstr>
      <vt:lpstr>Moon 2.0</vt:lpstr>
      <vt:lpstr>Sales Direction 16X9</vt:lpstr>
      <vt:lpstr>NEEDATICKET</vt:lpstr>
      <vt:lpstr>Arbeitsteilung</vt:lpstr>
      <vt:lpstr>Requirements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Android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dc:creator>WINKLER Christian, 4AHIFS</dc:creator>
  <cp:lastModifiedBy>WINKLER Christian, 5AHIFS</cp:lastModifiedBy>
  <cp:revision>129</cp:revision>
  <dcterms:created xsi:type="dcterms:W3CDTF">2018-06-18T09:39:55Z</dcterms:created>
  <dcterms:modified xsi:type="dcterms:W3CDTF">2019-01-23T14:12:33Z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