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766A8F-95C5-435D-8EA0-28F18528ACA0}" v="30" dt="2020-09-14T04:49:55.1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57" y="17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F466F03-50A7-4E0E-BE88-49EA01F814D2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3DA7917-EABD-4413-A351-44E51E13D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6F03-50A7-4E0E-BE88-49EA01F814D2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A7917-EABD-4413-A351-44E51E13D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67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6F03-50A7-4E0E-BE88-49EA01F814D2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A7917-EABD-4413-A351-44E51E13D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88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6F03-50A7-4E0E-BE88-49EA01F814D2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A7917-EABD-4413-A351-44E51E13D44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7897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6F03-50A7-4E0E-BE88-49EA01F814D2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A7917-EABD-4413-A351-44E51E13D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34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6F03-50A7-4E0E-BE88-49EA01F814D2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A7917-EABD-4413-A351-44E51E13D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67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6F03-50A7-4E0E-BE88-49EA01F814D2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A7917-EABD-4413-A351-44E51E13D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50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6F03-50A7-4E0E-BE88-49EA01F814D2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A7917-EABD-4413-A351-44E51E13D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71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6F03-50A7-4E0E-BE88-49EA01F814D2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A7917-EABD-4413-A351-44E51E13D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6F03-50A7-4E0E-BE88-49EA01F814D2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A7917-EABD-4413-A351-44E51E13D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9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6F03-50A7-4E0E-BE88-49EA01F814D2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A7917-EABD-4413-A351-44E51E13D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7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6F03-50A7-4E0E-BE88-49EA01F814D2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A7917-EABD-4413-A351-44E51E13D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4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6F03-50A7-4E0E-BE88-49EA01F814D2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A7917-EABD-4413-A351-44E51E13D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4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6F03-50A7-4E0E-BE88-49EA01F814D2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A7917-EABD-4413-A351-44E51E13D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9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6F03-50A7-4E0E-BE88-49EA01F814D2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A7917-EABD-4413-A351-44E51E13D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4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6F03-50A7-4E0E-BE88-49EA01F814D2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A7917-EABD-4413-A351-44E51E13D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8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6F03-50A7-4E0E-BE88-49EA01F814D2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A7917-EABD-4413-A351-44E51E13D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11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66F03-50A7-4E0E-BE88-49EA01F814D2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A7917-EABD-4413-A351-44E51E13D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32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9BBE-A19E-400C-8138-8E54CD4E59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Traffic Accident Severity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230CC-1FB1-41FF-81B6-8F555F6CD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IBM Data Science Capstone Project </a:t>
            </a:r>
          </a:p>
          <a:p>
            <a:r>
              <a:rPr lang="en-US" dirty="0"/>
              <a:t>By Christopher Cammilleri</a:t>
            </a:r>
          </a:p>
        </p:txBody>
      </p:sp>
    </p:spTree>
    <p:extLst>
      <p:ext uri="{BB962C8B-B14F-4D97-AF65-F5344CB8AC3E}">
        <p14:creationId xmlns:p14="http://schemas.microsoft.com/office/powerpoint/2010/main" val="3512116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C663B-8D5A-42BE-92D4-C55A8A4BD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Temperature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3BBCD6-8C37-49CE-8930-993479AC2A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" b="8563"/>
          <a:stretch/>
        </p:blipFill>
        <p:spPr>
          <a:xfrm>
            <a:off x="1141412" y="2497720"/>
            <a:ext cx="4662140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69B7A1-9617-42CA-B597-B626CE1AF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479" y="2249487"/>
            <a:ext cx="4844521" cy="3541714"/>
          </a:xfrm>
        </p:spPr>
        <p:txBody>
          <a:bodyPr anchor="ctr">
            <a:normAutofit/>
          </a:bodyPr>
          <a:lstStyle/>
          <a:p>
            <a:r>
              <a:rPr lang="en-US" dirty="0"/>
              <a:t>Accident severity increases as temperature decreases</a:t>
            </a:r>
          </a:p>
        </p:txBody>
      </p:sp>
    </p:spTree>
    <p:extLst>
      <p:ext uri="{BB962C8B-B14F-4D97-AF65-F5344CB8AC3E}">
        <p14:creationId xmlns:p14="http://schemas.microsoft.com/office/powerpoint/2010/main" val="2034063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A173-8844-4954-8FBC-B50FC951C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Humidity</a:t>
            </a:r>
          </a:p>
        </p:txBody>
      </p:sp>
      <p:pic>
        <p:nvPicPr>
          <p:cNvPr id="4" name="Content Placeholder 3" descr="A picture containing clock&#10;&#10;Description automatically generated">
            <a:extLst>
              <a:ext uri="{FF2B5EF4-FFF2-40B4-BE49-F238E27FC236}">
                <a16:creationId xmlns:a16="http://schemas.microsoft.com/office/drawing/2014/main" id="{9B9F20C6-4ED9-472C-9DF1-AE139BD0C852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r="-3" b="5250"/>
          <a:stretch/>
        </p:blipFill>
        <p:spPr>
          <a:xfrm>
            <a:off x="1141412" y="2497720"/>
            <a:ext cx="4662140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E6D327-BCF7-4E75-A8EE-8DD5301D9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479" y="2249487"/>
            <a:ext cx="4844521" cy="3541714"/>
          </a:xfrm>
        </p:spPr>
        <p:txBody>
          <a:bodyPr anchor="ctr">
            <a:normAutofit/>
          </a:bodyPr>
          <a:lstStyle/>
          <a:p>
            <a:r>
              <a:rPr lang="en-US" dirty="0"/>
              <a:t>Accident severity increases as humidity increases</a:t>
            </a:r>
          </a:p>
        </p:txBody>
      </p:sp>
    </p:spTree>
    <p:extLst>
      <p:ext uri="{BB962C8B-B14F-4D97-AF65-F5344CB8AC3E}">
        <p14:creationId xmlns:p14="http://schemas.microsoft.com/office/powerpoint/2010/main" val="1181294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0C346-D6E7-470D-A80C-4250EC00D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Pressure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794E6E-0827-48CC-A881-96D56B80B2B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306880"/>
            <a:ext cx="4689234" cy="343486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8" name="Content Placeholder 7">
            <a:extLst>
              <a:ext uri="{FF2B5EF4-FFF2-40B4-BE49-F238E27FC236}">
                <a16:creationId xmlns:a16="http://schemas.microsoft.com/office/drawing/2014/main" id="{B465E8B6-FB37-4B4D-BBC3-7DA461A09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en-US" dirty="0"/>
              <a:t>Accident severity increases as pressure increases</a:t>
            </a:r>
          </a:p>
        </p:txBody>
      </p:sp>
    </p:spTree>
    <p:extLst>
      <p:ext uri="{BB962C8B-B14F-4D97-AF65-F5344CB8AC3E}">
        <p14:creationId xmlns:p14="http://schemas.microsoft.com/office/powerpoint/2010/main" val="129931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37A75-5E29-45B1-A134-DE1422E70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Wind Speed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2583D5-E30D-403E-ABC9-FB6F419F296E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r="-3" b="7594"/>
          <a:stretch/>
        </p:blipFill>
        <p:spPr>
          <a:xfrm>
            <a:off x="1141412" y="2497720"/>
            <a:ext cx="4662140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17B34B-5C47-4DCA-AEDB-84074D8F5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479" y="2249487"/>
            <a:ext cx="4844521" cy="3541714"/>
          </a:xfrm>
        </p:spPr>
        <p:txBody>
          <a:bodyPr anchor="ctr">
            <a:normAutofit/>
          </a:bodyPr>
          <a:lstStyle/>
          <a:p>
            <a:r>
              <a:rPr lang="en-US" dirty="0"/>
              <a:t>No clear correlation</a:t>
            </a:r>
          </a:p>
        </p:txBody>
      </p:sp>
    </p:spTree>
    <p:extLst>
      <p:ext uri="{BB962C8B-B14F-4D97-AF65-F5344CB8AC3E}">
        <p14:creationId xmlns:p14="http://schemas.microsoft.com/office/powerpoint/2010/main" val="2371598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D791-8375-4C5D-AD1A-F0DD3FEBA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Accident Distribution</a:t>
            </a:r>
          </a:p>
        </p:txBody>
      </p:sp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B6853725-D19F-497E-BC34-BBF7FDCAB8B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967196"/>
            <a:ext cx="3494597" cy="211423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0B383CA-F56E-49C5-BCC3-7FF883C97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r>
              <a:rPr lang="en-US" dirty="0"/>
              <a:t>Accidents clustered towards population centers</a:t>
            </a:r>
          </a:p>
          <a:p>
            <a:r>
              <a:rPr lang="en-US" dirty="0"/>
              <a:t>Coasts, west coast in particular</a:t>
            </a:r>
          </a:p>
        </p:txBody>
      </p:sp>
    </p:spTree>
    <p:extLst>
      <p:ext uri="{BB962C8B-B14F-4D97-AF65-F5344CB8AC3E}">
        <p14:creationId xmlns:p14="http://schemas.microsoft.com/office/powerpoint/2010/main" val="4063672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B0299-C25E-4D55-93BD-5F2C5EB70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Average Severity By State</a:t>
            </a:r>
          </a:p>
        </p:txBody>
      </p:sp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8992A07F-2856-4DE7-A99D-E0AC4FFB2D3F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r="577" b="3"/>
          <a:stretch/>
        </p:blipFill>
        <p:spPr>
          <a:xfrm>
            <a:off x="1141412" y="2497720"/>
            <a:ext cx="4662140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41ED8-C396-488C-947F-1E3571978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479" y="2249487"/>
            <a:ext cx="4844521" cy="3541714"/>
          </a:xfrm>
        </p:spPr>
        <p:txBody>
          <a:bodyPr anchor="ctr">
            <a:normAutofit/>
          </a:bodyPr>
          <a:lstStyle/>
          <a:p>
            <a:r>
              <a:rPr lang="en-US" dirty="0"/>
              <a:t>No clear geographical region with higher average severity</a:t>
            </a:r>
          </a:p>
          <a:p>
            <a:r>
              <a:rPr lang="en-US" dirty="0"/>
              <a:t>California has high number of accidents, but low average severity</a:t>
            </a:r>
          </a:p>
        </p:txBody>
      </p:sp>
    </p:spTree>
    <p:extLst>
      <p:ext uri="{BB962C8B-B14F-4D97-AF65-F5344CB8AC3E}">
        <p14:creationId xmlns:p14="http://schemas.microsoft.com/office/powerpoint/2010/main" val="1620588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473C-525F-4078-BA29-49DFD9902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Road Condition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79C1DB-D14F-4053-B5D1-55FF38F49F71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8987" r="-2" b="-2"/>
          <a:stretch/>
        </p:blipFill>
        <p:spPr>
          <a:xfrm>
            <a:off x="1141412" y="2497720"/>
            <a:ext cx="4662140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35AACAA-F8D7-424D-8480-2FD188D90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479" y="2249487"/>
            <a:ext cx="4844521" cy="3541714"/>
          </a:xfrm>
        </p:spPr>
        <p:txBody>
          <a:bodyPr anchor="ctr">
            <a:normAutofit/>
          </a:bodyPr>
          <a:lstStyle/>
          <a:p>
            <a:r>
              <a:rPr lang="en-US" dirty="0"/>
              <a:t>Roundabout and give ways have highest average severity</a:t>
            </a:r>
          </a:p>
          <a:p>
            <a:r>
              <a:rPr lang="en-US" dirty="0"/>
              <a:t>Crossing and </a:t>
            </a:r>
            <a:r>
              <a:rPr lang="en-US" dirty="0" err="1"/>
              <a:t>bumbs</a:t>
            </a:r>
            <a:r>
              <a:rPr lang="en-US" dirty="0"/>
              <a:t> have lowest average severities</a:t>
            </a:r>
          </a:p>
        </p:txBody>
      </p:sp>
    </p:spTree>
    <p:extLst>
      <p:ext uri="{BB962C8B-B14F-4D97-AF65-F5344CB8AC3E}">
        <p14:creationId xmlns:p14="http://schemas.microsoft.com/office/powerpoint/2010/main" val="1048998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4AB3-AE62-4CE7-AE40-0E174D7C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5BE00-FF7B-4861-B1C8-BB33DF24A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Street Name</a:t>
            </a:r>
          </a:p>
          <a:p>
            <a:pPr lvl="1"/>
            <a:r>
              <a:rPr lang="en-US" dirty="0"/>
              <a:t>Highway type (US-xx = United States Highway, I-xx = Interstate Highway)</a:t>
            </a:r>
          </a:p>
          <a:p>
            <a:pPr lvl="1"/>
            <a:r>
              <a:rPr lang="en-US" dirty="0"/>
              <a:t>Direction (North, south, West East)</a:t>
            </a:r>
          </a:p>
          <a:p>
            <a:pPr lvl="1"/>
            <a:r>
              <a:rPr lang="en-US" dirty="0"/>
              <a:t>Common abbreviations (Rd, St, Dr)</a:t>
            </a:r>
          </a:p>
          <a:p>
            <a:r>
              <a:rPr lang="en-US" dirty="0"/>
              <a:t> Time</a:t>
            </a:r>
          </a:p>
          <a:p>
            <a:pPr lvl="1"/>
            <a:r>
              <a:rPr lang="en-US" dirty="0"/>
              <a:t>Time difference between beginning of accident and observance of weather condition</a:t>
            </a:r>
          </a:p>
          <a:p>
            <a:pPr lvl="1"/>
            <a:r>
              <a:rPr lang="en-US" dirty="0"/>
              <a:t>Accident took place on US holiday?</a:t>
            </a:r>
          </a:p>
          <a:p>
            <a:r>
              <a:rPr lang="en-US" dirty="0"/>
              <a:t>Wind</a:t>
            </a:r>
          </a:p>
          <a:p>
            <a:pPr lvl="1"/>
            <a:r>
              <a:rPr lang="en-US" dirty="0"/>
              <a:t>Headwind</a:t>
            </a:r>
          </a:p>
          <a:p>
            <a:pPr lvl="1"/>
            <a:r>
              <a:rPr lang="en-US" dirty="0"/>
              <a:t>Tailwind</a:t>
            </a:r>
          </a:p>
          <a:p>
            <a:pPr lvl="1"/>
            <a:r>
              <a:rPr lang="en-US" dirty="0"/>
              <a:t>Sidewind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70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A113-5742-4EDF-B31F-08FE60E0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4816D-5F1B-4F21-9693-91AC2996C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only random sample of 10,000 rows for machine learning</a:t>
            </a:r>
          </a:p>
          <a:p>
            <a:r>
              <a:rPr lang="en-US" dirty="0"/>
              <a:t>Drop </a:t>
            </a:r>
            <a:r>
              <a:rPr lang="en-US" dirty="0" err="1"/>
              <a:t>Zipcode</a:t>
            </a:r>
            <a:r>
              <a:rPr lang="en-US" dirty="0"/>
              <a:t> and Street columns to reduce dimensionality</a:t>
            </a:r>
          </a:p>
          <a:p>
            <a:r>
              <a:rPr lang="en-US" dirty="0"/>
              <a:t>Filed in missing values</a:t>
            </a:r>
          </a:p>
          <a:p>
            <a:r>
              <a:rPr lang="en-US" dirty="0"/>
              <a:t>Standardize continuous columns</a:t>
            </a:r>
          </a:p>
          <a:p>
            <a:r>
              <a:rPr lang="en-US" dirty="0"/>
              <a:t>Dummy Categorical </a:t>
            </a:r>
            <a:r>
              <a:rPr lang="en-US" dirty="0" err="1"/>
              <a:t>colums</a:t>
            </a:r>
            <a:endParaRPr lang="en-US" dirty="0"/>
          </a:p>
          <a:p>
            <a:r>
              <a:rPr lang="en-US" dirty="0"/>
              <a:t>Create a train and test set</a:t>
            </a:r>
          </a:p>
        </p:txBody>
      </p:sp>
    </p:spTree>
    <p:extLst>
      <p:ext uri="{BB962C8B-B14F-4D97-AF65-F5344CB8AC3E}">
        <p14:creationId xmlns:p14="http://schemas.microsoft.com/office/powerpoint/2010/main" val="3337765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52A23-8B84-4DEA-A586-09A54045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E8F53-2005-4A49-B375-27602F33A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Accuracy: .59</a:t>
            </a:r>
          </a:p>
          <a:p>
            <a:pPr lvl="1"/>
            <a:r>
              <a:rPr lang="en-US" dirty="0"/>
              <a:t>Macro: .46</a:t>
            </a:r>
          </a:p>
          <a:p>
            <a:r>
              <a:rPr lang="en-US" dirty="0"/>
              <a:t>K-Neighbors Classifier</a:t>
            </a:r>
          </a:p>
          <a:p>
            <a:pPr lvl="1"/>
            <a:r>
              <a:rPr lang="en-US" dirty="0"/>
              <a:t>Accuracy:  .63</a:t>
            </a:r>
          </a:p>
          <a:p>
            <a:pPr lvl="1"/>
            <a:r>
              <a:rPr lang="en-US" dirty="0"/>
              <a:t>Macro: .4</a:t>
            </a:r>
          </a:p>
          <a:p>
            <a:r>
              <a:rPr lang="en-US" dirty="0"/>
              <a:t>Decision Tree Classifier</a:t>
            </a:r>
          </a:p>
          <a:p>
            <a:pPr lvl="1"/>
            <a:r>
              <a:rPr lang="en-US" dirty="0"/>
              <a:t>Accuracy: .73</a:t>
            </a:r>
          </a:p>
          <a:p>
            <a:pPr lvl="1"/>
            <a:r>
              <a:rPr lang="en-US" dirty="0"/>
              <a:t>Macro: .31</a:t>
            </a:r>
          </a:p>
        </p:txBody>
      </p:sp>
    </p:spTree>
    <p:extLst>
      <p:ext uri="{BB962C8B-B14F-4D97-AF65-F5344CB8AC3E}">
        <p14:creationId xmlns:p14="http://schemas.microsoft.com/office/powerpoint/2010/main" val="1898539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C14A2-4BEE-4379-B06A-587865EBC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95526-797C-469B-90A2-904559EEF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 million car crashes occur annually in the United States</a:t>
            </a:r>
          </a:p>
          <a:p>
            <a:r>
              <a:rPr lang="en-US" dirty="0"/>
              <a:t>Results in 37,000 deaths per year, leading cause of death for healthy citizens</a:t>
            </a:r>
          </a:p>
          <a:p>
            <a:r>
              <a:rPr lang="en-US" dirty="0"/>
              <a:t>Costs over $200 billion each year</a:t>
            </a:r>
          </a:p>
          <a:p>
            <a:r>
              <a:rPr lang="en-US" dirty="0"/>
              <a:t>Over 90% due to driver carelessness</a:t>
            </a:r>
          </a:p>
        </p:txBody>
      </p:sp>
    </p:spTree>
    <p:extLst>
      <p:ext uri="{BB962C8B-B14F-4D97-AF65-F5344CB8AC3E}">
        <p14:creationId xmlns:p14="http://schemas.microsoft.com/office/powerpoint/2010/main" val="432683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D431A-3662-48FD-BCE5-20427E9D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E51A1-BE5B-4D90-BEFD-7C8B1D9AE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clear winner</a:t>
            </a:r>
          </a:p>
          <a:p>
            <a:r>
              <a:rPr lang="en-US" dirty="0"/>
              <a:t>Tradeoff between average macro score and accuracy</a:t>
            </a:r>
          </a:p>
          <a:p>
            <a:r>
              <a:rPr lang="en-US" dirty="0"/>
              <a:t>Results can hopefully be used to alert drivers of dangerous situations and help local officials make informed decisions</a:t>
            </a:r>
          </a:p>
        </p:txBody>
      </p:sp>
    </p:spTree>
    <p:extLst>
      <p:ext uri="{BB962C8B-B14F-4D97-AF65-F5344CB8AC3E}">
        <p14:creationId xmlns:p14="http://schemas.microsoft.com/office/powerpoint/2010/main" val="3648608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38107-1861-493E-9DF0-FE6B9678E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D04E0-14B1-453F-9622-1F9D63C61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 </a:t>
            </a:r>
            <a:r>
              <a:rPr lang="en-US" sz="1400" dirty="0" err="1"/>
              <a:t>Moosavi</a:t>
            </a:r>
            <a:r>
              <a:rPr lang="en-US" sz="1400" dirty="0"/>
              <a:t>, </a:t>
            </a:r>
            <a:r>
              <a:rPr lang="en-US" sz="1400" dirty="0" err="1"/>
              <a:t>Sobhan</a:t>
            </a:r>
            <a:r>
              <a:rPr lang="en-US" sz="1400" dirty="0"/>
              <a:t>, Mohammad Hossein </a:t>
            </a:r>
            <a:r>
              <a:rPr lang="en-US" sz="1400" dirty="0" err="1"/>
              <a:t>Samavatian</a:t>
            </a:r>
            <a:r>
              <a:rPr lang="en-US" sz="1400" dirty="0"/>
              <a:t>, Srinivasan Parthasarathy, and Rajiv Ramnath. “A Countrywide Traffic Accident Dataset.”, 2019.</a:t>
            </a:r>
          </a:p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/>
              <a:t> </a:t>
            </a:r>
            <a:r>
              <a:rPr lang="en-US" sz="1400" dirty="0" err="1"/>
              <a:t>Moosavi</a:t>
            </a:r>
            <a:r>
              <a:rPr lang="en-US" sz="1400" dirty="0"/>
              <a:t>, </a:t>
            </a:r>
            <a:r>
              <a:rPr lang="en-US" sz="1400" dirty="0" err="1"/>
              <a:t>Sobhan</a:t>
            </a:r>
            <a:r>
              <a:rPr lang="en-US" sz="1400" dirty="0"/>
              <a:t>, Mohammad Hossein </a:t>
            </a:r>
            <a:r>
              <a:rPr lang="en-US" sz="1400" dirty="0" err="1"/>
              <a:t>Samavatian</a:t>
            </a:r>
            <a:r>
              <a:rPr lang="en-US" sz="1400" dirty="0"/>
              <a:t>, Srinivasan Parthasarathy, Radu Teodorescu, and Rajiv Ramnath. "Accident Risk Prediction based on Heterogeneous Sparse Data: New Dataset and Insights." In proceedings of the 27th ACM SIGSPATIAL International Conference on Advances in Geographic Information Systems, ACM, 2019.</a:t>
            </a:r>
          </a:p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/>
              <a:t> https://www.kaggle.com/sobhanmoosavi/us-accidents</a:t>
            </a:r>
          </a:p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/>
              <a:t>-https://www.thewanderingrv.com/car-accident-statistics/#:~:text=Annual%20United%20States%20Car%20Crash%20Statistics,-This%20section%20of&amp;text=On%20average%2C%20there%20are%206,22%2C471%20caused%20only%20property%20damage.</a:t>
            </a:r>
          </a:p>
        </p:txBody>
      </p:sp>
    </p:spTree>
    <p:extLst>
      <p:ext uri="{BB962C8B-B14F-4D97-AF65-F5344CB8AC3E}">
        <p14:creationId xmlns:p14="http://schemas.microsoft.com/office/powerpoint/2010/main" val="1811759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BCFC0-177E-4D05-A246-49D2100DC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D75A2-C1AA-4734-BFB1-523DC9708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can be used to predict the severity of an accident before it occurs</a:t>
            </a:r>
          </a:p>
          <a:p>
            <a:r>
              <a:rPr lang="en-US" dirty="0"/>
              <a:t>Results can be used to alert drivers of dangerous situations</a:t>
            </a:r>
          </a:p>
          <a:p>
            <a:r>
              <a:rPr lang="en-US" dirty="0"/>
              <a:t>City officials can make decisions empowered by data to make the roads in their communities safer</a:t>
            </a:r>
          </a:p>
        </p:txBody>
      </p:sp>
    </p:spTree>
    <p:extLst>
      <p:ext uri="{BB962C8B-B14F-4D97-AF65-F5344CB8AC3E}">
        <p14:creationId xmlns:p14="http://schemas.microsoft.com/office/powerpoint/2010/main" val="199914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75D98-4D83-4F51-849E-A934CCFF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88937-D5A1-4615-862B-4D5355013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US Accidents (3.5 million records)</a:t>
            </a:r>
            <a:r>
              <a:rPr lang="en-US" dirty="0"/>
              <a:t> by </a:t>
            </a:r>
            <a:r>
              <a:rPr lang="en-US" dirty="0" err="1"/>
              <a:t>Sobhan</a:t>
            </a:r>
            <a:r>
              <a:rPr lang="en-US" dirty="0"/>
              <a:t> </a:t>
            </a:r>
            <a:r>
              <a:rPr lang="en-US" dirty="0" err="1"/>
              <a:t>Moosavi</a:t>
            </a:r>
            <a:r>
              <a:rPr lang="en-US" dirty="0"/>
              <a:t> (Kaggle.com)</a:t>
            </a:r>
          </a:p>
          <a:p>
            <a:r>
              <a:rPr lang="en-US" dirty="0"/>
              <a:t>Dataset sourced from APIs which collect information from various government agencies across the countries</a:t>
            </a:r>
          </a:p>
          <a:p>
            <a:r>
              <a:rPr lang="en-US" dirty="0"/>
              <a:t>Over 3 million reports, and 49 features to describe each accident</a:t>
            </a:r>
          </a:p>
          <a:p>
            <a:pPr lvl="1"/>
            <a:r>
              <a:rPr lang="en-US" b="1" dirty="0"/>
              <a:t>Location: </a:t>
            </a:r>
            <a:r>
              <a:rPr lang="en-US" dirty="0"/>
              <a:t>Street, City, County, </a:t>
            </a:r>
            <a:r>
              <a:rPr lang="en-US" dirty="0" err="1"/>
              <a:t>Zipcode</a:t>
            </a:r>
            <a:r>
              <a:rPr lang="en-US" dirty="0"/>
              <a:t>, State</a:t>
            </a:r>
          </a:p>
          <a:p>
            <a:pPr lvl="1"/>
            <a:r>
              <a:rPr lang="en-US" b="1" dirty="0"/>
              <a:t>Weather: </a:t>
            </a:r>
            <a:r>
              <a:rPr lang="en-US" dirty="0"/>
              <a:t>Temperature(F), </a:t>
            </a:r>
            <a:r>
              <a:rPr lang="en-US" dirty="0" err="1"/>
              <a:t>Wind_Chill</a:t>
            </a:r>
            <a:r>
              <a:rPr lang="en-US" dirty="0"/>
              <a:t>(F), Humidity(%), </a:t>
            </a:r>
            <a:r>
              <a:rPr lang="en-US" dirty="0" err="1"/>
              <a:t>Wind_Speed</a:t>
            </a:r>
            <a:r>
              <a:rPr lang="en-US" dirty="0"/>
              <a:t>(mph), Precipitation(in)</a:t>
            </a:r>
          </a:p>
          <a:p>
            <a:pPr lvl="1"/>
            <a:r>
              <a:rPr lang="en-US" b="1" dirty="0"/>
              <a:t>Road Type: </a:t>
            </a:r>
            <a:r>
              <a:rPr lang="en-US" dirty="0"/>
              <a:t>Crossing, Junction, </a:t>
            </a:r>
            <a:r>
              <a:rPr lang="en-US" dirty="0" err="1"/>
              <a:t>No_Exit</a:t>
            </a:r>
            <a:r>
              <a:rPr lang="en-US" dirty="0"/>
              <a:t>, Railway, Roundabout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578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B9058-B93F-4ABB-B145-54E8EF89E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4144001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B372A-F800-42E4-A4A6-1A2CE752B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Severity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5A37AD-F4CA-4AA6-B7F1-4AB6746B46DA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2506173"/>
            <a:ext cx="4689234" cy="303627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8AD75A-BE51-4B0F-92C4-2EB58DAF6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en-US" dirty="0"/>
              <a:t>Heavily imbalanced</a:t>
            </a:r>
          </a:p>
          <a:p>
            <a:r>
              <a:rPr lang="en-US" dirty="0"/>
              <a:t>Vast majority fall under severity 2 category</a:t>
            </a:r>
          </a:p>
          <a:p>
            <a:r>
              <a:rPr lang="en-US" dirty="0"/>
              <a:t>Very few fall under severity 1</a:t>
            </a:r>
          </a:p>
        </p:txBody>
      </p:sp>
    </p:spTree>
    <p:extLst>
      <p:ext uri="{BB962C8B-B14F-4D97-AF65-F5344CB8AC3E}">
        <p14:creationId xmlns:p14="http://schemas.microsoft.com/office/powerpoint/2010/main" val="2739233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FA7F9-9200-4102-BE2D-56F48819E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Month</a:t>
            </a:r>
          </a:p>
        </p:txBody>
      </p:sp>
      <p:pic>
        <p:nvPicPr>
          <p:cNvPr id="4" name="Content Placeholder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11CAE36-E27F-4522-B758-26AA2378C1FB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t="3148" r="-3" b="-3"/>
          <a:stretch/>
        </p:blipFill>
        <p:spPr>
          <a:xfrm>
            <a:off x="704994" y="2421082"/>
            <a:ext cx="5165870" cy="3444327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8" name="Content Placeholder 7">
            <a:extLst>
              <a:ext uri="{FF2B5EF4-FFF2-40B4-BE49-F238E27FC236}">
                <a16:creationId xmlns:a16="http://schemas.microsoft.com/office/drawing/2014/main" id="{F8C3D609-4DC0-4FF4-A8BE-B913B88BF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479" y="2249487"/>
            <a:ext cx="4844521" cy="3541714"/>
          </a:xfrm>
        </p:spPr>
        <p:txBody>
          <a:bodyPr anchor="ctr">
            <a:normAutofit/>
          </a:bodyPr>
          <a:lstStyle/>
          <a:p>
            <a:r>
              <a:rPr lang="en-US" dirty="0"/>
              <a:t>Early summer seems to be safest time to drive</a:t>
            </a:r>
          </a:p>
          <a:p>
            <a:r>
              <a:rPr lang="en-US" dirty="0"/>
              <a:t>However, most dangerous near end of spring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686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13BDB-C952-4FEB-9915-DD2FE9DF1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Weekday</a:t>
            </a:r>
          </a:p>
        </p:txBody>
      </p:sp>
      <p:pic>
        <p:nvPicPr>
          <p:cNvPr id="4" name="Content Placeholder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A7BD84D-B626-4DB2-9663-6153787C2A77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t="2570" r="-3" b="1988"/>
          <a:stretch/>
        </p:blipFill>
        <p:spPr>
          <a:xfrm>
            <a:off x="1141412" y="2497720"/>
            <a:ext cx="4662140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164473-6814-4ADE-BC23-36B2B482A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479" y="2249487"/>
            <a:ext cx="4844521" cy="3541714"/>
          </a:xfrm>
        </p:spPr>
        <p:txBody>
          <a:bodyPr anchor="ctr">
            <a:normAutofit/>
          </a:bodyPr>
          <a:lstStyle/>
          <a:p>
            <a:r>
              <a:rPr lang="en-US" dirty="0"/>
              <a:t>Most accidents occurring during weekdays</a:t>
            </a:r>
          </a:p>
          <a:p>
            <a:r>
              <a:rPr lang="en-US" dirty="0"/>
              <a:t>Steadily increase until Friday</a:t>
            </a:r>
          </a:p>
          <a:p>
            <a:r>
              <a:rPr lang="en-US" dirty="0"/>
              <a:t>Massive drop off over the weekend</a:t>
            </a:r>
          </a:p>
        </p:txBody>
      </p:sp>
    </p:spTree>
    <p:extLst>
      <p:ext uri="{BB962C8B-B14F-4D97-AF65-F5344CB8AC3E}">
        <p14:creationId xmlns:p14="http://schemas.microsoft.com/office/powerpoint/2010/main" val="3848765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FB0ED-3FB6-4389-9B44-5C5A6C002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Hour of Day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7F86C8-5F39-47EA-8B4A-6A2AB11499D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696365"/>
            <a:ext cx="3494597" cy="265589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1DAB82-2426-4193-80D6-7A55EFA5D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r>
              <a:rPr lang="en-US" dirty="0"/>
              <a:t>Median accident occurs around 3 PM </a:t>
            </a:r>
          </a:p>
          <a:p>
            <a:r>
              <a:rPr lang="en-US" dirty="0"/>
              <a:t>Bulk of accidents clustered during work hours</a:t>
            </a:r>
          </a:p>
        </p:txBody>
      </p:sp>
    </p:spTree>
    <p:extLst>
      <p:ext uri="{BB962C8B-B14F-4D97-AF65-F5344CB8AC3E}">
        <p14:creationId xmlns:p14="http://schemas.microsoft.com/office/powerpoint/2010/main" val="794882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634</Words>
  <Application>Microsoft Office PowerPoint</Application>
  <PresentationFormat>Widescreen</PresentationFormat>
  <Paragraphs>93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Tw Cen MT</vt:lpstr>
      <vt:lpstr>Circuit</vt:lpstr>
      <vt:lpstr>Traffic Accident Severity Classification</vt:lpstr>
      <vt:lpstr>Problem</vt:lpstr>
      <vt:lpstr>Introduction</vt:lpstr>
      <vt:lpstr>Data Description</vt:lpstr>
      <vt:lpstr>Exploratory Data Analysis</vt:lpstr>
      <vt:lpstr>Severity</vt:lpstr>
      <vt:lpstr>Month</vt:lpstr>
      <vt:lpstr>Weekday</vt:lpstr>
      <vt:lpstr>Hour of Day</vt:lpstr>
      <vt:lpstr>Temperature</vt:lpstr>
      <vt:lpstr>Humidity</vt:lpstr>
      <vt:lpstr>Pressure</vt:lpstr>
      <vt:lpstr>Wind Speed</vt:lpstr>
      <vt:lpstr>Accident Distribution</vt:lpstr>
      <vt:lpstr>Average Severity By State</vt:lpstr>
      <vt:lpstr>Road Condition</vt:lpstr>
      <vt:lpstr>Feature Engineering</vt:lpstr>
      <vt:lpstr>Pre-Processing</vt:lpstr>
      <vt:lpstr>Machine Learning</vt:lpstr>
      <vt:lpstr>Results</vt:lpstr>
      <vt:lpstr>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Accident Severity Classification</dc:title>
  <dc:creator>Christopher Cammilleri</dc:creator>
  <cp:lastModifiedBy>Christopher Cammilleri</cp:lastModifiedBy>
  <cp:revision>1</cp:revision>
  <dcterms:created xsi:type="dcterms:W3CDTF">2020-09-14T04:21:08Z</dcterms:created>
  <dcterms:modified xsi:type="dcterms:W3CDTF">2020-09-14T04:53:21Z</dcterms:modified>
</cp:coreProperties>
</file>