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Cammilleri" initials="CC" lastIdx="1" clrIdx="0">
    <p:extLst>
      <p:ext uri="{19B8F6BF-5375-455C-9EA6-DF929625EA0E}">
        <p15:presenceInfo xmlns:p15="http://schemas.microsoft.com/office/powerpoint/2012/main" userId="152016dc1beeb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8A64-FA3F-4DE1-A602-1B6D8F2F8408}" v="35" dt="2020-11-04T18:02:55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4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9F077-F0E4-4A9F-9B99-10383A77DAE9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3E41DDF-4EF5-44CF-8F7C-A1DE37365637}">
      <dgm:prSet/>
      <dgm:spPr/>
      <dgm:t>
        <a:bodyPr/>
        <a:lstStyle/>
        <a:p>
          <a:r>
            <a:rPr lang="en-US" dirty="0"/>
            <a:t>Loaded excel data into Pandas </a:t>
          </a:r>
          <a:r>
            <a:rPr lang="en-US" dirty="0" err="1"/>
            <a:t>Dataframe</a:t>
          </a:r>
          <a:r>
            <a:rPr lang="en-US" dirty="0"/>
            <a:t> </a:t>
          </a:r>
        </a:p>
      </dgm:t>
    </dgm:pt>
    <dgm:pt modelId="{04759911-1032-480A-AF13-4DECFA2599C0}" type="parTrans" cxnId="{E70229EA-D887-40C1-9440-2304C4426EC0}">
      <dgm:prSet/>
      <dgm:spPr/>
      <dgm:t>
        <a:bodyPr/>
        <a:lstStyle/>
        <a:p>
          <a:endParaRPr lang="en-US"/>
        </a:p>
      </dgm:t>
    </dgm:pt>
    <dgm:pt modelId="{55CD423F-3558-40D0-92AD-F6BFB4466C9B}" type="sibTrans" cxnId="{E70229EA-D887-40C1-9440-2304C4426EC0}">
      <dgm:prSet/>
      <dgm:spPr/>
      <dgm:t>
        <a:bodyPr/>
        <a:lstStyle/>
        <a:p>
          <a:endParaRPr lang="en-US"/>
        </a:p>
      </dgm:t>
    </dgm:pt>
    <dgm:pt modelId="{306155FB-C0D1-433C-ADAE-ED8387F4BB75}">
      <dgm:prSet/>
      <dgm:spPr/>
      <dgm:t>
        <a:bodyPr/>
        <a:lstStyle/>
        <a:p>
          <a:r>
            <a:rPr lang="en-US" dirty="0"/>
            <a:t>Merged Crop Grain Data and Site Data in to one </a:t>
          </a:r>
          <a:r>
            <a:rPr lang="en-US" dirty="0" err="1"/>
            <a:t>Dataframe</a:t>
          </a:r>
          <a:endParaRPr lang="en-US" dirty="0"/>
        </a:p>
      </dgm:t>
    </dgm:pt>
    <dgm:pt modelId="{19BABD13-6A5D-4290-AD1B-CDD3F271C03A}" type="parTrans" cxnId="{6B8F68EF-41CC-42CD-A203-A938529A51FF}">
      <dgm:prSet/>
      <dgm:spPr/>
      <dgm:t>
        <a:bodyPr/>
        <a:lstStyle/>
        <a:p>
          <a:endParaRPr lang="en-US"/>
        </a:p>
      </dgm:t>
    </dgm:pt>
    <dgm:pt modelId="{78E4DEA7-CA22-4E75-8073-B545E5B6FC98}" type="sibTrans" cxnId="{6B8F68EF-41CC-42CD-A203-A938529A51FF}">
      <dgm:prSet/>
      <dgm:spPr/>
      <dgm:t>
        <a:bodyPr/>
        <a:lstStyle/>
        <a:p>
          <a:endParaRPr lang="en-US"/>
        </a:p>
      </dgm:t>
    </dgm:pt>
    <dgm:pt modelId="{C2813942-A8F3-4938-A57A-7F5C332D2EDC}">
      <dgm:prSet/>
      <dgm:spPr/>
      <dgm:t>
        <a:bodyPr/>
        <a:lstStyle/>
        <a:p>
          <a:r>
            <a:rPr lang="en-US"/>
            <a:t>Replaced ‘*’ assessment scores as NaN</a:t>
          </a:r>
        </a:p>
      </dgm:t>
    </dgm:pt>
    <dgm:pt modelId="{3D40F7B9-BAB0-4B6C-806E-AAA3858AAE9F}" type="parTrans" cxnId="{E9869EB6-69CC-463B-9204-D466BADB3636}">
      <dgm:prSet/>
      <dgm:spPr/>
      <dgm:t>
        <a:bodyPr/>
        <a:lstStyle/>
        <a:p>
          <a:endParaRPr lang="en-US"/>
        </a:p>
      </dgm:t>
    </dgm:pt>
    <dgm:pt modelId="{8AA66A04-8A88-493A-9363-4907659D0BBF}" type="sibTrans" cxnId="{E9869EB6-69CC-463B-9204-D466BADB3636}">
      <dgm:prSet/>
      <dgm:spPr/>
      <dgm:t>
        <a:bodyPr/>
        <a:lstStyle/>
        <a:p>
          <a:endParaRPr lang="en-US"/>
        </a:p>
      </dgm:t>
    </dgm:pt>
    <dgm:pt modelId="{78E0CE6E-4410-4EF4-BBC3-78E865C0CE8B}" type="pres">
      <dgm:prSet presAssocID="{F4D9F077-F0E4-4A9F-9B99-10383A77DAE9}" presName="diagram" presStyleCnt="0">
        <dgm:presLayoutVars>
          <dgm:dir/>
          <dgm:resizeHandles val="exact"/>
        </dgm:presLayoutVars>
      </dgm:prSet>
      <dgm:spPr/>
    </dgm:pt>
    <dgm:pt modelId="{54F96BFB-F2AE-4747-995B-EDA4EBD09F6E}" type="pres">
      <dgm:prSet presAssocID="{B3E41DDF-4EF5-44CF-8F7C-A1DE37365637}" presName="node" presStyleLbl="node1" presStyleIdx="0" presStyleCnt="3" custLinFactNeighborX="-335" custLinFactNeighborY="-72248">
        <dgm:presLayoutVars>
          <dgm:bulletEnabled val="1"/>
        </dgm:presLayoutVars>
      </dgm:prSet>
      <dgm:spPr/>
    </dgm:pt>
    <dgm:pt modelId="{CA65E2DB-B409-4857-A2DA-585AB270FEA1}" type="pres">
      <dgm:prSet presAssocID="{55CD423F-3558-40D0-92AD-F6BFB4466C9B}" presName="sibTrans" presStyleLbl="sibTrans2D1" presStyleIdx="0" presStyleCnt="2" custLinFactNeighborX="2864" custLinFactNeighborY="-8039"/>
      <dgm:spPr/>
    </dgm:pt>
    <dgm:pt modelId="{92EDE7EA-8907-4429-8A4E-9019BCB3CDA8}" type="pres">
      <dgm:prSet presAssocID="{55CD423F-3558-40D0-92AD-F6BFB4466C9B}" presName="connectorText" presStyleLbl="sibTrans2D1" presStyleIdx="0" presStyleCnt="2"/>
      <dgm:spPr/>
    </dgm:pt>
    <dgm:pt modelId="{6C56C370-B10B-4D8A-AFFB-0A69EF7150FF}" type="pres">
      <dgm:prSet presAssocID="{306155FB-C0D1-433C-ADAE-ED8387F4BB75}" presName="node" presStyleLbl="node1" presStyleIdx="1" presStyleCnt="3" custLinFactNeighborX="19" custLinFactNeighborY="-69078">
        <dgm:presLayoutVars>
          <dgm:bulletEnabled val="1"/>
        </dgm:presLayoutVars>
      </dgm:prSet>
      <dgm:spPr/>
    </dgm:pt>
    <dgm:pt modelId="{88F0713B-2A52-479A-91CA-B402097752F1}" type="pres">
      <dgm:prSet presAssocID="{78E4DEA7-CA22-4E75-8073-B545E5B6FC98}" presName="sibTrans" presStyleLbl="sibTrans2D1" presStyleIdx="1" presStyleCnt="2"/>
      <dgm:spPr/>
    </dgm:pt>
    <dgm:pt modelId="{49F9CA8D-FD7F-41FE-82F5-9F91499C7203}" type="pres">
      <dgm:prSet presAssocID="{78E4DEA7-CA22-4E75-8073-B545E5B6FC98}" presName="connectorText" presStyleLbl="sibTrans2D1" presStyleIdx="1" presStyleCnt="2"/>
      <dgm:spPr/>
    </dgm:pt>
    <dgm:pt modelId="{E3E40175-DB1F-4E03-B3FC-0BA00E9369AE}" type="pres">
      <dgm:prSet presAssocID="{C2813942-A8F3-4938-A57A-7F5C332D2EDC}" presName="node" presStyleLbl="node1" presStyleIdx="2" presStyleCnt="3" custLinFactNeighborX="-3104" custLinFactNeighborY="-69078">
        <dgm:presLayoutVars>
          <dgm:bulletEnabled val="1"/>
        </dgm:presLayoutVars>
      </dgm:prSet>
      <dgm:spPr/>
    </dgm:pt>
  </dgm:ptLst>
  <dgm:cxnLst>
    <dgm:cxn modelId="{6B60295D-7ED1-4DE7-A9B3-0CC601CC1A4F}" type="presOf" srcId="{78E4DEA7-CA22-4E75-8073-B545E5B6FC98}" destId="{49F9CA8D-FD7F-41FE-82F5-9F91499C7203}" srcOrd="1" destOrd="0" presId="urn:microsoft.com/office/officeart/2005/8/layout/process5"/>
    <dgm:cxn modelId="{8638E26C-ACB4-4CCB-A0D4-5A2DA02626D3}" type="presOf" srcId="{306155FB-C0D1-433C-ADAE-ED8387F4BB75}" destId="{6C56C370-B10B-4D8A-AFFB-0A69EF7150FF}" srcOrd="0" destOrd="0" presId="urn:microsoft.com/office/officeart/2005/8/layout/process5"/>
    <dgm:cxn modelId="{D13D4981-B9D4-4A63-90A9-04756FA50016}" type="presOf" srcId="{C2813942-A8F3-4938-A57A-7F5C332D2EDC}" destId="{E3E40175-DB1F-4E03-B3FC-0BA00E9369AE}" srcOrd="0" destOrd="0" presId="urn:microsoft.com/office/officeart/2005/8/layout/process5"/>
    <dgm:cxn modelId="{4D7FD192-8B67-4240-9E1D-3D008F51816B}" type="presOf" srcId="{F4D9F077-F0E4-4A9F-9B99-10383A77DAE9}" destId="{78E0CE6E-4410-4EF4-BBC3-78E865C0CE8B}" srcOrd="0" destOrd="0" presId="urn:microsoft.com/office/officeart/2005/8/layout/process5"/>
    <dgm:cxn modelId="{D3BC58A3-450B-497A-AE85-49128F2434FC}" type="presOf" srcId="{B3E41DDF-4EF5-44CF-8F7C-A1DE37365637}" destId="{54F96BFB-F2AE-4747-995B-EDA4EBD09F6E}" srcOrd="0" destOrd="0" presId="urn:microsoft.com/office/officeart/2005/8/layout/process5"/>
    <dgm:cxn modelId="{F88739AA-FD67-4C29-9E2A-E93A3C64B5FA}" type="presOf" srcId="{78E4DEA7-CA22-4E75-8073-B545E5B6FC98}" destId="{88F0713B-2A52-479A-91CA-B402097752F1}" srcOrd="0" destOrd="0" presId="urn:microsoft.com/office/officeart/2005/8/layout/process5"/>
    <dgm:cxn modelId="{846B3BB4-1B81-4104-A89E-9E16F40479C9}" type="presOf" srcId="{55CD423F-3558-40D0-92AD-F6BFB4466C9B}" destId="{CA65E2DB-B409-4857-A2DA-585AB270FEA1}" srcOrd="0" destOrd="0" presId="urn:microsoft.com/office/officeart/2005/8/layout/process5"/>
    <dgm:cxn modelId="{E9869EB6-69CC-463B-9204-D466BADB3636}" srcId="{F4D9F077-F0E4-4A9F-9B99-10383A77DAE9}" destId="{C2813942-A8F3-4938-A57A-7F5C332D2EDC}" srcOrd="2" destOrd="0" parTransId="{3D40F7B9-BAB0-4B6C-806E-AAA3858AAE9F}" sibTransId="{8AA66A04-8A88-493A-9363-4907659D0BBF}"/>
    <dgm:cxn modelId="{C0462ADF-F449-43A1-BC46-3974D2422B9A}" type="presOf" srcId="{55CD423F-3558-40D0-92AD-F6BFB4466C9B}" destId="{92EDE7EA-8907-4429-8A4E-9019BCB3CDA8}" srcOrd="1" destOrd="0" presId="urn:microsoft.com/office/officeart/2005/8/layout/process5"/>
    <dgm:cxn modelId="{E70229EA-D887-40C1-9440-2304C4426EC0}" srcId="{F4D9F077-F0E4-4A9F-9B99-10383A77DAE9}" destId="{B3E41DDF-4EF5-44CF-8F7C-A1DE37365637}" srcOrd="0" destOrd="0" parTransId="{04759911-1032-480A-AF13-4DECFA2599C0}" sibTransId="{55CD423F-3558-40D0-92AD-F6BFB4466C9B}"/>
    <dgm:cxn modelId="{6B8F68EF-41CC-42CD-A203-A938529A51FF}" srcId="{F4D9F077-F0E4-4A9F-9B99-10383A77DAE9}" destId="{306155FB-C0D1-433C-ADAE-ED8387F4BB75}" srcOrd="1" destOrd="0" parTransId="{19BABD13-6A5D-4290-AD1B-CDD3F271C03A}" sibTransId="{78E4DEA7-CA22-4E75-8073-B545E5B6FC98}"/>
    <dgm:cxn modelId="{DF96E437-E84B-4EE8-BC42-2E270AC7A190}" type="presParOf" srcId="{78E0CE6E-4410-4EF4-BBC3-78E865C0CE8B}" destId="{54F96BFB-F2AE-4747-995B-EDA4EBD09F6E}" srcOrd="0" destOrd="0" presId="urn:microsoft.com/office/officeart/2005/8/layout/process5"/>
    <dgm:cxn modelId="{C4C6C0EB-459D-4370-A198-36E673232FF3}" type="presParOf" srcId="{78E0CE6E-4410-4EF4-BBC3-78E865C0CE8B}" destId="{CA65E2DB-B409-4857-A2DA-585AB270FEA1}" srcOrd="1" destOrd="0" presId="urn:microsoft.com/office/officeart/2005/8/layout/process5"/>
    <dgm:cxn modelId="{4040C632-2BB1-4084-B1E7-DD1143739C65}" type="presParOf" srcId="{CA65E2DB-B409-4857-A2DA-585AB270FEA1}" destId="{92EDE7EA-8907-4429-8A4E-9019BCB3CDA8}" srcOrd="0" destOrd="0" presId="urn:microsoft.com/office/officeart/2005/8/layout/process5"/>
    <dgm:cxn modelId="{57AC2D38-2C3A-4351-A582-7FC1E334CFF5}" type="presParOf" srcId="{78E0CE6E-4410-4EF4-BBC3-78E865C0CE8B}" destId="{6C56C370-B10B-4D8A-AFFB-0A69EF7150FF}" srcOrd="2" destOrd="0" presId="urn:microsoft.com/office/officeart/2005/8/layout/process5"/>
    <dgm:cxn modelId="{9437CCF6-9A84-4665-A38F-9388BD604552}" type="presParOf" srcId="{78E0CE6E-4410-4EF4-BBC3-78E865C0CE8B}" destId="{88F0713B-2A52-479A-91CA-B402097752F1}" srcOrd="3" destOrd="0" presId="urn:microsoft.com/office/officeart/2005/8/layout/process5"/>
    <dgm:cxn modelId="{F76F8780-6D87-4CAA-8078-46605F7D8539}" type="presParOf" srcId="{88F0713B-2A52-479A-91CA-B402097752F1}" destId="{49F9CA8D-FD7F-41FE-82F5-9F91499C7203}" srcOrd="0" destOrd="0" presId="urn:microsoft.com/office/officeart/2005/8/layout/process5"/>
    <dgm:cxn modelId="{1FDBB57A-D322-4B09-BD1C-0863758741AC}" type="presParOf" srcId="{78E0CE6E-4410-4EF4-BBC3-78E865C0CE8B}" destId="{E3E40175-DB1F-4E03-B3FC-0BA00E9369A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96BFB-F2AE-4747-995B-EDA4EBD09F6E}">
      <dsp:nvSpPr>
        <dsp:cNvPr id="0" name=""/>
        <dsp:cNvSpPr/>
      </dsp:nvSpPr>
      <dsp:spPr>
        <a:xfrm>
          <a:off x="0" y="96489"/>
          <a:ext cx="2946189" cy="1767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Loaded excel data into Pandas </a:t>
          </a:r>
          <a:r>
            <a:rPr lang="en-US" sz="2700" kern="1200" dirty="0" err="1"/>
            <a:t>Dataframe</a:t>
          </a:r>
          <a:r>
            <a:rPr lang="en-US" sz="2700" kern="1200" dirty="0"/>
            <a:t> </a:t>
          </a:r>
        </a:p>
      </dsp:txBody>
      <dsp:txXfrm>
        <a:off x="51775" y="148264"/>
        <a:ext cx="2842639" cy="1664163"/>
      </dsp:txXfrm>
    </dsp:sp>
    <dsp:sp modelId="{CA65E2DB-B409-4857-A2DA-585AB270FEA1}">
      <dsp:nvSpPr>
        <dsp:cNvPr id="0" name=""/>
        <dsp:cNvSpPr/>
      </dsp:nvSpPr>
      <dsp:spPr>
        <a:xfrm rot="46584">
          <a:off x="3225764" y="584058"/>
          <a:ext cx="630170" cy="730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25773" y="728908"/>
        <a:ext cx="441119" cy="438392"/>
      </dsp:txXfrm>
    </dsp:sp>
    <dsp:sp modelId="{6C56C370-B10B-4D8A-AFFB-0A69EF7150FF}">
      <dsp:nvSpPr>
        <dsp:cNvPr id="0" name=""/>
        <dsp:cNvSpPr/>
      </dsp:nvSpPr>
      <dsp:spPr>
        <a:xfrm>
          <a:off x="4135082" y="152525"/>
          <a:ext cx="2946189" cy="1767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Merged Crop Grain Data and Site Data in to one </a:t>
          </a:r>
          <a:r>
            <a:rPr lang="en-US" sz="2700" kern="1200" dirty="0" err="1"/>
            <a:t>Dataframe</a:t>
          </a:r>
          <a:endParaRPr lang="en-US" sz="2700" kern="1200" dirty="0"/>
        </a:p>
      </dsp:txBody>
      <dsp:txXfrm>
        <a:off x="4186857" y="204300"/>
        <a:ext cx="2842639" cy="1664163"/>
      </dsp:txXfrm>
    </dsp:sp>
    <dsp:sp modelId="{88F0713B-2A52-479A-91CA-B402097752F1}">
      <dsp:nvSpPr>
        <dsp:cNvPr id="0" name=""/>
        <dsp:cNvSpPr/>
      </dsp:nvSpPr>
      <dsp:spPr>
        <a:xfrm>
          <a:off x="7320294" y="671055"/>
          <a:ext cx="575827" cy="730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20294" y="817186"/>
        <a:ext cx="403079" cy="438392"/>
      </dsp:txXfrm>
    </dsp:sp>
    <dsp:sp modelId="{E3E40175-DB1F-4E03-B3FC-0BA00E9369AE}">
      <dsp:nvSpPr>
        <dsp:cNvPr id="0" name=""/>
        <dsp:cNvSpPr/>
      </dsp:nvSpPr>
      <dsp:spPr>
        <a:xfrm>
          <a:off x="8167737" y="152525"/>
          <a:ext cx="2946189" cy="1767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Replaced ‘*’ assessment scores as NaN</a:t>
          </a:r>
        </a:p>
      </dsp:txBody>
      <dsp:txXfrm>
        <a:off x="8219512" y="204300"/>
        <a:ext cx="2842639" cy="166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pixabay.com/en/tools-hammer-wrench-blue-295259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670" y="1330036"/>
            <a:ext cx="8024276" cy="2278104"/>
          </a:xfrm>
        </p:spPr>
        <p:txBody>
          <a:bodyPr/>
          <a:lstStyle/>
          <a:p>
            <a:pPr algn="ctr"/>
            <a:r>
              <a:rPr lang="en-US" sz="6000" dirty="0"/>
              <a:t>PepsiCo 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Christopher Cammilleri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222228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5466248" y="2178856"/>
            <a:ext cx="1259505" cy="1095221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954282" y="2096714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 Cleaning/Feature Engineering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78210" y="2096714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7710265" y="2096715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Final Analysis/Conclusion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66F-8FE8-4ED6-88C3-23609472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B0451-AF64-4445-93CD-5B675D1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2C9B065-BBD3-4674-86E8-1A8401A1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" name="Text Placeholder 9">
            <a:extLst>
              <a:ext uri="{FF2B5EF4-FFF2-40B4-BE49-F238E27FC236}">
                <a16:creationId xmlns:a16="http://schemas.microsoft.com/office/drawing/2014/main" id="{BFFB155E-2E8C-499F-A030-D3A916D2D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278922"/>
              </p:ext>
            </p:extLst>
          </p:nvPr>
        </p:nvGraphicFramePr>
        <p:xfrm>
          <a:off x="443366" y="1508760"/>
          <a:ext cx="11215234" cy="451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192EC5E-DD62-410B-83DE-97AE59AA2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723" y="3811651"/>
            <a:ext cx="7208520" cy="2503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960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549D-2BD1-417B-AF96-EEA20AD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0B93E-2CFA-4E81-9FA8-A2E8EC47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DF206-7675-4C5E-A92F-CF692EED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5" y="1827643"/>
            <a:ext cx="6640044" cy="3698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25B58-562F-47C4-BCD7-30771AD0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10" y="542925"/>
            <a:ext cx="3724275" cy="27871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B8F64-9E3E-4C89-9963-4F218486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82" y="3676650"/>
            <a:ext cx="3724275" cy="2638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088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7E3BF30-70C8-4030-98FD-E441F870BB29}"/>
              </a:ext>
            </a:extLst>
          </p:cNvPr>
          <p:cNvSpPr/>
          <p:nvPr/>
        </p:nvSpPr>
        <p:spPr>
          <a:xfrm>
            <a:off x="7940766" y="1532928"/>
            <a:ext cx="3384818" cy="38982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80880E0-D0A0-4BBC-867C-DC09B095BED8}"/>
              </a:ext>
            </a:extLst>
          </p:cNvPr>
          <p:cNvSpPr/>
          <p:nvPr/>
        </p:nvSpPr>
        <p:spPr>
          <a:xfrm>
            <a:off x="4052439" y="1475945"/>
            <a:ext cx="3384818" cy="38982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F075122-C484-491D-B878-D7E7FAF9FE85}"/>
              </a:ext>
            </a:extLst>
          </p:cNvPr>
          <p:cNvSpPr/>
          <p:nvPr/>
        </p:nvSpPr>
        <p:spPr>
          <a:xfrm>
            <a:off x="237607" y="1479885"/>
            <a:ext cx="3384818" cy="38982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A4717-83EB-415D-BD66-DBA0022C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0FE39-D9D9-4645-A3EE-7555C7FA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B3C890-C7B4-4837-8548-000A66B4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621" y="1758750"/>
            <a:ext cx="2375973" cy="535531"/>
          </a:xfrm>
        </p:spPr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DECFC5-0933-440E-A371-0BFF7CA5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6818" y="1650861"/>
            <a:ext cx="3565927" cy="708472"/>
          </a:xfrm>
        </p:spPr>
        <p:txBody>
          <a:bodyPr/>
          <a:lstStyle/>
          <a:p>
            <a:r>
              <a:rPr lang="en-US" dirty="0"/>
              <a:t>Machine Learning Preparation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7F7AE0-6FE5-45DF-9428-F1B2B8AB7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91" y="2282977"/>
            <a:ext cx="2982050" cy="2671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Computed summary statistics for weather reports during crop’s life cycle:</a:t>
            </a:r>
          </a:p>
          <a:p>
            <a:pPr marL="0" indent="0">
              <a:buNone/>
            </a:pPr>
            <a:r>
              <a:rPr lang="en-US" dirty="0"/>
              <a:t>- Mean</a:t>
            </a:r>
          </a:p>
          <a:p>
            <a:pPr marL="0" indent="0">
              <a:buNone/>
            </a:pPr>
            <a:r>
              <a:rPr lang="en-US" dirty="0"/>
              <a:t>- Standard Deviation</a:t>
            </a:r>
          </a:p>
          <a:p>
            <a:pPr marL="0" indent="0">
              <a:buNone/>
            </a:pPr>
            <a:r>
              <a:rPr lang="en-US" dirty="0"/>
              <a:t>- Minimum </a:t>
            </a:r>
          </a:p>
          <a:p>
            <a:pPr marL="0" indent="0">
              <a:buNone/>
            </a:pPr>
            <a:r>
              <a:rPr lang="en-US" dirty="0"/>
              <a:t>- Maximum</a:t>
            </a:r>
          </a:p>
          <a:p>
            <a:pPr marL="0" indent="0">
              <a:buNone/>
            </a:pPr>
            <a:r>
              <a:rPr lang="en-US" dirty="0"/>
              <a:t>- 25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B0634-92B3-4968-840F-E54B3B80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40766" y="2385734"/>
            <a:ext cx="3281968" cy="35752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Scaled continuous features</a:t>
            </a:r>
          </a:p>
          <a:p>
            <a:pPr marL="0" indent="0">
              <a:buNone/>
            </a:pPr>
            <a:r>
              <a:rPr lang="en-US" dirty="0"/>
              <a:t>- Converted categorical columns to ‘dummy’ columns</a:t>
            </a:r>
          </a:p>
          <a:p>
            <a:pPr marL="0" indent="0">
              <a:buNone/>
            </a:pPr>
            <a:r>
              <a:rPr lang="en-US" dirty="0"/>
              <a:t>- Performed Principal Component Analysis on continuous features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4C67E4F-85C3-4B1D-B0F2-6E9D2DF73DF7}"/>
              </a:ext>
            </a:extLst>
          </p:cNvPr>
          <p:cNvSpPr txBox="1">
            <a:spLocks/>
          </p:cNvSpPr>
          <p:nvPr/>
        </p:nvSpPr>
        <p:spPr>
          <a:xfrm>
            <a:off x="3564480" y="1747445"/>
            <a:ext cx="4174902" cy="535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Engineering/Data Cleaning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3B805D9-F604-4EC6-B67D-B34C7AC324E8}"/>
              </a:ext>
            </a:extLst>
          </p:cNvPr>
          <p:cNvSpPr txBox="1">
            <a:spLocks/>
          </p:cNvSpPr>
          <p:nvPr/>
        </p:nvSpPr>
        <p:spPr>
          <a:xfrm>
            <a:off x="4306352" y="2385734"/>
            <a:ext cx="3281968" cy="278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Number of days between Assessment Date, Harvest Date, and Sowing Date</a:t>
            </a:r>
          </a:p>
          <a:p>
            <a:pPr marL="0" indent="0">
              <a:buNone/>
            </a:pPr>
            <a:r>
              <a:rPr lang="en-US" dirty="0"/>
              <a:t>- ‘Site’ column – year neglected</a:t>
            </a:r>
          </a:p>
          <a:p>
            <a:pPr marL="0" indent="0">
              <a:buNone/>
            </a:pPr>
            <a:r>
              <a:rPr lang="en-US" dirty="0"/>
              <a:t>- Parsed year, month, weekday</a:t>
            </a:r>
            <a:r>
              <a:rPr lang="en-US"/>
              <a:t>, day </a:t>
            </a:r>
            <a:r>
              <a:rPr lang="en-US" dirty="0"/>
              <a:t>from date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0F37-D5E5-4EAF-9FE8-AF0BABA1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3B5FD-52AF-49EC-823E-17F3E13A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53B4F-5C31-4775-87DB-52F166A9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397358"/>
            <a:ext cx="6086341" cy="4355914"/>
          </a:xfrm>
        </p:spPr>
        <p:txBody>
          <a:bodyPr/>
          <a:lstStyle/>
          <a:p>
            <a:r>
              <a:rPr lang="en-US" dirty="0"/>
              <a:t>Four models trained for this task</a:t>
            </a:r>
          </a:p>
          <a:p>
            <a:r>
              <a:rPr lang="en-US" dirty="0" err="1"/>
              <a:t>GridSearchCV</a:t>
            </a:r>
            <a:r>
              <a:rPr lang="en-US" dirty="0"/>
              <a:t> used to tune hyperparameters for each model</a:t>
            </a:r>
          </a:p>
          <a:p>
            <a:r>
              <a:rPr lang="en-US" dirty="0"/>
              <a:t>Mean Absolute Error used for scoring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03E2-6BB6-4EE0-A282-98A1073272D0}"/>
              </a:ext>
            </a:extLst>
          </p:cNvPr>
          <p:cNvSpPr/>
          <p:nvPr/>
        </p:nvSpPr>
        <p:spPr>
          <a:xfrm>
            <a:off x="843567" y="3934493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76F3-6D2F-4EA1-ACF6-DE919C5B4B38}"/>
              </a:ext>
            </a:extLst>
          </p:cNvPr>
          <p:cNvSpPr/>
          <p:nvPr/>
        </p:nvSpPr>
        <p:spPr>
          <a:xfrm>
            <a:off x="3552422" y="3934494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K-Neighbors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8097A-B902-450C-9AF6-E61C20ED19A4}"/>
              </a:ext>
            </a:extLst>
          </p:cNvPr>
          <p:cNvSpPr/>
          <p:nvPr/>
        </p:nvSpPr>
        <p:spPr>
          <a:xfrm>
            <a:off x="6205588" y="3934496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BEE5FF-D9F4-4725-8F18-0F49CBA1748A}"/>
              </a:ext>
            </a:extLst>
          </p:cNvPr>
          <p:cNvSpPr/>
          <p:nvPr/>
        </p:nvSpPr>
        <p:spPr>
          <a:xfrm>
            <a:off x="8858752" y="3934495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Support 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C289F-C654-450E-A7B0-F9F2C3C98ACC}"/>
              </a:ext>
            </a:extLst>
          </p:cNvPr>
          <p:cNvSpPr/>
          <p:nvPr/>
        </p:nvSpPr>
        <p:spPr>
          <a:xfrm>
            <a:off x="843567" y="4610637"/>
            <a:ext cx="2021983" cy="17044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Alpha: .0001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21.87</a:t>
            </a:r>
          </a:p>
          <a:p>
            <a:pPr algn="ctr"/>
            <a:r>
              <a:rPr lang="en-US" dirty="0"/>
              <a:t>Test MAE: 22.38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59EB7-AC1F-4611-B4A6-6B9B9846922E}"/>
              </a:ext>
            </a:extLst>
          </p:cNvPr>
          <p:cNvSpPr/>
          <p:nvPr/>
        </p:nvSpPr>
        <p:spPr>
          <a:xfrm>
            <a:off x="3552422" y="4620162"/>
            <a:ext cx="2021983" cy="17044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N_neighbors</a:t>
            </a:r>
            <a:r>
              <a:rPr lang="en-US" dirty="0"/>
              <a:t>: 16</a:t>
            </a:r>
          </a:p>
          <a:p>
            <a:pPr algn="ctr"/>
            <a:r>
              <a:rPr lang="en-US" dirty="0"/>
              <a:t>Weights: distance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4.20</a:t>
            </a:r>
          </a:p>
          <a:p>
            <a:pPr algn="ctr"/>
            <a:r>
              <a:rPr lang="en-US" dirty="0"/>
              <a:t>Test MAE: 6.25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DC1BE-D09B-46BE-B044-0CA054A31E6B}"/>
              </a:ext>
            </a:extLst>
          </p:cNvPr>
          <p:cNvSpPr/>
          <p:nvPr/>
        </p:nvSpPr>
        <p:spPr>
          <a:xfrm>
            <a:off x="6205587" y="4620162"/>
            <a:ext cx="2021983" cy="17044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Depth: 64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4.27</a:t>
            </a:r>
          </a:p>
          <a:p>
            <a:pPr algn="ctr"/>
            <a:r>
              <a:rPr lang="en-US" dirty="0"/>
              <a:t>Test MAE: 5.99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D239-80A6-463D-AA8A-8BD6D041C031}"/>
              </a:ext>
            </a:extLst>
          </p:cNvPr>
          <p:cNvSpPr/>
          <p:nvPr/>
        </p:nvSpPr>
        <p:spPr>
          <a:xfrm>
            <a:off x="8858752" y="4620162"/>
            <a:ext cx="2021983" cy="16949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Kernel: linear</a:t>
            </a:r>
          </a:p>
          <a:p>
            <a:pPr algn="ctr"/>
            <a:r>
              <a:rPr lang="en-US" dirty="0"/>
              <a:t>C: 100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18.57</a:t>
            </a:r>
          </a:p>
          <a:p>
            <a:pPr algn="ctr"/>
            <a:r>
              <a:rPr lang="en-US" dirty="0"/>
              <a:t>Test MAE: 19.09</a:t>
            </a:r>
          </a:p>
        </p:txBody>
      </p:sp>
    </p:spTree>
    <p:extLst>
      <p:ext uri="{BB962C8B-B14F-4D97-AF65-F5344CB8AC3E}">
        <p14:creationId xmlns:p14="http://schemas.microsoft.com/office/powerpoint/2010/main" val="291442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65A-2A1A-498A-ABFD-34F6EC6E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Final Analysis/Conclusion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DADCA-89DE-4300-94C2-848A266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E73B0-4000-4213-8FA6-327691881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dirty="0"/>
              <a:t>Best preforming model was Random Forest</a:t>
            </a:r>
          </a:p>
          <a:p>
            <a:r>
              <a:rPr lang="en-US" dirty="0"/>
              <a:t>Trained model on entire dataset</a:t>
            </a:r>
          </a:p>
          <a:p>
            <a:r>
              <a:rPr lang="en-US" dirty="0"/>
              <a:t>Observed most important features </a:t>
            </a:r>
          </a:p>
          <a:p>
            <a:r>
              <a:rPr lang="en-US" dirty="0"/>
              <a:t>Made final predictions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9C6BDF-0EB8-43D6-8C5F-326B13E02980}"/>
              </a:ext>
            </a:extLst>
          </p:cNvPr>
          <p:cNvSpPr/>
          <p:nvPr/>
        </p:nvSpPr>
        <p:spPr>
          <a:xfrm>
            <a:off x="952639" y="4337670"/>
            <a:ext cx="3483735" cy="1687132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Overall MAE: 4.33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38EBF1-A57E-4A04-97A6-56A5B002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02" y="1812806"/>
            <a:ext cx="6410633" cy="3232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2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PepsiCo Data Science Challenge</vt:lpstr>
      <vt:lpstr>My Solution</vt:lpstr>
      <vt:lpstr>Data Pre-Processing</vt:lpstr>
      <vt:lpstr>Exploratory Data Analysis</vt:lpstr>
      <vt:lpstr>Data Cleaning/Feature Engineering</vt:lpstr>
      <vt:lpstr>Model Building</vt:lpstr>
      <vt:lpstr>Final Analysis/Conclusion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Data Science Challenge</dc:title>
  <dc:creator>Christopher Cammilleri</dc:creator>
  <cp:lastModifiedBy>Christopher Cammilleri</cp:lastModifiedBy>
  <cp:revision>3</cp:revision>
  <dcterms:created xsi:type="dcterms:W3CDTF">2020-11-04T18:01:39Z</dcterms:created>
  <dcterms:modified xsi:type="dcterms:W3CDTF">2021-06-13T02:06:20Z</dcterms:modified>
</cp:coreProperties>
</file>