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72" r:id="rId9"/>
    <p:sldId id="264" r:id="rId10"/>
    <p:sldId id="265" r:id="rId11"/>
    <p:sldId id="267" r:id="rId12"/>
    <p:sldId id="269" r:id="rId13"/>
    <p:sldId id="270" r:id="rId14"/>
    <p:sldId id="268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cat>
            <c:strRef>
              <c:f>Лист1!$A$2</c:f>
              <c:strCache>
                <c:ptCount val="1"/>
                <c:pt idx="0">
                  <c:v>2 вершины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Лист1!$A$2</c:f>
              <c:strCache>
                <c:ptCount val="1"/>
                <c:pt idx="0">
                  <c:v>2 вершины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315328"/>
        <c:axId val="97966272"/>
      </c:barChart>
      <c:catAx>
        <c:axId val="33315328"/>
        <c:scaling>
          <c:orientation val="minMax"/>
        </c:scaling>
        <c:delete val="0"/>
        <c:axPos val="b"/>
        <c:majorTickMark val="out"/>
        <c:minorTickMark val="none"/>
        <c:tickLblPos val="nextTo"/>
        <c:crossAx val="97966272"/>
        <c:crosses val="autoZero"/>
        <c:auto val="1"/>
        <c:lblAlgn val="ctr"/>
        <c:lblOffset val="100"/>
        <c:noMultiLvlLbl val="0"/>
      </c:catAx>
      <c:valAx>
        <c:axId val="97966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3153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934336"/>
        <c:axId val="34224320"/>
      </c:barChart>
      <c:catAx>
        <c:axId val="121934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24320"/>
        <c:crosses val="autoZero"/>
        <c:auto val="1"/>
        <c:lblAlgn val="ctr"/>
        <c:lblOffset val="100"/>
        <c:noMultiLvlLbl val="0"/>
      </c:catAx>
      <c:valAx>
        <c:axId val="34224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934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4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</c:v>
                </c:pt>
                <c:pt idx="1">
                  <c:v>49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101312"/>
        <c:axId val="181739520"/>
      </c:barChart>
      <c:catAx>
        <c:axId val="12110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1739520"/>
        <c:crosses val="autoZero"/>
        <c:auto val="1"/>
        <c:lblAlgn val="ctr"/>
        <c:lblOffset val="100"/>
        <c:noMultiLvlLbl val="0"/>
      </c:catAx>
      <c:valAx>
        <c:axId val="18173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101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6 вершин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6 вершин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19</c:v>
                </c:pt>
                <c:pt idx="13">
                  <c:v>20</c:v>
                </c:pt>
              </c:numCache>
            </c:numRef>
          </c:cat>
          <c:val>
            <c:numRef>
              <c:f>Лист1!$B$2:$B$15</c:f>
              <c:numCache>
                <c:formatCode>General</c:formatCode>
                <c:ptCount val="14"/>
                <c:pt idx="0">
                  <c:v>561</c:v>
                </c:pt>
                <c:pt idx="1">
                  <c:v>17391</c:v>
                </c:pt>
                <c:pt idx="2">
                  <c:v>360</c:v>
                </c:pt>
                <c:pt idx="3">
                  <c:v>5400</c:v>
                </c:pt>
                <c:pt idx="4">
                  <c:v>720</c:v>
                </c:pt>
                <c:pt idx="5">
                  <c:v>6960</c:v>
                </c:pt>
                <c:pt idx="6">
                  <c:v>60</c:v>
                </c:pt>
                <c:pt idx="7">
                  <c:v>420</c:v>
                </c:pt>
                <c:pt idx="8">
                  <c:v>75</c:v>
                </c:pt>
                <c:pt idx="9">
                  <c:v>405</c:v>
                </c:pt>
                <c:pt idx="10">
                  <c:v>72</c:v>
                </c:pt>
                <c:pt idx="11">
                  <c:v>312</c:v>
                </c:pt>
                <c:pt idx="12">
                  <c:v>10</c:v>
                </c:pt>
                <c:pt idx="13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833984"/>
        <c:axId val="181741824"/>
      </c:barChart>
      <c:catAx>
        <c:axId val="12183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1741824"/>
        <c:crosses val="autoZero"/>
        <c:auto val="1"/>
        <c:lblAlgn val="ctr"/>
        <c:lblOffset val="100"/>
        <c:noMultiLvlLbl val="0"/>
      </c:catAx>
      <c:valAx>
        <c:axId val="181741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833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5 вершин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 вершин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19</c:v>
                </c:pt>
                <c:pt idx="11">
                  <c:v>20</c:v>
                </c:pt>
              </c:numCache>
            </c:num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11</c:v>
                </c:pt>
                <c:pt idx="1">
                  <c:v>165</c:v>
                </c:pt>
                <c:pt idx="2">
                  <c:v>45</c:v>
                </c:pt>
                <c:pt idx="3">
                  <c:v>195</c:v>
                </c:pt>
                <c:pt idx="4">
                  <c:v>40</c:v>
                </c:pt>
                <c:pt idx="5">
                  <c:v>120</c:v>
                </c:pt>
                <c:pt idx="6">
                  <c:v>75</c:v>
                </c:pt>
                <c:pt idx="7">
                  <c:v>165</c:v>
                </c:pt>
                <c:pt idx="8">
                  <c:v>72</c:v>
                </c:pt>
                <c:pt idx="9">
                  <c:v>120</c:v>
                </c:pt>
                <c:pt idx="10">
                  <c:v>10</c:v>
                </c:pt>
                <c:pt idx="1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1843456"/>
        <c:axId val="181743552"/>
      </c:barChart>
      <c:catAx>
        <c:axId val="18184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1743552"/>
        <c:crosses val="autoZero"/>
        <c:auto val="1"/>
        <c:lblAlgn val="ctr"/>
        <c:lblOffset val="100"/>
        <c:noMultiLvlLbl val="0"/>
      </c:catAx>
      <c:valAx>
        <c:axId val="18174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843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cat>
            <c:strRef>
              <c:f>Лист1!$A$2</c:f>
              <c:strCache>
                <c:ptCount val="1"/>
                <c:pt idx="0">
                  <c:v>3 вершины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Лист1!$A$2</c:f>
              <c:strCache>
                <c:ptCount val="1"/>
                <c:pt idx="0">
                  <c:v>3 вершины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936384"/>
        <c:axId val="38945920"/>
      </c:barChart>
      <c:catAx>
        <c:axId val="121936384"/>
        <c:scaling>
          <c:orientation val="minMax"/>
        </c:scaling>
        <c:delete val="0"/>
        <c:axPos val="b"/>
        <c:majorTickMark val="out"/>
        <c:minorTickMark val="none"/>
        <c:tickLblPos val="nextTo"/>
        <c:crossAx val="38945920"/>
        <c:crosses val="autoZero"/>
        <c:auto val="1"/>
        <c:lblAlgn val="ctr"/>
        <c:lblOffset val="100"/>
        <c:noMultiLvlLbl val="0"/>
      </c:catAx>
      <c:valAx>
        <c:axId val="3894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936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cat>
            <c:strRef>
              <c:f>Лист1!$A$2</c:f>
              <c:strCache>
                <c:ptCount val="1"/>
                <c:pt idx="0">
                  <c:v>4 вершины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1864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Лист1!$A$2</c:f>
              <c:strCache>
                <c:ptCount val="1"/>
                <c:pt idx="0">
                  <c:v>4 вершины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2232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316352"/>
        <c:axId val="38947648"/>
      </c:barChart>
      <c:catAx>
        <c:axId val="33316352"/>
        <c:scaling>
          <c:orientation val="minMax"/>
        </c:scaling>
        <c:delete val="0"/>
        <c:axPos val="b"/>
        <c:majorTickMark val="out"/>
        <c:minorTickMark val="none"/>
        <c:tickLblPos val="nextTo"/>
        <c:crossAx val="38947648"/>
        <c:crosses val="autoZero"/>
        <c:auto val="1"/>
        <c:lblAlgn val="ctr"/>
        <c:lblOffset val="100"/>
        <c:noMultiLvlLbl val="0"/>
      </c:catAx>
      <c:valAx>
        <c:axId val="38947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316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cat>
            <c:strRef>
              <c:f>Лист1!$A$2</c:f>
              <c:strCache>
                <c:ptCount val="1"/>
                <c:pt idx="0">
                  <c:v>5 вершин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1036352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Лист1!$A$2</c:f>
              <c:strCache>
                <c:ptCount val="1"/>
                <c:pt idx="0">
                  <c:v>5 вершин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12224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832960"/>
        <c:axId val="38949376"/>
      </c:barChart>
      <c:catAx>
        <c:axId val="121832960"/>
        <c:scaling>
          <c:orientation val="minMax"/>
        </c:scaling>
        <c:delete val="0"/>
        <c:axPos val="b"/>
        <c:majorTickMark val="out"/>
        <c:minorTickMark val="none"/>
        <c:tickLblPos val="nextTo"/>
        <c:crossAx val="38949376"/>
        <c:crossesAt val="0"/>
        <c:auto val="1"/>
        <c:lblAlgn val="ctr"/>
        <c:lblOffset val="100"/>
        <c:noMultiLvlLbl val="0"/>
      </c:catAx>
      <c:valAx>
        <c:axId val="38949376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832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100800"/>
        <c:axId val="34238976"/>
      </c:barChart>
      <c:catAx>
        <c:axId val="121100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38976"/>
        <c:crosses val="autoZero"/>
        <c:auto val="1"/>
        <c:lblAlgn val="ctr"/>
        <c:lblOffset val="100"/>
        <c:noMultiLvlLbl val="0"/>
      </c:catAx>
      <c:valAx>
        <c:axId val="34238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100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</c:v>
                </c:pt>
                <c:pt idx="1">
                  <c:v>24</c:v>
                </c:pt>
                <c:pt idx="2">
                  <c:v>24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834496"/>
        <c:axId val="38944768"/>
      </c:barChart>
      <c:catAx>
        <c:axId val="121834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8944768"/>
        <c:crosses val="autoZero"/>
        <c:auto val="1"/>
        <c:lblAlgn val="ctr"/>
        <c:lblOffset val="100"/>
        <c:noMultiLvlLbl val="0"/>
      </c:catAx>
      <c:valAx>
        <c:axId val="38944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834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4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215</c:v>
                </c:pt>
                <c:pt idx="1">
                  <c:v>576</c:v>
                </c:pt>
                <c:pt idx="2">
                  <c:v>624</c:v>
                </c:pt>
                <c:pt idx="3">
                  <c:v>384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403264"/>
        <c:axId val="34219136"/>
      </c:barChart>
      <c:catAx>
        <c:axId val="147403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19136"/>
        <c:crosses val="autoZero"/>
        <c:auto val="1"/>
        <c:lblAlgn val="ctr"/>
        <c:lblOffset val="100"/>
        <c:noMultiLvlLbl val="0"/>
      </c:catAx>
      <c:valAx>
        <c:axId val="34219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403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5 вершин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 вершин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384</c:v>
                </c:pt>
                <c:pt idx="1">
                  <c:v>7680</c:v>
                </c:pt>
                <c:pt idx="2">
                  <c:v>42720</c:v>
                </c:pt>
                <c:pt idx="3">
                  <c:v>120000</c:v>
                </c:pt>
                <c:pt idx="4">
                  <c:v>212640</c:v>
                </c:pt>
                <c:pt idx="5">
                  <c:v>257664</c:v>
                </c:pt>
                <c:pt idx="6">
                  <c:v>215040</c:v>
                </c:pt>
                <c:pt idx="7">
                  <c:v>122880</c:v>
                </c:pt>
                <c:pt idx="8">
                  <c:v>46080</c:v>
                </c:pt>
                <c:pt idx="9">
                  <c:v>10240</c:v>
                </c:pt>
                <c:pt idx="10">
                  <c:v>1024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937408"/>
        <c:axId val="34220288"/>
      </c:barChart>
      <c:catAx>
        <c:axId val="121937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20288"/>
        <c:crosses val="autoZero"/>
        <c:auto val="1"/>
        <c:lblAlgn val="ctr"/>
        <c:lblOffset val="100"/>
        <c:noMultiLvlLbl val="0"/>
      </c:catAx>
      <c:valAx>
        <c:axId val="34220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937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 вершины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Pt>
            <c:idx val="0"/>
            <c:invertIfNegative val="0"/>
            <c:bubble3D val="0"/>
          </c:dPt>
          <c:cat>
            <c:numRef>
              <c:f>Лист1!$A$2:$A$3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313792"/>
        <c:axId val="34222592"/>
      </c:barChart>
      <c:catAx>
        <c:axId val="33313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22592"/>
        <c:crosses val="autoZero"/>
        <c:auto val="1"/>
        <c:lblAlgn val="ctr"/>
        <c:lblOffset val="100"/>
        <c:noMultiLvlLbl val="0"/>
      </c:catAx>
      <c:valAx>
        <c:axId val="3422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313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1C91-2569-4A0A-96CB-7692F5C338E3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9E3F4-BD56-4E64-A445-FCB31ECA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73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9E3F4-BD56-4E64-A445-FCB31ECA99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2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9E3F4-BD56-4E64-A445-FCB31ECA99B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54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3240878-A7B6-47EE-9FD9-C2A693B18C84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26C47EF-78F8-4A1A-8D5B-E82A77A63D5E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0"/>
            <a:ext cx="8568952" cy="3140968"/>
          </a:xfrm>
        </p:spPr>
        <p:txBody>
          <a:bodyPr/>
          <a:lstStyle/>
          <a:p>
            <a:r>
              <a:rPr lang="ru-RU" sz="5400" dirty="0" smtClean="0"/>
              <a:t>Исследование равновесий в модели «</a:t>
            </a:r>
            <a:r>
              <a:rPr lang="en-US" sz="5400" dirty="0" smtClean="0"/>
              <a:t>A Landscape Theory of Aggregation</a:t>
            </a:r>
            <a:r>
              <a:rPr lang="ru-RU" sz="5400" dirty="0" smtClean="0"/>
              <a:t>»  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3212976"/>
            <a:ext cx="7020272" cy="1368152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Защита проектов кафедры программирования 22.12.22.</a:t>
            </a:r>
          </a:p>
          <a:p>
            <a:r>
              <a:rPr lang="ru-RU" sz="2000" dirty="0" smtClean="0"/>
              <a:t>Исполнитель: </a:t>
            </a:r>
            <a:r>
              <a:rPr lang="ru-RU" sz="2000" dirty="0" err="1" smtClean="0"/>
              <a:t>Рымарчук</a:t>
            </a:r>
            <a:r>
              <a:rPr lang="ru-RU" sz="2000" dirty="0" smtClean="0"/>
              <a:t> </a:t>
            </a:r>
            <a:r>
              <a:rPr lang="ru-RU" sz="2000" dirty="0" err="1" smtClean="0"/>
              <a:t>Кристиан</a:t>
            </a:r>
            <a:r>
              <a:rPr lang="ru-RU" sz="2000" dirty="0" smtClean="0"/>
              <a:t> 9Е.</a:t>
            </a:r>
          </a:p>
          <a:p>
            <a:r>
              <a:rPr lang="ru-RU" sz="2000" dirty="0" smtClean="0"/>
              <a:t>Заказчик:  Романов Игнат.</a:t>
            </a:r>
          </a:p>
          <a:p>
            <a:r>
              <a:rPr lang="ru-RU" sz="2000" dirty="0" smtClean="0"/>
              <a:t>Научный руководитель: Гусев Антон.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94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73414" cy="648072"/>
          </a:xfrm>
        </p:spPr>
        <p:txBody>
          <a:bodyPr/>
          <a:lstStyle/>
          <a:p>
            <a:r>
              <a:rPr lang="ru-RU" sz="3200" dirty="0" smtClean="0"/>
              <a:t>Кол-во графов с равновесными разбиениями</a:t>
            </a:r>
            <a:endParaRPr lang="ru-RU" sz="3200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798858105"/>
              </p:ext>
            </p:extLst>
          </p:nvPr>
        </p:nvGraphicFramePr>
        <p:xfrm>
          <a:off x="539552" y="1484784"/>
          <a:ext cx="2399928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903869551"/>
              </p:ext>
            </p:extLst>
          </p:nvPr>
        </p:nvGraphicFramePr>
        <p:xfrm>
          <a:off x="539552" y="4077072"/>
          <a:ext cx="2399928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409462323"/>
              </p:ext>
            </p:extLst>
          </p:nvPr>
        </p:nvGraphicFramePr>
        <p:xfrm>
          <a:off x="3851920" y="1484784"/>
          <a:ext cx="2399928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508284211"/>
              </p:ext>
            </p:extLst>
          </p:nvPr>
        </p:nvGraphicFramePr>
        <p:xfrm>
          <a:off x="3851920" y="4077072"/>
          <a:ext cx="2399928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615991" y="2988883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04429" y="4506563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152726" y="259115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Кол-во графов без равновесий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152726" y="426092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Кол-во графов с равновесиями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6864" cy="1368152"/>
          </a:xfrm>
        </p:spPr>
        <p:txBody>
          <a:bodyPr/>
          <a:lstStyle/>
          <a:p>
            <a:r>
              <a:rPr lang="ru-RU" sz="3200" dirty="0" smtClean="0"/>
              <a:t>Кол-во симметричных ребер в графах с равновесными разбиениями</a:t>
            </a:r>
            <a:endParaRPr lang="ru-RU" sz="3200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581353856"/>
              </p:ext>
            </p:extLst>
          </p:nvPr>
        </p:nvGraphicFramePr>
        <p:xfrm>
          <a:off x="539552" y="1484784"/>
          <a:ext cx="2088232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3920075693"/>
              </p:ext>
            </p:extLst>
          </p:nvPr>
        </p:nvGraphicFramePr>
        <p:xfrm>
          <a:off x="539552" y="4157219"/>
          <a:ext cx="2088232" cy="260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956686003"/>
              </p:ext>
            </p:extLst>
          </p:nvPr>
        </p:nvGraphicFramePr>
        <p:xfrm>
          <a:off x="2555776" y="1556792"/>
          <a:ext cx="3312368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3108317785"/>
              </p:ext>
            </p:extLst>
          </p:nvPr>
        </p:nvGraphicFramePr>
        <p:xfrm>
          <a:off x="5831632" y="1556792"/>
          <a:ext cx="3312368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902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52128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Зависимость числа таких равновесий от кол-ва равновесий в симметричных графах</a:t>
            </a:r>
            <a:endParaRPr lang="ru-RU" sz="2800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4115273306"/>
              </p:ext>
            </p:extLst>
          </p:nvPr>
        </p:nvGraphicFramePr>
        <p:xfrm>
          <a:off x="0" y="2420888"/>
          <a:ext cx="2778855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42267563"/>
              </p:ext>
            </p:extLst>
          </p:nvPr>
        </p:nvGraphicFramePr>
        <p:xfrm>
          <a:off x="2915816" y="2348880"/>
          <a:ext cx="2808312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838435380"/>
              </p:ext>
            </p:extLst>
          </p:nvPr>
        </p:nvGraphicFramePr>
        <p:xfrm>
          <a:off x="5810222" y="2420888"/>
          <a:ext cx="3312368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982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52128"/>
          </a:xfrm>
        </p:spPr>
        <p:txBody>
          <a:bodyPr/>
          <a:lstStyle/>
          <a:p>
            <a:r>
              <a:rPr lang="ru-RU" sz="2800" b="1" dirty="0">
                <a:effectLst/>
              </a:rPr>
              <a:t>Зависимость числа таких равновесий от кол-ва равновесий в симметричных графах</a:t>
            </a:r>
            <a:endParaRPr lang="ru-RU" sz="2800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084957271"/>
              </p:ext>
            </p:extLst>
          </p:nvPr>
        </p:nvGraphicFramePr>
        <p:xfrm>
          <a:off x="4355976" y="1556792"/>
          <a:ext cx="4788024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32221228"/>
              </p:ext>
            </p:extLst>
          </p:nvPr>
        </p:nvGraphicFramePr>
        <p:xfrm>
          <a:off x="0" y="1588457"/>
          <a:ext cx="4427984" cy="5301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82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7656" y="1196752"/>
            <a:ext cx="7792775" cy="4608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Оптимизация алгоритмов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Написание новых алгоритмов. Исследование других типов графов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800" dirty="0" smtClean="0"/>
              <a:t>Реализация графического пользовательского интерфейса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0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352928" cy="914400"/>
          </a:xfrm>
        </p:spPr>
        <p:txBody>
          <a:bodyPr/>
          <a:lstStyle/>
          <a:p>
            <a:r>
              <a:rPr lang="en-US" sz="4000" dirty="0"/>
              <a:t>A Landscape Theory of Aggregation</a:t>
            </a:r>
            <a:endParaRPr lang="ru-RU" sz="4400" dirty="0"/>
          </a:p>
        </p:txBody>
      </p:sp>
      <p:pic>
        <p:nvPicPr>
          <p:cNvPr id="2050" name="Picture 2" descr="http://qrcoder.ru/code/?https%3A%2F%2Fgithub.com%2FChrisA23C%2FA-Landscape-Theory-of-Aggregation&amp;8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36250" y="2057177"/>
            <a:ext cx="204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GitHub: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667164" y="2057176"/>
            <a:ext cx="204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Статья:</a:t>
            </a:r>
            <a:endParaRPr lang="ru-RU" sz="3600" dirty="0"/>
          </a:p>
        </p:txBody>
      </p:sp>
      <p:pic>
        <p:nvPicPr>
          <p:cNvPr id="2052" name="Picture 4" descr="http://qrcoder.ru/code/?http%3A%2F%2Fwww-personal.umich.edu%2F%7Eaxe%2FAx%2520Bennett%2520Landscape%2520BJPS%25201993.pdf&amp;8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80927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73414" cy="648072"/>
          </a:xfrm>
        </p:spPr>
        <p:txBody>
          <a:bodyPr/>
          <a:lstStyle/>
          <a:p>
            <a:r>
              <a:rPr lang="ru-RU" sz="3200" dirty="0" smtClean="0"/>
              <a:t>Что такое равновесная коалиция?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4" t="26786" r="22024" b="13691"/>
          <a:stretch/>
        </p:blipFill>
        <p:spPr bwMode="auto">
          <a:xfrm>
            <a:off x="827584" y="1192539"/>
            <a:ext cx="2427961" cy="24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4" t="30109" r="22224" b="14931"/>
          <a:stretch/>
        </p:blipFill>
        <p:spPr bwMode="auto">
          <a:xfrm>
            <a:off x="5477447" y="1192539"/>
            <a:ext cx="2571442" cy="244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9" t="29910" r="27233" b="16716"/>
          <a:stretch/>
        </p:blipFill>
        <p:spPr bwMode="auto">
          <a:xfrm>
            <a:off x="827584" y="4035156"/>
            <a:ext cx="2427961" cy="255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7" t="31696" r="25905" b="16121"/>
          <a:stretch/>
        </p:blipFill>
        <p:spPr bwMode="auto">
          <a:xfrm>
            <a:off x="5498568" y="4035156"/>
            <a:ext cx="2550321" cy="255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4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52928" cy="864096"/>
          </a:xfrm>
        </p:spPr>
        <p:txBody>
          <a:bodyPr/>
          <a:lstStyle/>
          <a:p>
            <a:r>
              <a:rPr lang="en-US" sz="4000" dirty="0" smtClean="0"/>
              <a:t>A Landscape Theory of Aggregation</a:t>
            </a:r>
            <a:endParaRPr lang="ru-RU" sz="4000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395536" y="1268760"/>
            <a:ext cx="864096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>
              <a:buNone/>
            </a:pPr>
            <a:r>
              <a:rPr lang="ru-RU" sz="2400" dirty="0" smtClean="0"/>
              <a:t>Равновесное </a:t>
            </a:r>
            <a:r>
              <a:rPr lang="ru-RU" sz="2400" dirty="0"/>
              <a:t>разбиение (конфигурация) – это такое разбиение, когда никому из игроков</a:t>
            </a:r>
            <a:r>
              <a:rPr lang="en-US" sz="2400" dirty="0"/>
              <a:t> (</a:t>
            </a:r>
            <a:r>
              <a:rPr lang="ru-RU" sz="2400" dirty="0"/>
              <a:t>вершин графа) не выгодно менять </a:t>
            </a:r>
            <a:r>
              <a:rPr lang="ru-RU" sz="2400" dirty="0" smtClean="0"/>
              <a:t>коалиции</a:t>
            </a:r>
            <a:r>
              <a:rPr lang="en-US" sz="2400" dirty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при условии, что больше никто этого не сделает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5" t="34919" r="25263" b="12520"/>
          <a:stretch/>
        </p:blipFill>
        <p:spPr bwMode="auto">
          <a:xfrm>
            <a:off x="3301504" y="2780928"/>
            <a:ext cx="4361770" cy="389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6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824536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ru-RU" sz="2400" dirty="0" smtClean="0"/>
              <a:t>Применение: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/>
              <a:t>Предсказание объединения стран или компаний в устойчивые союзы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>
                <a:effectLst/>
              </a:rPr>
              <a:t>П</a:t>
            </a:r>
            <a:r>
              <a:rPr lang="ru-RU" sz="2400" dirty="0" smtClean="0">
                <a:effectLst/>
              </a:rPr>
              <a:t>роектировании </a:t>
            </a:r>
            <a:r>
              <a:rPr lang="ru-RU" sz="2400" dirty="0">
                <a:effectLst/>
              </a:rPr>
              <a:t>топологии локальной </a:t>
            </a:r>
            <a:r>
              <a:rPr lang="ru-RU" sz="2400" dirty="0" smtClean="0">
                <a:effectLst/>
              </a:rPr>
              <a:t>сети, где</a:t>
            </a:r>
            <a:r>
              <a:rPr lang="ru-RU" sz="2400" dirty="0">
                <a:effectLst/>
              </a:rPr>
              <a:t> её разбиение на </a:t>
            </a:r>
            <a:r>
              <a:rPr lang="ru-RU" sz="2400" dirty="0" smtClean="0">
                <a:effectLst/>
              </a:rPr>
              <a:t>широковещательные  домены</a:t>
            </a:r>
            <a:r>
              <a:rPr lang="ru-RU" sz="2400" dirty="0">
                <a:effectLst/>
              </a:rPr>
              <a:t> </a:t>
            </a:r>
            <a:r>
              <a:rPr lang="ru-RU" sz="2400" dirty="0" smtClean="0">
                <a:effectLst/>
              </a:rPr>
              <a:t>определяется </a:t>
            </a:r>
            <a:r>
              <a:rPr lang="ru-RU" sz="2400" dirty="0">
                <a:effectLst/>
              </a:rPr>
              <a:t>требованиями </a:t>
            </a:r>
            <a:r>
              <a:rPr lang="ru-RU" sz="2400" dirty="0" smtClean="0">
                <a:effectLst/>
              </a:rPr>
              <a:t>производительности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 smtClean="0">
                <a:effectLst/>
              </a:rPr>
              <a:t>Разбиение любых других структур, которых можно представить в виде графа</a:t>
            </a:r>
          </a:p>
          <a:p>
            <a:pPr marL="18288" indent="0">
              <a:buNone/>
            </a:pPr>
            <a:endParaRPr lang="ru-RU" sz="2400" dirty="0"/>
          </a:p>
          <a:p>
            <a:pPr marL="18288" indent="0">
              <a:buNone/>
            </a:pPr>
            <a:r>
              <a:rPr lang="ru-RU" sz="2400" dirty="0" smtClean="0"/>
              <a:t>На текущий момент нет программной реализации этого алгоритма.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4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7656" y="1672772"/>
            <a:ext cx="7792775" cy="45645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600" dirty="0" smtClean="0"/>
              <a:t>Изучить необходимую литературу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 smtClean="0"/>
              <a:t>Создать алгоритм генерации графов с определенными заданными свойствами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 smtClean="0"/>
              <a:t>Создать алгоритм поиска равновесий в графе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 smtClean="0"/>
              <a:t>Провести эксперименты на графах с малым кол-вом вершин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2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7656" y="1340768"/>
            <a:ext cx="7792775" cy="4896544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ru-RU" sz="2400" dirty="0" smtClean="0"/>
              <a:t>Я выбрал язык программирования </a:t>
            </a:r>
            <a:r>
              <a:rPr lang="en-US" sz="2400" dirty="0" smtClean="0"/>
              <a:t>Python 3.8.</a:t>
            </a:r>
            <a:r>
              <a:rPr lang="ru-RU" sz="2400" dirty="0" smtClean="0"/>
              <a:t>, потому что это язык и библиотеки к которому постоянно обновляются, имеющий удобный интерфейс и быстрые библиотеки для работы с матрицами и следственно графами.</a:t>
            </a:r>
          </a:p>
          <a:p>
            <a:pPr marL="18288" indent="0">
              <a:buNone/>
            </a:pPr>
            <a:endParaRPr lang="en-US" sz="2400" dirty="0" smtClean="0"/>
          </a:p>
          <a:p>
            <a:pPr marL="18288" indent="0">
              <a:buNone/>
            </a:pPr>
            <a:endParaRPr lang="ru-RU" sz="2400" dirty="0"/>
          </a:p>
          <a:p>
            <a:pPr marL="18288" indent="0">
              <a:buNone/>
            </a:pPr>
            <a:r>
              <a:rPr lang="ru-RU" sz="2400" dirty="0" smtClean="0"/>
              <a:t>Библиотеки: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Numpy</a:t>
            </a:r>
            <a:r>
              <a:rPr lang="ru-RU" sz="2400" dirty="0" smtClean="0"/>
              <a:t>. Математические вычисления, в том числе для работа с матрицами.</a:t>
            </a:r>
            <a:endParaRPr lang="ru-RU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Itertools</a:t>
            </a:r>
            <a:r>
              <a:rPr lang="ru-RU" sz="2400" dirty="0" smtClean="0"/>
              <a:t>. Формирование «алгебры итераторов».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Инструмент выполнения</a:t>
            </a:r>
            <a:endParaRPr lang="ru-RU" dirty="0"/>
          </a:p>
        </p:txBody>
      </p:sp>
      <p:pic>
        <p:nvPicPr>
          <p:cNvPr id="1026" name="Picture 2" descr="https://upload.wikimedia.org/wikipedia/commons/thumb/3/31/NumPy_logo_2020.svg/2560px-NumPy_logo_202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69" y="3212976"/>
            <a:ext cx="4269831" cy="19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tps://onlinebme.com/wp-content/uploads/2019/02/pyth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onlinebme.com/wp-content/uploads/2019/02/python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Logo device on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78"/>
          <a:stretch/>
        </p:blipFill>
        <p:spPr bwMode="auto">
          <a:xfrm>
            <a:off x="3275856" y="3512019"/>
            <a:ext cx="1239140" cy="13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28074" r="51842" b="10041"/>
          <a:stretch/>
        </p:blipFill>
        <p:spPr bwMode="auto">
          <a:xfrm>
            <a:off x="4285812" y="2204863"/>
            <a:ext cx="4858188" cy="369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556792"/>
            <a:ext cx="7704856" cy="1549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200" dirty="0" smtClean="0"/>
              <a:t>Набор определенных функций с описанием к ним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200" dirty="0" smtClean="0"/>
              <a:t>Файл с полученным данными</a:t>
            </a:r>
          </a:p>
          <a:p>
            <a:pPr marL="18288" indent="0">
              <a:buNone/>
            </a:pPr>
            <a:endParaRPr lang="ru-RU" sz="22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dirty="0" smtClean="0"/>
              <a:t>Описание программы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6" t="34871" r="17058" b="17312"/>
          <a:stretch/>
        </p:blipFill>
        <p:spPr bwMode="auto">
          <a:xfrm>
            <a:off x="179512" y="3758801"/>
            <a:ext cx="5184576" cy="297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7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67656" y="2348880"/>
            <a:ext cx="7792775" cy="38884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Формируем матрицу всех возможных коалиций, где 1 – участники текущей коалиции, -1 – </a:t>
            </a:r>
            <a:r>
              <a:rPr lang="ru-RU" sz="2400" dirty="0" smtClean="0"/>
              <a:t>участники другой коалиции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Делаем матричное перемножение матрицы коалиций и исследуемой матрицы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Умножаем элементы соответствующие другой коалиции на минус </a:t>
            </a:r>
            <a:r>
              <a:rPr lang="ru-RU" sz="2400" dirty="0" smtClean="0"/>
              <a:t>один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400" dirty="0"/>
              <a:t>Смотрим коалиции, где все выигрыши больше, либо равны нулю. Это равновесные </a:t>
            </a:r>
            <a:r>
              <a:rPr lang="ru-RU" sz="2400" dirty="0" smtClean="0"/>
              <a:t>разбиения</a:t>
            </a:r>
            <a:endParaRPr lang="ru-RU" sz="2400" dirty="0"/>
          </a:p>
          <a:p>
            <a:pPr>
              <a:buFont typeface="Wingdings" panose="05000000000000000000" pitchFamily="2" charset="2"/>
              <a:buChar char="v"/>
            </a:pPr>
            <a:endParaRPr lang="ru-RU" sz="2400" dirty="0"/>
          </a:p>
          <a:p>
            <a:pPr>
              <a:buFont typeface="Wingdings" panose="05000000000000000000" pitchFamily="2" charset="2"/>
              <a:buChar char="v"/>
            </a:pPr>
            <a:endParaRPr lang="ru-RU" sz="24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914400"/>
          </a:xfrm>
        </p:spPr>
        <p:txBody>
          <a:bodyPr/>
          <a:lstStyle/>
          <a:p>
            <a:r>
              <a:rPr lang="ru-RU" sz="4000" dirty="0" smtClean="0"/>
              <a:t>Алгоритм поиска равновесий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853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6864" cy="1512168"/>
          </a:xfrm>
        </p:spPr>
        <p:txBody>
          <a:bodyPr/>
          <a:lstStyle/>
          <a:p>
            <a:r>
              <a:rPr lang="ru-RU" sz="4800" dirty="0"/>
              <a:t>Алгоритм поиска </a:t>
            </a:r>
            <a:r>
              <a:rPr lang="ru-RU" sz="4800" dirty="0" smtClean="0"/>
              <a:t>равновесий. Пример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2275591"/>
            <a:ext cx="1512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0 1  2</a:t>
            </a:r>
          </a:p>
          <a:p>
            <a:r>
              <a:rPr lang="en-US" sz="3600" dirty="0" smtClean="0"/>
              <a:t>1 0 </a:t>
            </a:r>
            <a:r>
              <a:rPr lang="en-US" sz="3600" dirty="0" smtClean="0"/>
              <a:t>-</a:t>
            </a:r>
            <a:r>
              <a:rPr lang="ru-RU" sz="36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2 </a:t>
            </a:r>
            <a:r>
              <a:rPr lang="en-US" sz="3600" dirty="0" smtClean="0"/>
              <a:t>-</a:t>
            </a:r>
            <a:r>
              <a:rPr lang="ru-RU" sz="3600" dirty="0" smtClean="0"/>
              <a:t>2</a:t>
            </a:r>
            <a:r>
              <a:rPr lang="en-US" sz="3600" dirty="0" smtClean="0"/>
              <a:t> </a:t>
            </a:r>
            <a:r>
              <a:rPr lang="en-US" sz="3600" dirty="0" smtClean="0"/>
              <a:t>0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2691089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x</a:t>
            </a:r>
            <a:endParaRPr lang="ru-RU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4247964" y="2351675"/>
            <a:ext cx="756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1</a:t>
            </a:r>
          </a:p>
          <a:p>
            <a:r>
              <a:rPr lang="en-US" sz="3600" dirty="0" smtClean="0"/>
              <a:t>-1</a:t>
            </a:r>
          </a:p>
          <a:p>
            <a:r>
              <a:rPr lang="en-US" sz="3600" dirty="0" smtClean="0"/>
              <a:t>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5070" y="2767173"/>
            <a:ext cx="64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=</a:t>
            </a:r>
            <a:endParaRPr lang="ru-RU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6131" y="2351675"/>
            <a:ext cx="756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1</a:t>
            </a:r>
          </a:p>
          <a:p>
            <a:r>
              <a:rPr lang="en-US" sz="3600" dirty="0" smtClean="0"/>
              <a:t> </a:t>
            </a:r>
            <a:r>
              <a:rPr lang="ru-RU" sz="3600" dirty="0"/>
              <a:t>1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r>
              <a:rPr lang="ru-RU" sz="3600" dirty="0" smtClean="0"/>
              <a:t>4</a:t>
            </a:r>
            <a:endParaRPr lang="en-US" sz="3600" dirty="0" smtClean="0"/>
          </a:p>
        </p:txBody>
      </p:sp>
      <p:sp>
        <p:nvSpPr>
          <p:cNvPr id="6" name="Двойные круглые скобки 5"/>
          <p:cNvSpPr/>
          <p:nvPr/>
        </p:nvSpPr>
        <p:spPr>
          <a:xfrm>
            <a:off x="1044655" y="2140904"/>
            <a:ext cx="1800200" cy="2023700"/>
          </a:xfrm>
          <a:prstGeom prst="bracketPair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4067944" y="2216988"/>
            <a:ext cx="936104" cy="2023700"/>
          </a:xfrm>
          <a:prstGeom prst="bracketPair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6864134" y="2216988"/>
            <a:ext cx="936104" cy="2023700"/>
          </a:xfrm>
          <a:prstGeom prst="bracketPair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6" t="31857" r="24925" b="25992"/>
          <a:stretch/>
        </p:blipFill>
        <p:spPr bwMode="auto">
          <a:xfrm>
            <a:off x="3420225" y="4434807"/>
            <a:ext cx="3167645" cy="242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0093" y="2231863"/>
            <a:ext cx="164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Умножить второй элемент на -1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650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721</TotalTime>
  <Words>362</Words>
  <Application>Microsoft Office PowerPoint</Application>
  <PresentationFormat>Экран (4:3)</PresentationFormat>
  <Paragraphs>72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Базовая</vt:lpstr>
      <vt:lpstr>Исследование равновесий в модели «A Landscape Theory of Aggregation»  </vt:lpstr>
      <vt:lpstr>Что такое равновесная коалиция?</vt:lpstr>
      <vt:lpstr>A Landscape Theory of Aggregation</vt:lpstr>
      <vt:lpstr>Актуальность</vt:lpstr>
      <vt:lpstr>Техническое задание</vt:lpstr>
      <vt:lpstr>Инструмент выполнения</vt:lpstr>
      <vt:lpstr>Описание программы</vt:lpstr>
      <vt:lpstr>Алгоритм поиска равновесий</vt:lpstr>
      <vt:lpstr>Алгоритм поиска равновесий. Пример</vt:lpstr>
      <vt:lpstr>Кол-во графов с равновесными разбиениями</vt:lpstr>
      <vt:lpstr>Кол-во симметричных ребер в графах с равновесными разбиениями</vt:lpstr>
      <vt:lpstr>Зависимость числа таких равновесий от кол-ва равновесий в симметричных графах</vt:lpstr>
      <vt:lpstr>Зависимость числа таких равновесий от кол-ва равновесий в симметричных графах</vt:lpstr>
      <vt:lpstr>Дальнейшее развитие</vt:lpstr>
      <vt:lpstr>A Landscape Theory of Aggregation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равновесий в м</dc:title>
  <dc:creator>Microsoft Office</dc:creator>
  <cp:lastModifiedBy>Microsoft Office</cp:lastModifiedBy>
  <cp:revision>126</cp:revision>
  <dcterms:created xsi:type="dcterms:W3CDTF">2022-12-10T17:43:52Z</dcterms:created>
  <dcterms:modified xsi:type="dcterms:W3CDTF">2022-12-22T20:29:55Z</dcterms:modified>
</cp:coreProperties>
</file>