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97" r:id="rId4"/>
    <p:sldId id="303" r:id="rId5"/>
    <p:sldId id="301" r:id="rId6"/>
    <p:sldId id="298" r:id="rId7"/>
    <p:sldId id="265" r:id="rId8"/>
    <p:sldId id="274" r:id="rId9"/>
    <p:sldId id="302" r:id="rId10"/>
    <p:sldId id="310" r:id="rId11"/>
    <p:sldId id="308" r:id="rId12"/>
    <p:sldId id="305" r:id="rId13"/>
    <p:sldId id="304" r:id="rId14"/>
    <p:sldId id="307" r:id="rId15"/>
    <p:sldId id="311" r:id="rId16"/>
    <p:sldId id="312" r:id="rId17"/>
    <p:sldId id="306" r:id="rId18"/>
    <p:sldId id="309" r:id="rId19"/>
    <p:sldId id="262" r:id="rId20"/>
    <p:sldId id="279" r:id="rId21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3"/>
      <p:bold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Merriweather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347" autoAdjust="0"/>
  </p:normalViewPr>
  <p:slideViewPr>
    <p:cSldViewPr snapToGrid="0">
      <p:cViewPr varScale="1">
        <p:scale>
          <a:sx n="138" d="100"/>
          <a:sy n="138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Hyperparameters [epochs, # neurons in the hidden layer, learning rate, </a:t>
            </a:r>
            <a:r>
              <a:rPr lang="en-US" dirty="0" err="1"/>
              <a:t>etc</a:t>
            </a:r>
            <a:r>
              <a:rPr lang="en-US" dirty="0"/>
              <a:t>]  will be plotted with respect to Accuracy, Precision, F1 Score throughout the project. This will help us visualize and track model’s performance throughout development.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2044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Hyperparameters [epochs, # neurons in the hidden layer, learning rate, </a:t>
            </a:r>
            <a:r>
              <a:rPr lang="en-US" dirty="0" err="1"/>
              <a:t>etc</a:t>
            </a:r>
            <a:r>
              <a:rPr lang="en-US" dirty="0"/>
              <a:t>]  will be plotted with respect to Accuracy, Precision, F1 Score throughout the project. This will help us visualize and track model’s performance throughout development.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1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Hyperparameters [epochs, # neurons in the hidden layer, learning rate, </a:t>
            </a:r>
            <a:r>
              <a:rPr lang="en-US" dirty="0" err="1"/>
              <a:t>etc</a:t>
            </a:r>
            <a:r>
              <a:rPr lang="en-US" dirty="0"/>
              <a:t>]  will be plotted with respect to Accuracy, Precision, F1 Score throughout the project. This will help us visualize and track model’s performance throughout development.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8424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Hyperparameters [epochs, # neurons in the hidden layer, learning rate, </a:t>
            </a:r>
            <a:r>
              <a:rPr lang="en-US" dirty="0" err="1"/>
              <a:t>etc</a:t>
            </a:r>
            <a:r>
              <a:rPr lang="en-US" dirty="0"/>
              <a:t>]  will be plotted with respect to Accuracy, Precision, F1 Score throughout the project. This will help us visualize and track model’s performance throughout development.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198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MNIST database (Modified National Institute of Standards and Technology database) is a large database of handwritten digits that is commonly used for training various image processing systems. We chose this dataset as it is a subset of the much larger and commonly used NIST database. As the M, which stands for modified, implies, the images in this datasets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have been size-normalized and centered in a fixed-size image. 28x28.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dataset is advantageous as it reduces the amount data preprocessing and formatting we need to do. 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Another benefit of choosing a dataset source is that it provides baselines of different models for comparison.</a:t>
            </a:r>
            <a:endParaRPr lang="en-US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91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87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dirty="0">
              <a:solidFill>
                <a:srgbClr val="FFFFFF"/>
              </a:solidFill>
              <a:latin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44741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you have ever cashed a check using your smart phone, then you know the type of impact this technology has. It saves you a trip to the bank…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6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941823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b="1" dirty="0"/>
              <a:t>Image Classification of Handwritten Numerals</a:t>
            </a:r>
            <a:br>
              <a:rPr lang="en-US" sz="4000" b="1" dirty="0"/>
            </a:br>
            <a:r>
              <a:rPr lang="en-US" sz="5400" b="1" i="1" dirty="0"/>
              <a:t>using Neural Network</a:t>
            </a:r>
            <a:endParaRPr lang="en-US" sz="40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0573-BD38-5127-350A-D91C64E7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0F97F-C637-8DFF-FC23-511016930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2199F-4985-EB36-CC4A-2C6723CCFD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2511A-BD1E-9A14-C905-FB608433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45" y="1312801"/>
            <a:ext cx="5174673" cy="33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0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9BB1-CE7A-37C5-1895-5152EDCC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92820-4DA7-34A7-F70E-FACD133E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11" y="1215006"/>
            <a:ext cx="5335007" cy="369418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E808-6C84-22FA-2613-88F250E25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1E2D5-79C8-FA5A-E54C-47F724F78D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787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1051400" y="1003641"/>
            <a:ext cx="70413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Sigmoid Function</a:t>
            </a:r>
            <a:endParaRPr sz="5400" dirty="0"/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26" name="Picture 2" descr="Logistic Regression: Sigmoid Function Explained in Plain English">
            <a:extLst>
              <a:ext uri="{FF2B5EF4-FFF2-40B4-BE49-F238E27FC236}">
                <a16:creationId xmlns:a16="http://schemas.microsoft.com/office/drawing/2014/main" id="{A5D0BEB3-1F18-5146-5CC4-7B11757C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57" y="1436645"/>
            <a:ext cx="3936486" cy="212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5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1051400" y="1003641"/>
            <a:ext cx="70413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/>
              <a:t>Softmax</a:t>
            </a:r>
            <a:r>
              <a:rPr lang="en-US" sz="5400" dirty="0"/>
              <a:t> Function</a:t>
            </a:r>
            <a:endParaRPr sz="5400" dirty="0"/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FCE6F-E15D-682E-E5E2-75D41D76D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54" y="1499314"/>
            <a:ext cx="4135891" cy="2144871"/>
          </a:xfrm>
          <a:prstGeom prst="rect">
            <a:avLst/>
          </a:prstGeom>
        </p:spPr>
      </p:pic>
      <p:pic>
        <p:nvPicPr>
          <p:cNvPr id="2052" name="Picture 4" descr="Softmax Function Definition | DeepAI">
            <a:extLst>
              <a:ext uri="{FF2B5EF4-FFF2-40B4-BE49-F238E27FC236}">
                <a16:creationId xmlns:a16="http://schemas.microsoft.com/office/drawing/2014/main" id="{4E20DFF8-CBDA-92B0-BFBF-04764EC0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98" y="3720734"/>
            <a:ext cx="2958802" cy="103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7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2B66-858D-F949-05FB-D20A5AC0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Backpropogation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BF7CD-DB58-A872-FD84-7F9932277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3" y="1416627"/>
            <a:ext cx="6082578" cy="316872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8FF29-9644-5361-40F0-496281EA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1126343"/>
            <a:ext cx="6204232" cy="34595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E247E-23FF-DA27-2FF1-11A0F321AC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7204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7F66-BEE5-BC73-A734-8FFEABF3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derivative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46698-298A-85DA-CD89-4226B53B6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291D9-3BAB-260C-BD73-3D7E1105AE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91C31-5DE9-E5C4-9BD1-36132A60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74" y="2023986"/>
            <a:ext cx="682085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2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C9A6-AE27-286F-F37D-E243677B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derivative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15760-B4DB-04D5-1810-F7AA62D34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18C82-1829-4094-8006-264F2A61FC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026" name="Picture 2" descr="Data science: Neural networks: Deriving the sigmoid derivative via chain  and quotient rules">
            <a:extLst>
              <a:ext uri="{FF2B5EF4-FFF2-40B4-BE49-F238E27FC236}">
                <a16:creationId xmlns:a16="http://schemas.microsoft.com/office/drawing/2014/main" id="{B77720E8-CAF3-A4A4-5E6B-EE1B4128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771650"/>
            <a:ext cx="2990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99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1051400" y="1003641"/>
            <a:ext cx="70413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Results 1</a:t>
            </a:r>
            <a:endParaRPr sz="5400" dirty="0"/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97CF4-39E3-B00C-01D4-1C26EC5F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970" y="1468776"/>
            <a:ext cx="6071266" cy="30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8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1051400" y="1003641"/>
            <a:ext cx="70413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Results 2</a:t>
            </a:r>
            <a:endParaRPr sz="5400" dirty="0"/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D8617-3C05-55A6-7B7E-AB50C1703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54" y="1478771"/>
            <a:ext cx="3312782" cy="30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8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28101" y="3378273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>
                <a:solidFill>
                  <a:srgbClr val="FFFFFF"/>
                </a:solidFill>
              </a:rPr>
              <a:t>Using data loader in the main model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328101" y="4000702"/>
            <a:ext cx="639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600" dirty="0">
                <a:latin typeface="ui-monospace"/>
              </a:rPr>
              <a:t>from</a:t>
            </a:r>
            <a:r>
              <a:rPr lang="en-US" sz="1600" dirty="0">
                <a:solidFill>
                  <a:srgbClr val="24292F"/>
                </a:solidFill>
                <a:latin typeface="ui-monospace"/>
              </a:rPr>
              <a:t> </a:t>
            </a:r>
            <a:r>
              <a:rPr lang="en-US" sz="1600" dirty="0" err="1">
                <a:latin typeface="ui-monospace"/>
              </a:rPr>
              <a:t>MNIST_Dataloader</a:t>
            </a:r>
            <a:r>
              <a:rPr lang="en-US" sz="1600" dirty="0">
                <a:solidFill>
                  <a:srgbClr val="24292F"/>
                </a:solidFill>
                <a:latin typeface="ui-monospace"/>
              </a:rPr>
              <a:t> </a:t>
            </a:r>
            <a:r>
              <a:rPr lang="en-US" sz="1600" dirty="0">
                <a:latin typeface="ui-monospace"/>
              </a:rPr>
              <a:t>import</a:t>
            </a:r>
            <a:r>
              <a:rPr lang="en-US" sz="1600" dirty="0">
                <a:solidFill>
                  <a:srgbClr val="24292F"/>
                </a:solidFill>
                <a:latin typeface="ui-monospace"/>
              </a:rPr>
              <a:t> </a:t>
            </a:r>
            <a:r>
              <a:rPr lang="en-US" sz="1600" dirty="0" err="1">
                <a:latin typeface="ui-monospace"/>
              </a:rPr>
              <a:t>MNIST_Dataloader</a:t>
            </a:r>
            <a:endParaRPr sz="1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1369" y="27646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0" y="415207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" name="Google Shape;1935;p19"/>
          <p:cNvSpPr txBox="1">
            <a:spLocks/>
          </p:cNvSpPr>
          <p:nvPr/>
        </p:nvSpPr>
        <p:spPr>
          <a:xfrm>
            <a:off x="953870" y="2275726"/>
            <a:ext cx="745992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457200" lvl="1" indent="0">
              <a:lnSpc>
                <a:spcPct val="200000"/>
              </a:lnSpc>
              <a:buNone/>
            </a:pPr>
            <a:r>
              <a:rPr lang="en-US" sz="1400" dirty="0">
                <a:latin typeface="ui-monospace"/>
              </a:rPr>
              <a:t> </a:t>
            </a:r>
            <a:r>
              <a:rPr lang="en-US" sz="1400" dirty="0" err="1">
                <a:latin typeface="ui-monospace"/>
              </a:rPr>
              <a:t>dataloader.simple_show</a:t>
            </a:r>
            <a:r>
              <a:rPr lang="en-US" sz="1400" dirty="0">
                <a:latin typeface="ui-monospace"/>
              </a:rPr>
              <a:t>()		</a:t>
            </a:r>
            <a:r>
              <a:rPr lang="en-US" sz="1100" dirty="0">
                <a:latin typeface="ui-monospace"/>
              </a:rPr>
              <a:t>a simple instance to show 9 images of handwritings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sz="1400" dirty="0">
                <a:latin typeface="ui-monospace"/>
              </a:rPr>
              <a:t> </a:t>
            </a:r>
            <a:r>
              <a:rPr lang="en-US" sz="1400" dirty="0" err="1">
                <a:latin typeface="ui-monospace"/>
              </a:rPr>
              <a:t>dataloader.show_images</a:t>
            </a:r>
            <a:r>
              <a:rPr lang="en-US" sz="1400" dirty="0">
                <a:latin typeface="ui-monospace"/>
              </a:rPr>
              <a:t>(5,5)	</a:t>
            </a:r>
            <a:r>
              <a:rPr lang="en-US" sz="1100" dirty="0">
                <a:latin typeface="ui-monospace"/>
              </a:rPr>
              <a:t>an instance to show any number of images</a:t>
            </a:r>
            <a:endParaRPr lang="en-US" sz="1100" dirty="0"/>
          </a:p>
        </p:txBody>
      </p:sp>
      <p:sp>
        <p:nvSpPr>
          <p:cNvPr id="9" name="Google Shape;1934;p19"/>
          <p:cNvSpPr txBox="1">
            <a:spLocks/>
          </p:cNvSpPr>
          <p:nvPr/>
        </p:nvSpPr>
        <p:spPr>
          <a:xfrm>
            <a:off x="1328101" y="1730374"/>
            <a:ext cx="6395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4400" dirty="0">
                <a:solidFill>
                  <a:srgbClr val="FFFFFF"/>
                </a:solidFill>
              </a:rPr>
              <a:t>Testing data loader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071287" y="2143126"/>
            <a:ext cx="6393771" cy="2324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	</a:t>
            </a:r>
            <a:r>
              <a:rPr lang="en" sz="2800" dirty="0"/>
              <a:t>Sanjeev Sinha </a:t>
            </a:r>
            <a:br>
              <a:rPr lang="en" sz="2800" dirty="0"/>
            </a:br>
            <a:r>
              <a:rPr lang="en" sz="2800" dirty="0"/>
              <a:t>	Chris Casey</a:t>
            </a:r>
            <a:br>
              <a:rPr lang="en" sz="2800" dirty="0"/>
            </a:br>
            <a:r>
              <a:rPr lang="en" sz="2800" dirty="0"/>
              <a:t>	Shaheen Pouya</a:t>
            </a:r>
            <a:endParaRPr sz="2800" dirty="0"/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114" y="1688316"/>
            <a:ext cx="2955586" cy="2955586"/>
          </a:xfrm>
          <a:prstGeom prst="rect">
            <a:avLst/>
          </a:prstGeom>
        </p:spPr>
      </p:pic>
      <p:sp>
        <p:nvSpPr>
          <p:cNvPr id="3" name="Google Shape;1896;p14">
            <a:extLst>
              <a:ext uri="{FF2B5EF4-FFF2-40B4-BE49-F238E27FC236}">
                <a16:creationId xmlns:a16="http://schemas.microsoft.com/office/drawing/2014/main" id="{7883FBF3-886F-7BC2-3578-43092D153146}"/>
              </a:ext>
            </a:extLst>
          </p:cNvPr>
          <p:cNvSpPr txBox="1">
            <a:spLocks/>
          </p:cNvSpPr>
          <p:nvPr/>
        </p:nvSpPr>
        <p:spPr>
          <a:xfrm>
            <a:off x="1132248" y="649604"/>
            <a:ext cx="6393771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6600" dirty="0">
                <a:solidFill>
                  <a:schemeClr val="tx1">
                    <a:lumMod val="50000"/>
                  </a:schemeClr>
                </a:solidFill>
              </a:rPr>
              <a:t>    Auburn Neural Tigers 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6"/>
          <p:cNvSpPr txBox="1">
            <a:spLocks noGrp="1"/>
          </p:cNvSpPr>
          <p:nvPr>
            <p:ph type="ctrTitle" idx="4294967295"/>
          </p:nvPr>
        </p:nvSpPr>
        <p:spPr>
          <a:xfrm>
            <a:off x="1953168" y="1158587"/>
            <a:ext cx="5369795" cy="23310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lt1"/>
                </a:solidFill>
              </a:rPr>
              <a:t>Thanks!</a:t>
            </a:r>
            <a:endParaRPr sz="8800" dirty="0">
              <a:solidFill>
                <a:schemeClr val="lt1"/>
              </a:solidFill>
            </a:endParaRPr>
          </a:p>
        </p:txBody>
      </p:sp>
      <p:sp>
        <p:nvSpPr>
          <p:cNvPr id="2145" name="Google Shape;2145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6" name="Google Shape;2979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0314" y="4298303"/>
            <a:ext cx="1599665" cy="384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32" y="650587"/>
            <a:ext cx="1463869" cy="14638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254494" y="3350156"/>
            <a:ext cx="639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MNIST dataset</a:t>
            </a:r>
          </a:p>
          <a:p>
            <a:pPr marL="0" lvl="0" indent="0" algn="ctr">
              <a:buNone/>
            </a:pPr>
            <a:r>
              <a:rPr lang="en-US" sz="1800" dirty="0"/>
              <a:t>http://yann.lecun.com/exdb/mnist</a:t>
            </a:r>
            <a:endParaRPr sz="1800" dirty="0"/>
          </a:p>
        </p:txBody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12320-8686-D0DA-E7F6-808947264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78" y="321600"/>
            <a:ext cx="2652724" cy="2043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B6E9BF-86EC-EDD3-752D-8B8596036BFE}"/>
              </a:ext>
            </a:extLst>
          </p:cNvPr>
          <p:cNvSpPr txBox="1"/>
          <p:nvPr/>
        </p:nvSpPr>
        <p:spPr>
          <a:xfrm>
            <a:off x="2363736" y="2426826"/>
            <a:ext cx="5286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5400" b="1" dirty="0">
                <a:solidFill>
                  <a:schemeClr val="lt1"/>
                </a:solidFill>
                <a:latin typeface="Amatic SC"/>
                <a:cs typeface="Amatic SC"/>
                <a:sym typeface="Amatic SC"/>
              </a:rPr>
              <a:t>Image</a:t>
            </a:r>
            <a:r>
              <a:rPr lang="en" sz="5400" dirty="0"/>
              <a:t> </a:t>
            </a:r>
            <a:r>
              <a:rPr lang="en" sz="5400" b="1" dirty="0">
                <a:solidFill>
                  <a:schemeClr val="lt1"/>
                </a:solidFill>
                <a:latin typeface="Amatic SC"/>
                <a:cs typeface="Amatic SC"/>
              </a:rPr>
              <a:t>Classification</a:t>
            </a:r>
            <a:endParaRPr lang="en-US" sz="5400" b="1" dirty="0">
              <a:solidFill>
                <a:schemeClr val="lt1"/>
              </a:solidFill>
              <a:latin typeface="Amatic SC"/>
              <a:cs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347550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723545" y="2041055"/>
            <a:ext cx="6150315" cy="2674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0375" lvl="0" indent="-460375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1800" dirty="0"/>
              <a:t>Training:	60000 examples</a:t>
            </a:r>
          </a:p>
          <a:p>
            <a:pPr marL="460375" lvl="0" indent="-460375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1800" dirty="0"/>
              <a:t>Testing:	10000 examples</a:t>
            </a:r>
          </a:p>
          <a:p>
            <a:pPr marL="460375" lvl="0" indent="-460375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1800" dirty="0"/>
              <a:t>A subset of a larger set NIST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Normalized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Centered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Fixed-size</a:t>
            </a:r>
          </a:p>
          <a:p>
            <a:pPr marL="0" lvl="0" indent="0">
              <a:buNone/>
            </a:pPr>
            <a:endParaRPr sz="1800" dirty="0"/>
          </a:p>
        </p:txBody>
      </p:sp>
      <p:sp>
        <p:nvSpPr>
          <p:cNvPr id="1937" name="Google Shape;1937;p19"/>
          <p:cNvSpPr/>
          <p:nvPr/>
        </p:nvSpPr>
        <p:spPr>
          <a:xfrm>
            <a:off x="4096695" y="434440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12320-8686-D0DA-E7F6-808947264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176" y="130040"/>
            <a:ext cx="1732519" cy="1334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B6E9BF-86EC-EDD3-752D-8B8596036BFE}"/>
              </a:ext>
            </a:extLst>
          </p:cNvPr>
          <p:cNvSpPr txBox="1"/>
          <p:nvPr/>
        </p:nvSpPr>
        <p:spPr>
          <a:xfrm>
            <a:off x="3070720" y="1330646"/>
            <a:ext cx="31447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5400" b="1" dirty="0">
                <a:solidFill>
                  <a:schemeClr val="lt1"/>
                </a:solidFill>
                <a:latin typeface="Amatic SC"/>
                <a:cs typeface="Amatic SC"/>
                <a:sym typeface="Amatic SC"/>
              </a:rPr>
              <a:t>MNIST Dataset</a:t>
            </a:r>
            <a:endParaRPr lang="en-US" sz="5400" b="1" dirty="0">
              <a:solidFill>
                <a:schemeClr val="lt1"/>
              </a:solidFill>
              <a:latin typeface="Amatic SC"/>
              <a:cs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89177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3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8247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The main steps</a:t>
            </a:r>
            <a:endParaRPr sz="4000" dirty="0"/>
          </a:p>
        </p:txBody>
      </p:sp>
      <p:sp>
        <p:nvSpPr>
          <p:cNvPr id="2054" name="Google Shape;2054;p30"/>
          <p:cNvSpPr/>
          <p:nvPr/>
        </p:nvSpPr>
        <p:spPr>
          <a:xfrm>
            <a:off x="518160" y="1692425"/>
            <a:ext cx="2000555" cy="175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8288" tIns="18288" rIns="18288" bIns="45720" anchor="ctr" anchorCtr="0">
            <a:noAutofit/>
          </a:bodyPr>
          <a:lstStyle/>
          <a:p>
            <a:pPr marL="171450" indent="-171450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" sz="1200" dirty="0">
                <a:solidFill>
                  <a:schemeClr val="bg1"/>
                </a:solidFill>
                <a:latin typeface="Merriweather"/>
                <a:sym typeface="Merriweather"/>
              </a:rPr>
              <a:t>Pre-Processing</a:t>
            </a:r>
          </a:p>
          <a:p>
            <a:pPr marL="171450" indent="-171450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" sz="1200" dirty="0">
                <a:solidFill>
                  <a:schemeClr val="bg1"/>
                </a:solidFill>
                <a:latin typeface="Merriweather"/>
                <a:sym typeface="Merriweather"/>
              </a:rPr>
              <a:t>Data loading</a:t>
            </a:r>
            <a:endParaRPr sz="1200" dirty="0">
              <a:solidFill>
                <a:schemeClr val="bg1"/>
              </a:solidFill>
              <a:latin typeface="Merriweather"/>
              <a:sym typeface="Merriweather"/>
            </a:endParaRPr>
          </a:p>
        </p:txBody>
      </p:sp>
      <p:sp>
        <p:nvSpPr>
          <p:cNvPr id="2055" name="Google Shape;2055;p30"/>
          <p:cNvSpPr/>
          <p:nvPr/>
        </p:nvSpPr>
        <p:spPr>
          <a:xfrm>
            <a:off x="6292745" y="1692425"/>
            <a:ext cx="1959716" cy="175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18288" rIns="0" bIns="45720" anchor="ctr" anchorCtr="0">
            <a:noAutofit/>
          </a:bodyPr>
          <a:lstStyle/>
          <a:p>
            <a:pPr marL="171450" indent="-171450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" sz="1200" dirty="0">
                <a:solidFill>
                  <a:schemeClr val="bg1"/>
                </a:solidFill>
                <a:latin typeface="Merriweather"/>
                <a:sym typeface="Merriweather"/>
              </a:rPr>
              <a:t>Test</a:t>
            </a:r>
          </a:p>
          <a:p>
            <a:pPr marL="171450" indent="-171450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" sz="1200" dirty="0">
                <a:solidFill>
                  <a:schemeClr val="bg1"/>
                </a:solidFill>
                <a:latin typeface="Merriweather"/>
                <a:sym typeface="Merriweather"/>
              </a:rPr>
              <a:t>Adding noise</a:t>
            </a:r>
            <a:endParaRPr sz="1200" dirty="0">
              <a:solidFill>
                <a:schemeClr val="bg1"/>
              </a:solidFill>
              <a:latin typeface="Merriweather"/>
              <a:sym typeface="Merriweather"/>
            </a:endParaRPr>
          </a:p>
        </p:txBody>
      </p:sp>
      <p:sp>
        <p:nvSpPr>
          <p:cNvPr id="2056" name="Google Shape;2056;p30"/>
          <p:cNvSpPr/>
          <p:nvPr/>
        </p:nvSpPr>
        <p:spPr>
          <a:xfrm>
            <a:off x="3345179" y="1692425"/>
            <a:ext cx="2121407" cy="175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18288" rIns="0" bIns="45720" anchor="ctr" anchorCtr="0">
            <a:noAutofit/>
          </a:bodyPr>
          <a:lstStyle/>
          <a:p>
            <a:pPr marL="17145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" sz="1200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Main Model</a:t>
            </a:r>
          </a:p>
          <a:p>
            <a:pPr marL="17145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" sz="1200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Back Propagation</a:t>
            </a:r>
            <a:endParaRPr sz="1200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57" name="Google Shape;2057;p30"/>
          <p:cNvCxnSpPr>
            <a:cxnSpLocks/>
            <a:endCxn id="2056" idx="2"/>
          </p:cNvCxnSpPr>
          <p:nvPr/>
        </p:nvCxnSpPr>
        <p:spPr>
          <a:xfrm>
            <a:off x="2519021" y="2571875"/>
            <a:ext cx="82615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058" name="Google Shape;2058;p30"/>
          <p:cNvCxnSpPr>
            <a:cxnSpLocks/>
            <a:endCxn id="2055" idx="2"/>
          </p:cNvCxnSpPr>
          <p:nvPr/>
        </p:nvCxnSpPr>
        <p:spPr>
          <a:xfrm>
            <a:off x="5466587" y="2571875"/>
            <a:ext cx="82615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2059" name="Google Shape;2059;p3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C9A071-30E7-AED5-5E49-94B92197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987" y="1177297"/>
            <a:ext cx="2407824" cy="1286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79AEB-D6EC-3EEE-DC21-894243992FAE}"/>
              </a:ext>
            </a:extLst>
          </p:cNvPr>
          <p:cNvSpPr txBox="1"/>
          <p:nvPr/>
        </p:nvSpPr>
        <p:spPr>
          <a:xfrm>
            <a:off x="1415689" y="1077178"/>
            <a:ext cx="687324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FF"/>
                </a:solidFill>
                <a:latin typeface="Merriweather"/>
                <a:sym typeface="Merriweather"/>
              </a:rPr>
              <a:t>Input Layer</a:t>
            </a:r>
            <a:r>
              <a:rPr lang="en-US" dirty="0">
                <a:solidFill>
                  <a:srgbClr val="FFFFFF"/>
                </a:solidFill>
                <a:latin typeface="Merriweather"/>
                <a:sym typeface="Merriweather"/>
              </a:rPr>
              <a:t>: 28 x 28 Pixel Images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FF"/>
                </a:solidFill>
                <a:latin typeface="Merriweather"/>
                <a:sym typeface="Merriweather"/>
              </a:rPr>
              <a:t>Output Layer</a:t>
            </a:r>
            <a:r>
              <a:rPr lang="en-US" dirty="0">
                <a:solidFill>
                  <a:srgbClr val="FFFFFF"/>
                </a:solidFill>
                <a:latin typeface="Merriweather"/>
                <a:sym typeface="Merriweather"/>
              </a:rPr>
              <a:t>:  0-9 Digits (10 output nodes)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FF"/>
                </a:solidFill>
                <a:latin typeface="Merriweather"/>
                <a:sym typeface="Merriweather"/>
              </a:rPr>
              <a:t>Customized hidden layers with 786 nodes 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1050" dirty="0">
              <a:solidFill>
                <a:srgbClr val="FFFFFF"/>
              </a:solidFill>
              <a:latin typeface="Merriweather"/>
              <a:sym typeface="Merriweather"/>
            </a:endParaRP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FF"/>
                </a:solidFill>
                <a:latin typeface="Merriweather"/>
                <a:sym typeface="Merriweather"/>
              </a:rPr>
              <a:t>Data files:</a:t>
            </a:r>
          </a:p>
          <a:p>
            <a:pPr marL="803275" lvl="5" indent="-1714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FFFFFF"/>
                </a:solidFill>
                <a:latin typeface="Merriweather"/>
                <a:sym typeface="Merriweather"/>
              </a:rPr>
              <a:t>train-images-idx3-ubyte</a:t>
            </a:r>
          </a:p>
          <a:p>
            <a:pPr marL="803275" lvl="5" indent="-1714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FFFFFF"/>
                </a:solidFill>
                <a:latin typeface="Merriweather"/>
                <a:sym typeface="Merriweather"/>
              </a:rPr>
              <a:t>train-labels-idx1-ubyte</a:t>
            </a:r>
          </a:p>
          <a:p>
            <a:pPr marL="803275" lvl="5" indent="-1714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FFFFFF"/>
                </a:solidFill>
                <a:latin typeface="Merriweather"/>
                <a:sym typeface="Merriweather"/>
              </a:rPr>
              <a:t>t10k-labels-idx1-ubyte</a:t>
            </a:r>
          </a:p>
          <a:p>
            <a:pPr marL="803275" lvl="5" indent="-1714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FFFFFF"/>
                </a:solidFill>
                <a:latin typeface="Merriweather"/>
                <a:sym typeface="Merriweather"/>
              </a:rPr>
              <a:t>t10k-images-idx3-ubyte</a:t>
            </a:r>
            <a:r>
              <a:rPr lang="en-US" b="1" dirty="0">
                <a:solidFill>
                  <a:srgbClr val="FFFFFF"/>
                </a:solidFill>
                <a:latin typeface="Merriweather"/>
                <a:sym typeface="Merriweather"/>
              </a:rPr>
              <a:t>				</a:t>
            </a:r>
            <a:endParaRPr lang="en-US" dirty="0">
              <a:solidFill>
                <a:srgbClr val="FFFFFF"/>
              </a:solidFill>
              <a:latin typeface="Merriweather"/>
              <a:sym typeface="Merriweather"/>
            </a:endParaRPr>
          </a:p>
        </p:txBody>
      </p:sp>
      <p:sp>
        <p:nvSpPr>
          <p:cNvPr id="2" name="Google Shape;1914;p16">
            <a:extLst>
              <a:ext uri="{FF2B5EF4-FFF2-40B4-BE49-F238E27FC236}">
                <a16:creationId xmlns:a16="http://schemas.microsoft.com/office/drawing/2014/main" id="{B6DA0296-C297-17DD-A486-DCEE7A6964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38209" y="160800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/>
              <a:t>Pre-processing</a:t>
            </a:r>
            <a:endParaRPr sz="6600" b="1" dirty="0"/>
          </a:p>
        </p:txBody>
      </p:sp>
    </p:spTree>
    <p:extLst>
      <p:ext uri="{BB962C8B-B14F-4D97-AF65-F5344CB8AC3E}">
        <p14:creationId xmlns:p14="http://schemas.microsoft.com/office/powerpoint/2010/main" val="196044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1051400" y="1003641"/>
            <a:ext cx="70413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Pre-processing</a:t>
            </a:r>
            <a:endParaRPr sz="5400" dirty="0"/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2EE049-25D7-FB7F-E65A-75FD653BC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22678"/>
              </p:ext>
            </p:extLst>
          </p:nvPr>
        </p:nvGraphicFramePr>
        <p:xfrm>
          <a:off x="1524000" y="2015490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5116142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18814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02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 Control/Collaboration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5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dirty="0"/>
                        <a:t>/Pandas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Processing/Management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3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Extracting data into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8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Matplotlib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Graphical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2877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31"/>
          <p:cNvSpPr/>
          <p:nvPr/>
        </p:nvSpPr>
        <p:spPr>
          <a:xfrm>
            <a:off x="1671809" y="1401545"/>
            <a:ext cx="231895" cy="193296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31"/>
          <p:cNvSpPr/>
          <p:nvPr/>
        </p:nvSpPr>
        <p:spPr>
          <a:xfrm>
            <a:off x="3941993" y="1337947"/>
            <a:ext cx="294129" cy="241071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31"/>
          <p:cNvSpPr/>
          <p:nvPr/>
        </p:nvSpPr>
        <p:spPr>
          <a:xfrm>
            <a:off x="3962382" y="2910857"/>
            <a:ext cx="337079" cy="233885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31"/>
          <p:cNvSpPr/>
          <p:nvPr/>
        </p:nvSpPr>
        <p:spPr>
          <a:xfrm>
            <a:off x="6366215" y="2903681"/>
            <a:ext cx="287232" cy="24824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31"/>
          <p:cNvSpPr/>
          <p:nvPr/>
        </p:nvSpPr>
        <p:spPr>
          <a:xfrm>
            <a:off x="1670000" y="2905561"/>
            <a:ext cx="235530" cy="244498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31"/>
          <p:cNvSpPr/>
          <p:nvPr/>
        </p:nvSpPr>
        <p:spPr>
          <a:xfrm>
            <a:off x="6281933" y="1336700"/>
            <a:ext cx="236622" cy="243574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3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" name="Google Shape;1914;p16">
            <a:extLst>
              <a:ext uri="{FF2B5EF4-FFF2-40B4-BE49-F238E27FC236}">
                <a16:creationId xmlns:a16="http://schemas.microsoft.com/office/drawing/2014/main" id="{B6DA0296-C297-17DD-A486-DCEE7A6964AA}"/>
              </a:ext>
            </a:extLst>
          </p:cNvPr>
          <p:cNvSpPr txBox="1">
            <a:spLocks/>
          </p:cNvSpPr>
          <p:nvPr/>
        </p:nvSpPr>
        <p:spPr>
          <a:xfrm>
            <a:off x="1670000" y="185422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6600" dirty="0">
                <a:solidFill>
                  <a:schemeClr val="bg1"/>
                </a:solidFill>
              </a:rPr>
              <a:t>Pre-processing</a:t>
            </a:r>
          </a:p>
        </p:txBody>
      </p:sp>
      <p:sp>
        <p:nvSpPr>
          <p:cNvPr id="25" name="Google Shape;2068;p31"/>
          <p:cNvSpPr txBox="1">
            <a:spLocks noGrp="1"/>
          </p:cNvSpPr>
          <p:nvPr>
            <p:ph type="body" idx="4294967295"/>
          </p:nvPr>
        </p:nvSpPr>
        <p:spPr>
          <a:xfrm>
            <a:off x="894931" y="1344814"/>
            <a:ext cx="7578337" cy="3365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Building class:</a:t>
            </a:r>
          </a:p>
          <a:p>
            <a:pPr marL="7620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MNIST_Dataloader</a:t>
            </a:r>
            <a:endParaRPr lang="en-US"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Functions for getting training and testing data: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get_train_data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(self):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      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x_train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y_train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self.read_image_labels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self.training_images_path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self.training_labels_path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       return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x_train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y_train</a:t>
            </a:r>
            <a:endParaRPr lang="en-US" sz="12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get_test_data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(self):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      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x_test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y_test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self.read_image_labels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self.test_images_path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self.test_labels_path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       return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x_test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y_test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title"/>
          </p:nvPr>
        </p:nvSpPr>
        <p:spPr>
          <a:xfrm>
            <a:off x="1051350" y="510260"/>
            <a:ext cx="70413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Pre-processing</a:t>
            </a:r>
            <a:endParaRPr sz="5400" dirty="0"/>
          </a:p>
        </p:txBody>
      </p:sp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2068;p31"/>
          <p:cNvSpPr txBox="1">
            <a:spLocks noGrp="1"/>
          </p:cNvSpPr>
          <p:nvPr>
            <p:ph type="body" idx="4294967295"/>
          </p:nvPr>
        </p:nvSpPr>
        <p:spPr>
          <a:xfrm>
            <a:off x="894931" y="1344814"/>
            <a:ext cx="7578337" cy="3365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Reading data:</a:t>
            </a:r>
          </a:p>
          <a:p>
            <a:pPr marL="76200" lv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struct.unpack</a:t>
            </a:r>
            <a:r>
              <a:rPr lang="en-US" sz="12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("&gt;II", </a:t>
            </a:r>
            <a:r>
              <a:rPr lang="en-US" sz="1200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labels_file.read</a:t>
            </a:r>
            <a:r>
              <a:rPr lang="en-US" sz="12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(8))			For labels</a:t>
            </a:r>
          </a:p>
          <a:p>
            <a:pPr marL="76200" lvl="0" indent="0">
              <a:spcBef>
                <a:spcPts val="600"/>
              </a:spcBef>
              <a:buNone/>
            </a:pPr>
            <a:r>
              <a:rPr lang="en-US" sz="12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200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struct.unpack</a:t>
            </a:r>
            <a:r>
              <a:rPr lang="en-US" sz="12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("&gt;IIII", </a:t>
            </a:r>
            <a:r>
              <a:rPr lang="en-US" sz="1200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images_file.read</a:t>
            </a:r>
            <a:r>
              <a:rPr lang="en-US" sz="12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(16))		For images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Getting 784 elements from stream into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array: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	for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range(size):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            image =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np.array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image_data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* rows * cols: (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+ 1) * rows * cols])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            image = 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image.reshape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(28, 28)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            images[</a:t>
            </a:r>
            <a:r>
              <a:rPr lang="en-US" sz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][:] = image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45615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787</Words>
  <Application>Microsoft Office PowerPoint</Application>
  <PresentationFormat>On-screen Show (16:9)</PresentationFormat>
  <Paragraphs>104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Cambria</vt:lpstr>
      <vt:lpstr>Arial</vt:lpstr>
      <vt:lpstr>-webkit-standard</vt:lpstr>
      <vt:lpstr>Amatic SC</vt:lpstr>
      <vt:lpstr>Merriweather</vt:lpstr>
      <vt:lpstr>ui-monospace</vt:lpstr>
      <vt:lpstr>Wingdings</vt:lpstr>
      <vt:lpstr>Nathaniel template</vt:lpstr>
      <vt:lpstr>Image Classification of Handwritten Numerals using Neural Network</vt:lpstr>
      <vt:lpstr> Sanjeev Sinha   Chris Casey  Shaheen Pouya</vt:lpstr>
      <vt:lpstr>PowerPoint Presentation</vt:lpstr>
      <vt:lpstr>PowerPoint Presentation</vt:lpstr>
      <vt:lpstr>The main steps</vt:lpstr>
      <vt:lpstr>Pre-processing</vt:lpstr>
      <vt:lpstr>Pre-processing</vt:lpstr>
      <vt:lpstr>PowerPoint Presentation</vt:lpstr>
      <vt:lpstr>Pre-processing</vt:lpstr>
      <vt:lpstr>Multilayer perceptron</vt:lpstr>
      <vt:lpstr>Feed Forward</vt:lpstr>
      <vt:lpstr>Sigmoid Function</vt:lpstr>
      <vt:lpstr>Softmax Function</vt:lpstr>
      <vt:lpstr>Backpropogation</vt:lpstr>
      <vt:lpstr>Softmax derivative</vt:lpstr>
      <vt:lpstr>Sigmoid derivative</vt:lpstr>
      <vt:lpstr>Results 1</vt:lpstr>
      <vt:lpstr>Results 2</vt:lpstr>
      <vt:lpstr>Using data loader in the main model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of Handwritten Numerals using Neural Network</dc:title>
  <dc:creator>Shaheen Pouya</dc:creator>
  <cp:lastModifiedBy>Sanjeev Sinha</cp:lastModifiedBy>
  <cp:revision>24</cp:revision>
  <dcterms:modified xsi:type="dcterms:W3CDTF">2022-12-05T03:26:24Z</dcterms:modified>
</cp:coreProperties>
</file>