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5e96356b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5e96356b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6a51e81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6a51e81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ed68dd0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ed68dd0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12175c6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12175c6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e718701c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e718701c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12175c6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12175c6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12175c6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12175c6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6a51e81b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6a51e81b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12175c60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12175c60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6a51e81b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c6a51e81b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5e96356b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5e96356b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45cd8041b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45cd8041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5e96356b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5e96356b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12175c6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12175c6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5e96356b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5e96356b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5e96356b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5e96356b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12175c6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12175c6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12175c6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12175c6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12175c6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12175c6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GERÊNCIA DE PROJETO E MANUTENÇÃO DE SOFTWARE</a:t>
            </a:r>
            <a:r>
              <a:rPr lang="pt-BR" sz="2000"/>
              <a:t> - 3ª milestone</a:t>
            </a:r>
            <a:endParaRPr sz="2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7389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1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</a:rPr>
              <a:t>Grupo:</a:t>
            </a:r>
            <a:r>
              <a:rPr lang="pt-BR" sz="1200">
                <a:solidFill>
                  <a:srgbClr val="FFFFFF"/>
                </a:solidFill>
              </a:rPr>
              <a:t> Breno Alves Fróes Peres, Christopher Albino Corrêa, Gleison Lima de Souza, Rodolfo Bandeira de Melo e Rodolfo Pereira Chagas.</a:t>
            </a:r>
            <a:endParaRPr sz="120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50" y="694600"/>
            <a:ext cx="1738598" cy="7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861175" y="1635300"/>
            <a:ext cx="8102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ANÁLISE DE VALOR AGREGADO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5" y="442475"/>
            <a:ext cx="1000826" cy="100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3.1 Valores precisos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25" y="1855050"/>
            <a:ext cx="8406550" cy="23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3.2 Cálculos de CPI e SPI por sprint</a:t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 txBox="1"/>
          <p:nvPr/>
        </p:nvSpPr>
        <p:spPr>
          <a:xfrm>
            <a:off x="1399050" y="1492650"/>
            <a:ext cx="6840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9ª SPRINT: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Nesta sprint a equipe conseguiu entregar o que estava previsto para ser entregue, mas não entregou as atividades atrasadas. Conforme o que está representado na tabela acima, o valor de CPI continuou o mesmo da sprint anterior (0,91) que é abaixo de 1, ou seja, manteve-se o custo acima do planejado, mas não houve piora. E o valor de SPI aumentou porque as atividades dessa sprint não atrasaram, mas o projeto continuou atrasado, já que o valor permanece abaixo de 1.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1419600" y="2985750"/>
            <a:ext cx="679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10ª SPRINT: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Nesta sprint a equipe não conseguiu entregar o que estava previsto e não entregou as atividades atrasadas, tendo completado a sprint sem avanço algum nas tarefas. Isso consequentemente elevou o custo do projeto, como indicado pela queda no valor de CPI em relação a sprint anterior, e também aumentou o atraso, indicado também pela queda no valor de SPI. O projeto permanece atrasado e acima do custo.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3.2 Cálculos de </a:t>
            </a:r>
            <a:r>
              <a:rPr lang="pt-BR"/>
              <a:t>CPI e SPI </a:t>
            </a:r>
            <a:r>
              <a:rPr lang="pt-BR"/>
              <a:t> por sprint</a:t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 txBox="1"/>
          <p:nvPr/>
        </p:nvSpPr>
        <p:spPr>
          <a:xfrm>
            <a:off x="1399050" y="1231050"/>
            <a:ext cx="6840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11ª SPRINT: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Nesta sprint a equipe se reorganizou e, além de entregar o que estava planejado, conseguiu entregar duas atividades atrasadas - a atividade relativa à implementação da IA, da sprint 10, e a atividade de implementação da vitória, da sprint 7. A redução do atraso é indicada pelo salto do valor de SPI em relação à sprint anterior. Apesar de ter completado mais tarefas, a equipe continuou gastando mais tempo para o desenvolvimento das atividades e não houve melhora no valor de CPI, indicando que o projeto está custando mais que o planejado. O projeto permanece atrasado.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1419600" y="2985750"/>
            <a:ext cx="6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12ª SPRINT: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Mantendo o ritmo da sprint anterior, a equipe conseguiu entregar o que estava planejado, mas, desta vez, em menos tempo que o previsto. O não atraso nesta sprint pode ser observado pelo pequeno aumento no valor de SPI em relação à sprint anterior. Já o menor gasto de tempo e, consequentemente dinheiro, gerou um pequeno aumento no valor de CPI. O projeto se encontra atrasado e acima do custo.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3.3 Gráfico</a:t>
            </a:r>
            <a:endParaRPr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6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600" y="1389450"/>
            <a:ext cx="524456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303800" y="598575"/>
            <a:ext cx="7299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3.4 Cálculos de CPI e SPI do terceiro milestone </a:t>
            </a:r>
            <a:endParaRPr/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/>
        </p:nvSpPr>
        <p:spPr>
          <a:xfrm>
            <a:off x="1399050" y="2298300"/>
            <a:ext cx="6840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 0,91 para CPI;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Nunito"/>
              <a:buChar char="●"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0,94 para SPI.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3.5 Cálculos de EV/ AC e PV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/>
        </p:nvSpPr>
        <p:spPr>
          <a:xfrm>
            <a:off x="1399050" y="2298300"/>
            <a:ext cx="684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R$14.315,63 para EV;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R$15.270,84 para AC;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R$15.270,00 para PV.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5" y="442475"/>
            <a:ext cx="1000826" cy="10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9"/>
          <p:cNvSpPr txBox="1"/>
          <p:nvPr>
            <p:ph type="title"/>
          </p:nvPr>
        </p:nvSpPr>
        <p:spPr>
          <a:xfrm>
            <a:off x="976400" y="1766225"/>
            <a:ext cx="8111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4</a:t>
            </a:r>
            <a:r>
              <a:rPr lang="pt-BR" sz="2700"/>
              <a:t>. VERSÃO PARCIAL DO SEGUNDO MILESTONE</a:t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0"/>
          <p:cNvSpPr txBox="1"/>
          <p:nvPr>
            <p:ph type="title"/>
          </p:nvPr>
        </p:nvSpPr>
        <p:spPr>
          <a:xfrm>
            <a:off x="1303800" y="598575"/>
            <a:ext cx="72639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4.1 Capturas de tela:</a:t>
            </a:r>
            <a:endParaRPr/>
          </a:p>
        </p:txBody>
      </p:sp>
      <p:pic>
        <p:nvPicPr>
          <p:cNvPr id="396" name="Google Shape;3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204" y="1379825"/>
            <a:ext cx="5728226" cy="32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1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1303800" y="1422260"/>
            <a:ext cx="2903219" cy="286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1555" y="1418299"/>
            <a:ext cx="2903219" cy="28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1"/>
          <p:cNvSpPr txBox="1"/>
          <p:nvPr>
            <p:ph type="title"/>
          </p:nvPr>
        </p:nvSpPr>
        <p:spPr>
          <a:xfrm>
            <a:off x="1303800" y="598575"/>
            <a:ext cx="72639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4.1 Capturas de tela: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24000" y="1613825"/>
            <a:ext cx="8133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pt-BR"/>
              <a:t>DETALHAMENTO DAS SPRINTS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5" y="442475"/>
            <a:ext cx="1000826" cy="100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XEQUE MATE!</a:t>
            </a:r>
            <a:endParaRPr/>
          </a:p>
        </p:txBody>
      </p:sp>
      <p:pic>
        <p:nvPicPr>
          <p:cNvPr id="410" name="Google Shape;410;p32"/>
          <p:cNvPicPr preferRelativeResize="0"/>
          <p:nvPr/>
        </p:nvPicPr>
        <p:blipFill rotWithShape="1">
          <a:blip r:embed="rId3">
            <a:alphaModFix/>
          </a:blip>
          <a:srcRect b="0" l="610" r="-609" t="0"/>
          <a:stretch/>
        </p:blipFill>
        <p:spPr>
          <a:xfrm>
            <a:off x="1397600" y="1373700"/>
            <a:ext cx="576146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1.1 Sprints do terceiro milestone: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50475"/>
            <a:ext cx="70305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9ª SPRINT DA SEMANA 05/04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Duração</a:t>
            </a:r>
            <a:r>
              <a:rPr lang="pt-BR" sz="1200">
                <a:solidFill>
                  <a:srgbClr val="000000"/>
                </a:solidFill>
              </a:rPr>
              <a:t>: 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000000"/>
                </a:solidFill>
              </a:rPr>
              <a:t>Início - 05/04/2021 / Fim - 11/04/2021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Descrição</a:t>
            </a:r>
            <a:r>
              <a:rPr lang="pt-BR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Dentre um dos requisitos necessários para entrega do produto final e devido sua probabilidade de erros, de dificuldade de aprendizado e de eventuais atrasos de implementação, foi definido o terceiro milestone atribuído a inteligência artificial.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Atividades</a:t>
            </a:r>
            <a:r>
              <a:rPr lang="pt-BR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200">
                <a:solidFill>
                  <a:srgbClr val="000000"/>
                </a:solidFill>
              </a:rPr>
              <a:t>Pesquisa da IA (concluída no dia 08/04/2021);</a:t>
            </a:r>
            <a:endParaRPr b="1" sz="1200">
              <a:solidFill>
                <a:srgbClr val="000000"/>
              </a:solidFill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200">
                <a:solidFill>
                  <a:srgbClr val="000000"/>
                </a:solidFill>
              </a:rPr>
              <a:t>Introdução da IA (concluída no dia 11/04/2021).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Resumo</a:t>
            </a:r>
            <a:r>
              <a:rPr lang="pt-BR" sz="1200">
                <a:solidFill>
                  <a:srgbClr val="000000"/>
                </a:solidFill>
              </a:rPr>
              <a:t>:</a:t>
            </a:r>
            <a:r>
              <a:rPr lang="pt-BR" sz="1200">
                <a:solidFill>
                  <a:srgbClr val="274E13"/>
                </a:solidFill>
              </a:rPr>
              <a:t> </a:t>
            </a:r>
            <a:r>
              <a:rPr lang="pt-BR" sz="1200">
                <a:solidFill>
                  <a:srgbClr val="38761D"/>
                </a:solidFill>
              </a:rPr>
              <a:t>Atividades concluídas no prazo esperado.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10ª SPRINT DA SEMANA 12/04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Duração</a:t>
            </a:r>
            <a:r>
              <a:rPr lang="pt-BR" sz="1200">
                <a:solidFill>
                  <a:srgbClr val="000000"/>
                </a:solidFill>
              </a:rPr>
              <a:t>: 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000000"/>
                </a:solidFill>
              </a:rPr>
              <a:t>Início - 12/04/2021 / Fim - 18/04/2021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Descrição</a:t>
            </a:r>
            <a:r>
              <a:rPr lang="pt-BR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Nesse caso, como parte principal do desenvolvimento da inteligência artificial, essa sprint foi separada para implementação.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Atividades</a:t>
            </a:r>
            <a:r>
              <a:rPr lang="pt-BR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200">
                <a:solidFill>
                  <a:srgbClr val="000000"/>
                </a:solidFill>
              </a:rPr>
              <a:t>Implementação da IA (</a:t>
            </a:r>
            <a:r>
              <a:rPr lang="pt-BR" sz="1200">
                <a:solidFill>
                  <a:srgbClr val="980000"/>
                </a:solidFill>
              </a:rPr>
              <a:t>não concluída nesta sprint</a:t>
            </a:r>
            <a:r>
              <a:rPr lang="pt-BR" sz="1200">
                <a:solidFill>
                  <a:srgbClr val="000000"/>
                </a:solidFill>
              </a:rPr>
              <a:t>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Resumo</a:t>
            </a:r>
            <a:r>
              <a:rPr lang="pt-BR" sz="1200">
                <a:solidFill>
                  <a:srgbClr val="000000"/>
                </a:solidFill>
              </a:rPr>
              <a:t>:</a:t>
            </a:r>
            <a:r>
              <a:rPr lang="pt-BR" sz="1200">
                <a:solidFill>
                  <a:srgbClr val="274E13"/>
                </a:solidFill>
              </a:rPr>
              <a:t> </a:t>
            </a:r>
            <a:r>
              <a:rPr lang="pt-BR" sz="1200">
                <a:solidFill>
                  <a:srgbClr val="980000"/>
                </a:solidFill>
              </a:rPr>
              <a:t>Atividades não concluídas no prazo esperado.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1.1 Sprints do terceiro milestone: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350475"/>
            <a:ext cx="70305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939">
                <a:solidFill>
                  <a:srgbClr val="000000"/>
                </a:solidFill>
              </a:rPr>
              <a:t>11ª SPRINT DA SEMANA 19/04</a:t>
            </a:r>
            <a:endParaRPr b="1" sz="939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939">
                <a:solidFill>
                  <a:srgbClr val="000000"/>
                </a:solidFill>
              </a:rPr>
              <a:t>Duração</a:t>
            </a:r>
            <a:r>
              <a:rPr lang="pt-BR" sz="939">
                <a:solidFill>
                  <a:srgbClr val="000000"/>
                </a:solidFill>
              </a:rPr>
              <a:t>: </a:t>
            </a:r>
            <a:endParaRPr sz="939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i="1" lang="pt-BR" sz="939">
                <a:solidFill>
                  <a:srgbClr val="000000"/>
                </a:solidFill>
              </a:rPr>
              <a:t>Início - 19/04/2021 / Fim - 25/04/2021 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939">
                <a:solidFill>
                  <a:srgbClr val="000000"/>
                </a:solidFill>
              </a:rPr>
              <a:t>Descrição</a:t>
            </a:r>
            <a:r>
              <a:rPr lang="pt-BR" sz="939">
                <a:solidFill>
                  <a:srgbClr val="000000"/>
                </a:solidFill>
              </a:rPr>
              <a:t>:</a:t>
            </a:r>
            <a:endParaRPr sz="939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39">
                <a:solidFill>
                  <a:srgbClr val="000000"/>
                </a:solidFill>
              </a:rPr>
              <a:t>Foi acordado que nesta sprint os integrantes refinariam o que teria sido desenvolvido sobre a IA, realizando eventuais refatorações e avançando as profundidades, nesse caso alcançamos a primeira profundidade com a inteligência artificial.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939">
                <a:solidFill>
                  <a:srgbClr val="000000"/>
                </a:solidFill>
              </a:rPr>
              <a:t>Atividades</a:t>
            </a:r>
            <a:r>
              <a:rPr lang="pt-BR" sz="939">
                <a:solidFill>
                  <a:srgbClr val="000000"/>
                </a:solidFill>
              </a:rPr>
              <a:t>: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Char char="●"/>
            </a:pPr>
            <a:r>
              <a:rPr lang="pt-BR" sz="939">
                <a:solidFill>
                  <a:srgbClr val="980000"/>
                </a:solidFill>
              </a:rPr>
              <a:t>Implementação da IA (atividade atrasada concluída no dia 24/04/2021);</a:t>
            </a:r>
            <a:endParaRPr sz="939">
              <a:solidFill>
                <a:srgbClr val="980000"/>
              </a:solidFill>
            </a:endParaRPr>
          </a:p>
          <a:p>
            <a:pPr indent="-28829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Char char="●"/>
            </a:pPr>
            <a:r>
              <a:rPr lang="pt-BR" sz="939">
                <a:solidFill>
                  <a:srgbClr val="980000"/>
                </a:solidFill>
              </a:rPr>
              <a:t>Implementação da vitória (atividade atrasada concluída no dia 25/04/2021);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Char char="●"/>
            </a:pPr>
            <a:r>
              <a:rPr lang="pt-BR" sz="939">
                <a:solidFill>
                  <a:srgbClr val="000000"/>
                </a:solidFill>
              </a:rPr>
              <a:t>Refinamento da IA (atividade concluída 25/04/2021).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939">
                <a:solidFill>
                  <a:srgbClr val="000000"/>
                </a:solidFill>
              </a:rPr>
              <a:t>Resumo</a:t>
            </a:r>
            <a:r>
              <a:rPr lang="pt-BR" sz="939">
                <a:solidFill>
                  <a:srgbClr val="000000"/>
                </a:solidFill>
              </a:rPr>
              <a:t>: </a:t>
            </a:r>
            <a:r>
              <a:rPr lang="pt-BR" sz="939">
                <a:solidFill>
                  <a:srgbClr val="274E13"/>
                </a:solidFill>
              </a:rPr>
              <a:t>Uma a</a:t>
            </a:r>
            <a:r>
              <a:rPr lang="pt-BR" sz="939">
                <a:solidFill>
                  <a:srgbClr val="38761D"/>
                </a:solidFill>
              </a:rPr>
              <a:t>tividade concluída no prazo esperado e duas atividades atrasadas concluídas.</a:t>
            </a:r>
            <a:endParaRPr sz="939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9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939">
                <a:solidFill>
                  <a:srgbClr val="000000"/>
                </a:solidFill>
              </a:rPr>
              <a:t>12ª SPRINT DA SEMANA 26/04</a:t>
            </a:r>
            <a:endParaRPr b="1" sz="939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939">
                <a:solidFill>
                  <a:srgbClr val="000000"/>
                </a:solidFill>
              </a:rPr>
              <a:t>Duração</a:t>
            </a:r>
            <a:r>
              <a:rPr lang="pt-BR" sz="939">
                <a:solidFill>
                  <a:srgbClr val="000000"/>
                </a:solidFill>
              </a:rPr>
              <a:t>: </a:t>
            </a:r>
            <a:endParaRPr sz="939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i="1" lang="pt-BR" sz="939">
                <a:solidFill>
                  <a:srgbClr val="000000"/>
                </a:solidFill>
              </a:rPr>
              <a:t>Início - 26/04/2021 / Fim - 29/04/2021 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939">
                <a:solidFill>
                  <a:srgbClr val="000000"/>
                </a:solidFill>
              </a:rPr>
              <a:t>Descrição</a:t>
            </a:r>
            <a:r>
              <a:rPr lang="pt-BR" sz="939">
                <a:solidFill>
                  <a:srgbClr val="000000"/>
                </a:solidFill>
              </a:rPr>
              <a:t>:</a:t>
            </a:r>
            <a:endParaRPr sz="939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939">
                <a:solidFill>
                  <a:srgbClr val="000000"/>
                </a:solidFill>
              </a:rPr>
              <a:t>Já que essa seria a última sprint, foi decidido que nela os integrantes integrariam as diversas frentes de trabalho levantadas durante o projeto, assumindo que todas elas estariam concluídas como esperado. A fim de polir o desenvolvimento da IA e torná-la um pouco melhor nos sentidos de execução de tarefa e até mesmo de código.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939">
                <a:solidFill>
                  <a:srgbClr val="000000"/>
                </a:solidFill>
              </a:rPr>
              <a:t>Atividades</a:t>
            </a:r>
            <a:r>
              <a:rPr lang="pt-BR" sz="939">
                <a:solidFill>
                  <a:srgbClr val="000000"/>
                </a:solidFill>
              </a:rPr>
              <a:t>:</a:t>
            </a:r>
            <a:endParaRPr sz="939">
              <a:solidFill>
                <a:srgbClr val="000000"/>
              </a:solidFill>
            </a:endParaRPr>
          </a:p>
          <a:p>
            <a:pPr indent="-28829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Char char="●"/>
            </a:pPr>
            <a:r>
              <a:rPr lang="pt-BR" sz="939">
                <a:solidFill>
                  <a:srgbClr val="000000"/>
                </a:solidFill>
              </a:rPr>
              <a:t>Integrar IA com back e front (atividade concluída no dia 26/04/2021);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939">
                <a:solidFill>
                  <a:srgbClr val="000000"/>
                </a:solidFill>
              </a:rPr>
              <a:t>Resumo</a:t>
            </a:r>
            <a:r>
              <a:rPr lang="pt-BR" sz="939">
                <a:solidFill>
                  <a:srgbClr val="000000"/>
                </a:solidFill>
              </a:rPr>
              <a:t>:</a:t>
            </a:r>
            <a:r>
              <a:rPr lang="pt-BR" sz="939">
                <a:solidFill>
                  <a:srgbClr val="274E13"/>
                </a:solidFill>
              </a:rPr>
              <a:t> </a:t>
            </a:r>
            <a:r>
              <a:rPr lang="pt-BR" sz="939">
                <a:solidFill>
                  <a:srgbClr val="38761D"/>
                </a:solidFill>
              </a:rPr>
              <a:t>Atividade concluída no prazo esperado.</a:t>
            </a:r>
            <a:endParaRPr sz="939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939">
              <a:solidFill>
                <a:srgbClr val="000000"/>
              </a:solidFill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824000" y="1613825"/>
            <a:ext cx="8125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BURNDOWN DAS SPRINTS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5" y="442475"/>
            <a:ext cx="1000826" cy="100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2.1</a:t>
            </a:r>
            <a:r>
              <a:rPr lang="pt-BR"/>
              <a:t> Burndown da 9ª sprint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650" y="1351075"/>
            <a:ext cx="524122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2.1 Burndown da 10ª sprint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351075"/>
            <a:ext cx="524122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2.1 Burndown da 11ª sprint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025" y="1335725"/>
            <a:ext cx="524122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2.1 Burndown da 12ª sprint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318375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350" y="1358750"/>
            <a:ext cx="524122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