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6"/>
  </p:notesMasterIdLst>
  <p:handoutMasterIdLst>
    <p:handoutMasterId r:id="rId37"/>
  </p:handoutMasterIdLst>
  <p:sldIdLst>
    <p:sldId id="256" r:id="rId2"/>
    <p:sldId id="262" r:id="rId3"/>
    <p:sldId id="303" r:id="rId4"/>
    <p:sldId id="304" r:id="rId5"/>
    <p:sldId id="268" r:id="rId6"/>
    <p:sldId id="267" r:id="rId7"/>
    <p:sldId id="265" r:id="rId8"/>
    <p:sldId id="266" r:id="rId9"/>
    <p:sldId id="292" r:id="rId10"/>
    <p:sldId id="287" r:id="rId11"/>
    <p:sldId id="258" r:id="rId12"/>
    <p:sldId id="271" r:id="rId13"/>
    <p:sldId id="289" r:id="rId14"/>
    <p:sldId id="272" r:id="rId15"/>
    <p:sldId id="273" r:id="rId16"/>
    <p:sldId id="285" r:id="rId17"/>
    <p:sldId id="281" r:id="rId18"/>
    <p:sldId id="286" r:id="rId19"/>
    <p:sldId id="282" r:id="rId20"/>
    <p:sldId id="283" r:id="rId21"/>
    <p:sldId id="291" r:id="rId22"/>
    <p:sldId id="293" r:id="rId23"/>
    <p:sldId id="294" r:id="rId24"/>
    <p:sldId id="295" r:id="rId25"/>
    <p:sldId id="306" r:id="rId26"/>
    <p:sldId id="297" r:id="rId27"/>
    <p:sldId id="298" r:id="rId28"/>
    <p:sldId id="299" r:id="rId29"/>
    <p:sldId id="300" r:id="rId30"/>
    <p:sldId id="301" r:id="rId31"/>
    <p:sldId id="302" r:id="rId32"/>
    <p:sldId id="260" r:id="rId33"/>
    <p:sldId id="270" r:id="rId34"/>
    <p:sldId id="30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D76F1-D7AE-4917-A651-8C73AC01DF94}" v="2" dt="2023-06-14T13:42:54.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p:scale>
          <a:sx n="75" d="100"/>
          <a:sy n="75" d="100"/>
        </p:scale>
        <p:origin x="49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delSld modSld sldOrd">
      <pc:chgData name="Christopher Acornley" userId="bbc264c4-ceb7-4165-9c6e-ab9636a383ef" providerId="ADAL" clId="{8E6D76F1-D7AE-4917-A651-8C73AC01DF94}" dt="2023-06-14T13:44:58.519" v="6967" actId="403"/>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14T11:52:52.355" v="5718" actId="207"/>
        <pc:sldMkLst>
          <pc:docMk/>
          <pc:sldMk cId="497607547" sldId="258"/>
        </pc:sldMkLst>
        <pc:spChg chg="mod">
          <ac:chgData name="Christopher Acornley" userId="bbc264c4-ceb7-4165-9c6e-ab9636a383ef" providerId="ADAL" clId="{8E6D76F1-D7AE-4917-A651-8C73AC01DF94}" dt="2023-06-14T11:52:52.355" v="5718" actId="207"/>
          <ac:spMkLst>
            <pc:docMk/>
            <pc:sldMk cId="497607547" sldId="258"/>
            <ac:spMk id="4" creationId="{42D5E002-1C68-0A1B-39F4-AD4EA6416E54}"/>
          </ac:spMkLst>
        </pc:spChg>
      </pc:sldChg>
      <pc:sldChg chg="modSp mod">
        <pc:chgData name="Christopher Acornley" userId="bbc264c4-ceb7-4165-9c6e-ab9636a383ef" providerId="ADAL" clId="{8E6D76F1-D7AE-4917-A651-8C73AC01DF94}" dt="2023-06-14T11:52:35.478" v="5713" actId="207"/>
        <pc:sldMkLst>
          <pc:docMk/>
          <pc:sldMk cId="3260005894" sldId="262"/>
        </pc:sldMkLst>
        <pc:spChg chg="mod">
          <ac:chgData name="Christopher Acornley" userId="bbc264c4-ceb7-4165-9c6e-ab9636a383ef" providerId="ADAL" clId="{8E6D76F1-D7AE-4917-A651-8C73AC01DF94}" dt="2023-06-14T11:52:35.478" v="5713" actId="207"/>
          <ac:spMkLst>
            <pc:docMk/>
            <pc:sldMk cId="3260005894" sldId="262"/>
            <ac:spMk id="3" creationId="{DAE9E2D5-3E7C-12B5-F2B4-4D153305E279}"/>
          </ac:spMkLst>
        </pc:spChg>
      </pc:sldChg>
      <pc:sldChg chg="modSp del mod">
        <pc:chgData name="Christopher Acornley" userId="bbc264c4-ceb7-4165-9c6e-ab9636a383ef" providerId="ADAL" clId="{8E6D76F1-D7AE-4917-A651-8C73AC01DF94}" dt="2023-06-14T11:45:11.024" v="5616" actId="47"/>
        <pc:sldMkLst>
          <pc:docMk/>
          <pc:sldMk cId="215993404" sldId="264"/>
        </pc:sldMkLst>
        <pc:spChg chg="mod">
          <ac:chgData name="Christopher Acornley" userId="bbc264c4-ceb7-4165-9c6e-ab9636a383ef" providerId="ADAL" clId="{8E6D76F1-D7AE-4917-A651-8C73AC01DF94}" dt="2023-06-14T10:34:22.139" v="3181" actId="20577"/>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14T11:52:44.360" v="5716" actId="207"/>
        <pc:sldMkLst>
          <pc:docMk/>
          <pc:sldMk cId="1837165283" sldId="265"/>
        </pc:sldMkLst>
        <pc:spChg chg="mod">
          <ac:chgData name="Christopher Acornley" userId="bbc264c4-ceb7-4165-9c6e-ab9636a383ef" providerId="ADAL" clId="{8E6D76F1-D7AE-4917-A651-8C73AC01DF94}" dt="2023-06-14T11:52:44.360" v="5716" actId="207"/>
          <ac:spMkLst>
            <pc:docMk/>
            <pc:sldMk cId="1837165283" sldId="265"/>
            <ac:spMk id="3" creationId="{121196E6-3603-F66B-72E8-8E7E5F53AC6C}"/>
          </ac:spMkLst>
        </pc:spChg>
      </pc:sldChg>
      <pc:sldChg chg="modSp mod">
        <pc:chgData name="Christopher Acornley" userId="bbc264c4-ceb7-4165-9c6e-ab9636a383ef" providerId="ADAL" clId="{8E6D76F1-D7AE-4917-A651-8C73AC01DF94}" dt="2023-06-14T11:52:47.902" v="5717" actId="207"/>
        <pc:sldMkLst>
          <pc:docMk/>
          <pc:sldMk cId="757512740" sldId="266"/>
        </pc:sldMkLst>
        <pc:spChg chg="mod">
          <ac:chgData name="Christopher Acornley" userId="bbc264c4-ceb7-4165-9c6e-ab9636a383ef" providerId="ADAL" clId="{8E6D76F1-D7AE-4917-A651-8C73AC01DF94}" dt="2023-06-14T11:52:47.902" v="5717" actId="207"/>
          <ac:spMkLst>
            <pc:docMk/>
            <pc:sldMk cId="757512740" sldId="266"/>
            <ac:spMk id="3" creationId="{121196E6-3603-F66B-72E8-8E7E5F53AC6C}"/>
          </ac:spMkLst>
        </pc:spChg>
      </pc:sldChg>
      <pc:sldChg chg="modSp add mod ord">
        <pc:chgData name="Christopher Acornley" userId="bbc264c4-ceb7-4165-9c6e-ab9636a383ef" providerId="ADAL" clId="{8E6D76F1-D7AE-4917-A651-8C73AC01DF94}" dt="2023-06-14T11:52:41.878" v="5715" actId="207"/>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14T11:52:41.878" v="5715" actId="207"/>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14T11:52:38.688" v="5714" actId="207"/>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14T11:52:38.688" v="5714" actId="207"/>
          <ac:spMkLst>
            <pc:docMk/>
            <pc:sldMk cId="3815519111" sldId="268"/>
            <ac:spMk id="3" creationId="{DAE9E2D5-3E7C-12B5-F2B4-4D153305E279}"/>
          </ac:spMkLst>
        </pc:spChg>
      </pc:sldChg>
      <pc:sldChg chg="modSp mod ord">
        <pc:chgData name="Christopher Acornley" userId="bbc264c4-ceb7-4165-9c6e-ab9636a383ef" providerId="ADAL" clId="{8E6D76F1-D7AE-4917-A651-8C73AC01DF94}" dt="2023-06-14T11:44:37.144" v="5611" actId="27636"/>
        <pc:sldMkLst>
          <pc:docMk/>
          <pc:sldMk cId="3695867236" sldId="270"/>
        </pc:sldMkLst>
        <pc:spChg chg="mod">
          <ac:chgData name="Christopher Acornley" userId="bbc264c4-ceb7-4165-9c6e-ab9636a383ef" providerId="ADAL" clId="{8E6D76F1-D7AE-4917-A651-8C73AC01DF94}" dt="2023-06-14T11:44:37.144" v="5611" actId="27636"/>
          <ac:spMkLst>
            <pc:docMk/>
            <pc:sldMk cId="3695867236" sldId="270"/>
            <ac:spMk id="3" creationId="{A9C16DC8-2E95-9526-1657-6E95C5B8A701}"/>
          </ac:spMkLst>
        </pc:spChg>
      </pc:sldChg>
      <pc:sldChg chg="modSp mod">
        <pc:chgData name="Christopher Acornley" userId="bbc264c4-ceb7-4165-9c6e-ab9636a383ef" providerId="ADAL" clId="{8E6D76F1-D7AE-4917-A651-8C73AC01DF94}" dt="2023-06-14T11:52:58.898" v="5720" actId="207"/>
        <pc:sldMkLst>
          <pc:docMk/>
          <pc:sldMk cId="773567961" sldId="272"/>
        </pc:sldMkLst>
        <pc:spChg chg="mod">
          <ac:chgData name="Christopher Acornley" userId="bbc264c4-ceb7-4165-9c6e-ab9636a383ef" providerId="ADAL" clId="{8E6D76F1-D7AE-4917-A651-8C73AC01DF94}" dt="2023-06-14T11:52:58.898" v="5720" actId="207"/>
          <ac:spMkLst>
            <pc:docMk/>
            <pc:sldMk cId="773567961" sldId="272"/>
            <ac:spMk id="4" creationId="{15465504-73D4-37DA-85FF-7C8DD5BC71AF}"/>
          </ac:spMkLst>
        </pc:spChg>
      </pc:sldChg>
      <pc:sldChg chg="modSp mod">
        <pc:chgData name="Christopher Acornley" userId="bbc264c4-ceb7-4165-9c6e-ab9636a383ef" providerId="ADAL" clId="{8E6D76F1-D7AE-4917-A651-8C73AC01DF94}" dt="2023-06-14T11:53:01.973" v="5721" actId="207"/>
        <pc:sldMkLst>
          <pc:docMk/>
          <pc:sldMk cId="1582912122" sldId="273"/>
        </pc:sldMkLst>
        <pc:spChg chg="mod">
          <ac:chgData name="Christopher Acornley" userId="bbc264c4-ceb7-4165-9c6e-ab9636a383ef" providerId="ADAL" clId="{8E6D76F1-D7AE-4917-A651-8C73AC01DF94}" dt="2023-06-14T11:53:01.973" v="5721" actId="207"/>
          <ac:spMkLst>
            <pc:docMk/>
            <pc:sldMk cId="1582912122" sldId="273"/>
            <ac:spMk id="4" creationId="{15465504-73D4-37DA-85FF-7C8DD5BC71AF}"/>
          </ac:spMkLst>
        </pc:spChg>
      </pc:sldChg>
      <pc:sldChg chg="modSp mod">
        <pc:chgData name="Christopher Acornley" userId="bbc264c4-ceb7-4165-9c6e-ab9636a383ef" providerId="ADAL" clId="{8E6D76F1-D7AE-4917-A651-8C73AC01DF94}" dt="2023-06-14T11:53:08.727" v="5723" actId="207"/>
        <pc:sldMkLst>
          <pc:docMk/>
          <pc:sldMk cId="2372593533" sldId="281"/>
        </pc:sldMkLst>
        <pc:spChg chg="mod">
          <ac:chgData name="Christopher Acornley" userId="bbc264c4-ceb7-4165-9c6e-ab9636a383ef" providerId="ADAL" clId="{8E6D76F1-D7AE-4917-A651-8C73AC01DF94}" dt="2023-06-14T11:53:08.727" v="5723" actId="207"/>
          <ac:spMkLst>
            <pc:docMk/>
            <pc:sldMk cId="2372593533" sldId="281"/>
            <ac:spMk id="4" creationId="{89066F11-6868-47D7-FDD2-F251B0B320C8}"/>
          </ac:spMkLst>
        </pc:spChg>
      </pc:sldChg>
      <pc:sldChg chg="modSp mod">
        <pc:chgData name="Christopher Acornley" userId="bbc264c4-ceb7-4165-9c6e-ab9636a383ef" providerId="ADAL" clId="{8E6D76F1-D7AE-4917-A651-8C73AC01DF94}" dt="2023-06-14T11:53:14.126" v="5725" actId="207"/>
        <pc:sldMkLst>
          <pc:docMk/>
          <pc:sldMk cId="374130214" sldId="282"/>
        </pc:sldMkLst>
        <pc:spChg chg="mod">
          <ac:chgData name="Christopher Acornley" userId="bbc264c4-ceb7-4165-9c6e-ab9636a383ef" providerId="ADAL" clId="{8E6D76F1-D7AE-4917-A651-8C73AC01DF94}" dt="2023-06-14T11:53:14.126" v="5725" actId="207"/>
          <ac:spMkLst>
            <pc:docMk/>
            <pc:sldMk cId="374130214" sldId="282"/>
            <ac:spMk id="4" creationId="{89066F11-6868-47D7-FDD2-F251B0B320C8}"/>
          </ac:spMkLst>
        </pc:spChg>
      </pc:sldChg>
      <pc:sldChg chg="modSp mod">
        <pc:chgData name="Christopher Acornley" userId="bbc264c4-ceb7-4165-9c6e-ab9636a383ef" providerId="ADAL" clId="{8E6D76F1-D7AE-4917-A651-8C73AC01DF94}" dt="2023-06-14T11:53:19.016" v="5726" actId="207"/>
        <pc:sldMkLst>
          <pc:docMk/>
          <pc:sldMk cId="1695476852" sldId="283"/>
        </pc:sldMkLst>
        <pc:spChg chg="mod">
          <ac:chgData name="Christopher Acornley" userId="bbc264c4-ceb7-4165-9c6e-ab9636a383ef" providerId="ADAL" clId="{8E6D76F1-D7AE-4917-A651-8C73AC01DF94}" dt="2023-06-14T11:53:19.016" v="5726" actId="207"/>
          <ac:spMkLst>
            <pc:docMk/>
            <pc:sldMk cId="1695476852" sldId="283"/>
            <ac:spMk id="4" creationId="{89066F11-6868-47D7-FDD2-F251B0B320C8}"/>
          </ac:spMkLst>
        </pc:spChg>
      </pc:sldChg>
      <pc:sldChg chg="modSp mod">
        <pc:chgData name="Christopher Acornley" userId="bbc264c4-ceb7-4165-9c6e-ab9636a383ef" providerId="ADAL" clId="{8E6D76F1-D7AE-4917-A651-8C73AC01DF94}" dt="2023-06-14T11:53:05.431" v="5722" actId="207"/>
        <pc:sldMkLst>
          <pc:docMk/>
          <pc:sldMk cId="4076067002" sldId="285"/>
        </pc:sldMkLst>
        <pc:spChg chg="mod">
          <ac:chgData name="Christopher Acornley" userId="bbc264c4-ceb7-4165-9c6e-ab9636a383ef" providerId="ADAL" clId="{8E6D76F1-D7AE-4917-A651-8C73AC01DF94}" dt="2023-06-14T11:53:05.431" v="5722" actId="207"/>
          <ac:spMkLst>
            <pc:docMk/>
            <pc:sldMk cId="4076067002" sldId="285"/>
            <ac:spMk id="3" creationId="{121196E6-3603-F66B-72E8-8E7E5F53AC6C}"/>
          </ac:spMkLst>
        </pc:spChg>
      </pc:sldChg>
      <pc:sldChg chg="modSp mod">
        <pc:chgData name="Christopher Acornley" userId="bbc264c4-ceb7-4165-9c6e-ab9636a383ef" providerId="ADAL" clId="{8E6D76F1-D7AE-4917-A651-8C73AC01DF94}" dt="2023-06-14T11:53:11.456" v="5724" actId="207"/>
        <pc:sldMkLst>
          <pc:docMk/>
          <pc:sldMk cId="3417055911" sldId="286"/>
        </pc:sldMkLst>
        <pc:spChg chg="mod">
          <ac:chgData name="Christopher Acornley" userId="bbc264c4-ceb7-4165-9c6e-ab9636a383ef" providerId="ADAL" clId="{8E6D76F1-D7AE-4917-A651-8C73AC01DF94}" dt="2023-06-14T11:53:11.456" v="5724" actId="207"/>
          <ac:spMkLst>
            <pc:docMk/>
            <pc:sldMk cId="3417055911" sldId="286"/>
            <ac:spMk id="4" creationId="{89066F11-6868-47D7-FDD2-F251B0B320C8}"/>
          </ac:spMkLst>
        </pc:spChg>
      </pc:sldChg>
      <pc:sldChg chg="modSp mod">
        <pc:chgData name="Christopher Acornley" userId="bbc264c4-ceb7-4165-9c6e-ab9636a383ef" providerId="ADAL" clId="{8E6D76F1-D7AE-4917-A651-8C73AC01DF94}" dt="2023-06-14T11:52:55.770" v="5719" actId="207"/>
        <pc:sldMkLst>
          <pc:docMk/>
          <pc:sldMk cId="790170279" sldId="289"/>
        </pc:sldMkLst>
        <pc:spChg chg="mod">
          <ac:chgData name="Christopher Acornley" userId="bbc264c4-ceb7-4165-9c6e-ab9636a383ef" providerId="ADAL" clId="{8E6D76F1-D7AE-4917-A651-8C73AC01DF94}" dt="2023-06-14T11:52:55.770" v="5719" actId="207"/>
          <ac:spMkLst>
            <pc:docMk/>
            <pc:sldMk cId="790170279" sldId="289"/>
            <ac:spMk id="4" creationId="{15465504-73D4-37DA-85FF-7C8DD5BC71AF}"/>
          </ac:spMkLst>
        </pc:spChg>
      </pc:sldChg>
      <pc:sldChg chg="modSp mod">
        <pc:chgData name="Christopher Acornley" userId="bbc264c4-ceb7-4165-9c6e-ab9636a383ef" providerId="ADAL" clId="{8E6D76F1-D7AE-4917-A651-8C73AC01DF94}" dt="2023-06-14T11:53:21.152" v="5727" actId="207"/>
        <pc:sldMkLst>
          <pc:docMk/>
          <pc:sldMk cId="596621177" sldId="291"/>
        </pc:sldMkLst>
        <pc:spChg chg="mod">
          <ac:chgData name="Christopher Acornley" userId="bbc264c4-ceb7-4165-9c6e-ab9636a383ef" providerId="ADAL" clId="{8E6D76F1-D7AE-4917-A651-8C73AC01DF94}" dt="2023-06-14T11:53:21.152" v="5727" actId="207"/>
          <ac:spMkLst>
            <pc:docMk/>
            <pc:sldMk cId="596621177" sldId="291"/>
            <ac:spMk id="4" creationId="{15465504-73D4-37DA-85FF-7C8DD5BC71AF}"/>
          </ac:spMkLst>
        </pc:spChg>
        <pc:graphicFrameChg chg="modGraphic">
          <ac:chgData name="Christopher Acornley" userId="bbc264c4-ceb7-4165-9c6e-ab9636a383ef" providerId="ADAL" clId="{8E6D76F1-D7AE-4917-A651-8C73AC01DF94}" dt="2023-06-14T10:56:18.970" v="4191" actId="404"/>
          <ac:graphicFrameMkLst>
            <pc:docMk/>
            <pc:sldMk cId="596621177" sldId="291"/>
            <ac:graphicFrameMk id="6" creationId="{B8453F27-AEE6-A89E-BF2C-3CD4ADD328F2}"/>
          </ac:graphicFrameMkLst>
        </pc:graphicFrameChg>
      </pc:sldChg>
      <pc:sldChg chg="modSp mod">
        <pc:chgData name="Christopher Acornley" userId="bbc264c4-ceb7-4165-9c6e-ab9636a383ef" providerId="ADAL" clId="{8E6D76F1-D7AE-4917-A651-8C73AC01DF94}" dt="2023-06-14T11:53:23.629" v="5728" actId="207"/>
        <pc:sldMkLst>
          <pc:docMk/>
          <pc:sldMk cId="4022326446" sldId="294"/>
        </pc:sldMkLst>
        <pc:spChg chg="mod">
          <ac:chgData name="Christopher Acornley" userId="bbc264c4-ceb7-4165-9c6e-ab9636a383ef" providerId="ADAL" clId="{8E6D76F1-D7AE-4917-A651-8C73AC01DF94}" dt="2023-06-14T11:53:23.629" v="5728" actId="207"/>
          <ac:spMkLst>
            <pc:docMk/>
            <pc:sldMk cId="4022326446" sldId="294"/>
            <ac:spMk id="4" creationId="{15465504-73D4-37DA-85FF-7C8DD5BC71AF}"/>
          </ac:spMkLst>
        </pc:spChg>
      </pc:sldChg>
      <pc:sldChg chg="modSp mod">
        <pc:chgData name="Christopher Acornley" userId="bbc264c4-ceb7-4165-9c6e-ab9636a383ef" providerId="ADAL" clId="{8E6D76F1-D7AE-4917-A651-8C73AC01DF94}" dt="2023-06-14T11:55:43.761" v="5766" actId="20577"/>
        <pc:sldMkLst>
          <pc:docMk/>
          <pc:sldMk cId="1130694288" sldId="295"/>
        </pc:sldMkLst>
        <pc:spChg chg="mod">
          <ac:chgData name="Christopher Acornley" userId="bbc264c4-ceb7-4165-9c6e-ab9636a383ef" providerId="ADAL" clId="{8E6D76F1-D7AE-4917-A651-8C73AC01DF94}" dt="2023-06-14T11:55:43.761" v="5766" actId="20577"/>
          <ac:spMkLst>
            <pc:docMk/>
            <pc:sldMk cId="1130694288" sldId="295"/>
            <ac:spMk id="4" creationId="{15465504-73D4-37DA-85FF-7C8DD5BC71AF}"/>
          </ac:spMkLst>
        </pc:spChg>
      </pc:sldChg>
      <pc:sldChg chg="modSp mod">
        <pc:chgData name="Christopher Acornley" userId="bbc264c4-ceb7-4165-9c6e-ab9636a383ef" providerId="ADAL" clId="{8E6D76F1-D7AE-4917-A651-8C73AC01DF94}" dt="2023-06-14T12:00:47.356" v="6158" actId="20577"/>
        <pc:sldMkLst>
          <pc:docMk/>
          <pc:sldMk cId="838385386" sldId="297"/>
        </pc:sldMkLst>
        <pc:spChg chg="mod">
          <ac:chgData name="Christopher Acornley" userId="bbc264c4-ceb7-4165-9c6e-ab9636a383ef" providerId="ADAL" clId="{8E6D76F1-D7AE-4917-A651-8C73AC01DF94}" dt="2023-06-14T12:00:47.356" v="6158" actId="20577"/>
          <ac:spMkLst>
            <pc:docMk/>
            <pc:sldMk cId="838385386" sldId="297"/>
            <ac:spMk id="4" creationId="{89066F11-6868-47D7-FDD2-F251B0B320C8}"/>
          </ac:spMkLst>
        </pc:spChg>
      </pc:sldChg>
      <pc:sldChg chg="modSp mod">
        <pc:chgData name="Christopher Acornley" userId="bbc264c4-ceb7-4165-9c6e-ab9636a383ef" providerId="ADAL" clId="{8E6D76F1-D7AE-4917-A651-8C73AC01DF94}" dt="2023-06-14T12:01:28.492" v="6247" actId="20577"/>
        <pc:sldMkLst>
          <pc:docMk/>
          <pc:sldMk cId="1951675439" sldId="298"/>
        </pc:sldMkLst>
        <pc:spChg chg="mod">
          <ac:chgData name="Christopher Acornley" userId="bbc264c4-ceb7-4165-9c6e-ab9636a383ef" providerId="ADAL" clId="{8E6D76F1-D7AE-4917-A651-8C73AC01DF94}" dt="2023-06-14T12:01:28.492" v="6247" actId="20577"/>
          <ac:spMkLst>
            <pc:docMk/>
            <pc:sldMk cId="1951675439" sldId="298"/>
            <ac:spMk id="4" creationId="{89066F11-6868-47D7-FDD2-F251B0B320C8}"/>
          </ac:spMkLst>
        </pc:spChg>
      </pc:sldChg>
      <pc:sldChg chg="modSp mod">
        <pc:chgData name="Christopher Acornley" userId="bbc264c4-ceb7-4165-9c6e-ab9636a383ef" providerId="ADAL" clId="{8E6D76F1-D7AE-4917-A651-8C73AC01DF94}" dt="2023-06-14T12:02:52.742" v="6513" actId="20577"/>
        <pc:sldMkLst>
          <pc:docMk/>
          <pc:sldMk cId="2121259094" sldId="299"/>
        </pc:sldMkLst>
        <pc:spChg chg="mod">
          <ac:chgData name="Christopher Acornley" userId="bbc264c4-ceb7-4165-9c6e-ab9636a383ef" providerId="ADAL" clId="{8E6D76F1-D7AE-4917-A651-8C73AC01DF94}" dt="2023-06-14T12:02:52.742" v="6513" actId="20577"/>
          <ac:spMkLst>
            <pc:docMk/>
            <pc:sldMk cId="2121259094" sldId="299"/>
            <ac:spMk id="4" creationId="{89066F11-6868-47D7-FDD2-F251B0B320C8}"/>
          </ac:spMkLst>
        </pc:spChg>
      </pc:sldChg>
      <pc:sldChg chg="modSp mod">
        <pc:chgData name="Christopher Acornley" userId="bbc264c4-ceb7-4165-9c6e-ab9636a383ef" providerId="ADAL" clId="{8E6D76F1-D7AE-4917-A651-8C73AC01DF94}" dt="2023-06-14T12:04:19.133" v="6664" actId="20577"/>
        <pc:sldMkLst>
          <pc:docMk/>
          <pc:sldMk cId="2913232876" sldId="300"/>
        </pc:sldMkLst>
        <pc:spChg chg="mod">
          <ac:chgData name="Christopher Acornley" userId="bbc264c4-ceb7-4165-9c6e-ab9636a383ef" providerId="ADAL" clId="{8E6D76F1-D7AE-4917-A651-8C73AC01DF94}" dt="2023-06-14T12:04:19.133" v="6664" actId="20577"/>
          <ac:spMkLst>
            <pc:docMk/>
            <pc:sldMk cId="2913232876" sldId="300"/>
            <ac:spMk id="4" creationId="{89066F11-6868-47D7-FDD2-F251B0B320C8}"/>
          </ac:spMkLst>
        </pc:spChg>
      </pc:sldChg>
      <pc:sldChg chg="modSp add mod">
        <pc:chgData name="Christopher Acornley" userId="bbc264c4-ceb7-4165-9c6e-ab9636a383ef" providerId="ADAL" clId="{8E6D76F1-D7AE-4917-A651-8C73AC01DF94}" dt="2023-06-14T11:18:24.811" v="4867" actId="207"/>
        <pc:sldMkLst>
          <pc:docMk/>
          <pc:sldMk cId="4061980238" sldId="303"/>
        </pc:sldMkLst>
        <pc:spChg chg="mod">
          <ac:chgData name="Christopher Acornley" userId="bbc264c4-ceb7-4165-9c6e-ab9636a383ef" providerId="ADAL" clId="{8E6D76F1-D7AE-4917-A651-8C73AC01DF94}" dt="2023-06-14T11:18:24.811" v="4867" actId="207"/>
          <ac:spMkLst>
            <pc:docMk/>
            <pc:sldMk cId="4061980238" sldId="303"/>
            <ac:spMk id="3" creationId="{DAE9E2D5-3E7C-12B5-F2B4-4D153305E279}"/>
          </ac:spMkLst>
        </pc:spChg>
      </pc:sldChg>
      <pc:sldChg chg="modSp add mod">
        <pc:chgData name="Christopher Acornley" userId="bbc264c4-ceb7-4165-9c6e-ab9636a383ef" providerId="ADAL" clId="{8E6D76F1-D7AE-4917-A651-8C73AC01DF94}" dt="2023-06-14T11:52:17.782" v="5712" actId="20577"/>
        <pc:sldMkLst>
          <pc:docMk/>
          <pc:sldMk cId="3734950572" sldId="304"/>
        </pc:sldMkLst>
        <pc:spChg chg="mod">
          <ac:chgData name="Christopher Acornley" userId="bbc264c4-ceb7-4165-9c6e-ab9636a383ef" providerId="ADAL" clId="{8E6D76F1-D7AE-4917-A651-8C73AC01DF94}" dt="2023-06-14T11:52:17.782" v="5712" actId="20577"/>
          <ac:spMkLst>
            <pc:docMk/>
            <pc:sldMk cId="3734950572" sldId="304"/>
            <ac:spMk id="3" creationId="{DAE9E2D5-3E7C-12B5-F2B4-4D153305E279}"/>
          </ac:spMkLst>
        </pc:spChg>
      </pc:sldChg>
      <pc:sldChg chg="modSp add mod ord">
        <pc:chgData name="Christopher Acornley" userId="bbc264c4-ceb7-4165-9c6e-ab9636a383ef" providerId="ADAL" clId="{8E6D76F1-D7AE-4917-A651-8C73AC01DF94}" dt="2023-06-14T11:44:46.583" v="5615" actId="20577"/>
        <pc:sldMkLst>
          <pc:docMk/>
          <pc:sldMk cId="112615147" sldId="305"/>
        </pc:sldMkLst>
        <pc:spChg chg="mod">
          <ac:chgData name="Christopher Acornley" userId="bbc264c4-ceb7-4165-9c6e-ab9636a383ef" providerId="ADAL" clId="{8E6D76F1-D7AE-4917-A651-8C73AC01DF94}" dt="2023-06-14T11:44:46.583" v="5615" actId="20577"/>
          <ac:spMkLst>
            <pc:docMk/>
            <pc:sldMk cId="112615147" sldId="305"/>
            <ac:spMk id="3" creationId="{A9C16DC8-2E95-9526-1657-6E95C5B8A701}"/>
          </ac:spMkLst>
        </pc:spChg>
      </pc:sldChg>
      <pc:sldChg chg="modSp add mod">
        <pc:chgData name="Christopher Acornley" userId="bbc264c4-ceb7-4165-9c6e-ab9636a383ef" providerId="ADAL" clId="{8E6D76F1-D7AE-4917-A651-8C73AC01DF94}" dt="2023-06-14T13:44:58.519" v="6967" actId="403"/>
        <pc:sldMkLst>
          <pc:docMk/>
          <pc:sldMk cId="1444172677" sldId="306"/>
        </pc:sldMkLst>
        <pc:spChg chg="mod">
          <ac:chgData name="Christopher Acornley" userId="bbc264c4-ceb7-4165-9c6e-ab9636a383ef" providerId="ADAL" clId="{8E6D76F1-D7AE-4917-A651-8C73AC01DF94}" dt="2023-06-14T13:43:35.877" v="6798" actId="20577"/>
          <ac:spMkLst>
            <pc:docMk/>
            <pc:sldMk cId="1444172677" sldId="306"/>
            <ac:spMk id="2" creationId="{BD4CA9CC-5ADC-001A-4D31-8EC14B8E37D4}"/>
          </ac:spMkLst>
        </pc:spChg>
        <pc:spChg chg="mod">
          <ac:chgData name="Christopher Acornley" userId="bbc264c4-ceb7-4165-9c6e-ab9636a383ef" providerId="ADAL" clId="{8E6D76F1-D7AE-4917-A651-8C73AC01DF94}" dt="2023-06-14T13:44:58.519" v="6967" actId="403"/>
          <ac:spMkLst>
            <pc:docMk/>
            <pc:sldMk cId="1444172677" sldId="306"/>
            <ac:spMk id="3" creationId="{121196E6-3603-F66B-72E8-8E7E5F53AC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 &amp; Covariance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Network Predictions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 &amp; Covariance</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Network Predictions</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6/14/2023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psycnet.apa.org/doi/10.1037/h0078770" TargetMode="External"/><Relationship Id="rId2" Type="http://schemas.openxmlformats.org/officeDocument/2006/relationships/hyperlink" Target="https://journals.lww.com/nurseeducatoronline/Fulltext/2013/05000/Enhancing_Course_Grades_and_Evaluations_Using.17.asp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endParaRPr lang="en-GB" dirty="0">
              <a:solidFill>
                <a:schemeClr val="bg1"/>
              </a:solidFill>
            </a:endParaRPr>
          </a:p>
        </p:txBody>
      </p:sp>
    </p:spTree>
    <p:extLst>
      <p:ext uri="{BB962C8B-B14F-4D97-AF65-F5344CB8AC3E}">
        <p14:creationId xmlns:p14="http://schemas.microsoft.com/office/powerpoint/2010/main" val="378876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solidFill>
                  <a:schemeClr val="tx1"/>
                </a:solidFill>
              </a:rPr>
              <a:t>Grade Distribution over the three years.</a:t>
            </a:r>
          </a:p>
          <a:p>
            <a:r>
              <a:rPr lang="en-GB" dirty="0">
                <a:solidFill>
                  <a:schemeClr val="tx1"/>
                </a:solidFill>
              </a:rPr>
              <a:t>Observations:</a:t>
            </a:r>
          </a:p>
          <a:p>
            <a:pPr lvl="1"/>
            <a:r>
              <a:rPr lang="en-GB" dirty="0">
                <a:solidFill>
                  <a:schemeClr val="tx1"/>
                </a:solidFill>
              </a:rPr>
              <a:t>2021-2022 year, no students recorded as MF or F, only a relatively small number of NS grades</a:t>
            </a:r>
          </a:p>
          <a:p>
            <a:pPr lvl="1"/>
            <a:r>
              <a:rPr lang="en-GB" dirty="0">
                <a:solidFill>
                  <a:schemeClr val="tx1"/>
                </a:solidFill>
              </a:rPr>
              <a:t>Median for 2020-2021 and 2022-2023 are the same, however general performance appears to have dropped.</a:t>
            </a:r>
            <a:endParaRPr lang="en-US" dirty="0">
              <a:solidFill>
                <a:schemeClr val="tx1"/>
              </a:solidFill>
            </a:endParaRPr>
          </a:p>
        </p:txBody>
      </p:sp>
      <p:pic>
        <p:nvPicPr>
          <p:cNvPr id="8" name="Content Placeholder 7" descr="A picture containing text, diagram, screenshot, rectangle&#10;&#10;Description automatically generated">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tretch>
            <a:fill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Relatively even distribution of grades when compared with the other years.</a:t>
            </a:r>
          </a:p>
          <a:p>
            <a:r>
              <a:rPr lang="en-US" dirty="0">
                <a:solidFill>
                  <a:schemeClr val="tx1"/>
                </a:solidFill>
              </a:rPr>
              <a:t>Mean: 		2.458</a:t>
            </a:r>
          </a:p>
          <a:p>
            <a:r>
              <a:rPr lang="en-US" dirty="0">
                <a:solidFill>
                  <a:schemeClr val="tx1"/>
                </a:solidFill>
              </a:rPr>
              <a:t>Median: 	2.5</a:t>
            </a:r>
          </a:p>
          <a:p>
            <a:r>
              <a:rPr lang="en-US" dirty="0">
                <a:solidFill>
                  <a:schemeClr val="tx1"/>
                </a:solidFill>
              </a:rPr>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379543246"/>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Heavy focus on upper grades. </a:t>
            </a:r>
          </a:p>
          <a:p>
            <a:r>
              <a:rPr lang="en-US" dirty="0">
                <a:solidFill>
                  <a:schemeClr val="tx1"/>
                </a:solidFill>
              </a:rPr>
              <a:t>No Marginal Fail or Fail grades, only 4 NS submissions.</a:t>
            </a:r>
          </a:p>
          <a:p>
            <a:r>
              <a:rPr lang="en-US" dirty="0">
                <a:solidFill>
                  <a:schemeClr val="tx1"/>
                </a:solidFill>
              </a:rPr>
              <a:t>Mean:		3.129</a:t>
            </a:r>
          </a:p>
          <a:p>
            <a:r>
              <a:rPr lang="en-US" dirty="0">
                <a:solidFill>
                  <a:schemeClr val="tx1"/>
                </a:solidFill>
              </a:rPr>
              <a:t>Median: 	3.5</a:t>
            </a:r>
          </a:p>
          <a:p>
            <a:r>
              <a:rPr lang="en-US" dirty="0">
                <a:solidFill>
                  <a:schemeClr val="tx1"/>
                </a:solidFill>
              </a:rPr>
              <a:t>Total students: 70</a:t>
            </a:r>
          </a:p>
        </p:txBody>
      </p:sp>
      <p:pic>
        <p:nvPicPr>
          <p:cNvPr id="12" name="Content Placeholder 11" descr="A picture containing text, diagram, screenshot, line&#10;&#10;Description automatically generated">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tretch>
            <a:fill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3401523753"/>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Larger number of students did not submit (both count and percentage of cohort size).</a:t>
            </a:r>
          </a:p>
          <a:p>
            <a:pPr lvl="1"/>
            <a:r>
              <a:rPr lang="en-US" dirty="0">
                <a:solidFill>
                  <a:schemeClr val="tx1"/>
                </a:solidFill>
              </a:rPr>
              <a:t>Assignment and grading criteria are the same.</a:t>
            </a:r>
          </a:p>
          <a:p>
            <a:pPr lvl="1"/>
            <a:r>
              <a:rPr lang="en-US" dirty="0">
                <a:solidFill>
                  <a:schemeClr val="tx1"/>
                </a:solidFill>
              </a:rPr>
              <a:t>Marking Team different. </a:t>
            </a:r>
          </a:p>
          <a:p>
            <a:r>
              <a:rPr lang="en-US" dirty="0">
                <a:solidFill>
                  <a:schemeClr val="tx1"/>
                </a:solidFill>
              </a:rPr>
              <a:t>Mean: 		2.056</a:t>
            </a:r>
          </a:p>
          <a:p>
            <a:r>
              <a:rPr lang="en-US" dirty="0">
                <a:solidFill>
                  <a:schemeClr val="tx1"/>
                </a:solidFill>
              </a:rPr>
              <a:t>Median:	2.5</a:t>
            </a:r>
          </a:p>
          <a:p>
            <a:r>
              <a:rPr lang="en-US" dirty="0">
                <a:solidFill>
                  <a:schemeClr val="tx1"/>
                </a:solidFill>
              </a:rPr>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descr="A picture containing text, diagram, screenshot, font&#10;&#10;Description automatically generated">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tretch>
            <a:fill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fontScale="92500" lnSpcReduction="10000"/>
              </a:bodyPr>
              <a:lstStyle/>
              <a:p>
                <a:r>
                  <a:rPr lang="en-US" dirty="0">
                    <a:solidFill>
                      <a:schemeClr val="tx1"/>
                    </a:solidFill>
                  </a:rPr>
                  <a:t>Attendance data is split into three categories:</a:t>
                </a:r>
              </a:p>
              <a:p>
                <a:pPr marL="666900" lvl="1" indent="-342900">
                  <a:buFont typeface="+mj-lt"/>
                  <a:buAutoNum type="arabicPeriod"/>
                </a:pPr>
                <a:r>
                  <a:rPr lang="en-US" dirty="0">
                    <a:solidFill>
                      <a:schemeClr val="tx1"/>
                    </a:solidFill>
                  </a:rPr>
                  <a:t>Attendance Overall</a:t>
                </a:r>
              </a:p>
              <a:p>
                <a:pPr marL="666900" lvl="1" indent="-342900">
                  <a:buFont typeface="+mj-lt"/>
                  <a:buAutoNum type="arabicPeriod"/>
                </a:pPr>
                <a:r>
                  <a:rPr lang="en-US" dirty="0">
                    <a:solidFill>
                      <a:schemeClr val="tx1"/>
                    </a:solidFill>
                  </a:rPr>
                  <a:t>Attendance Per Practical</a:t>
                </a:r>
              </a:p>
              <a:p>
                <a:pPr marL="666900" lvl="1" indent="-342900">
                  <a:buFont typeface="+mj-lt"/>
                  <a:buAutoNum type="arabicPeriod"/>
                </a:pPr>
                <a:r>
                  <a:rPr lang="en-US" dirty="0">
                    <a:solidFill>
                      <a:schemeClr val="tx1"/>
                    </a:solidFill>
                  </a:rPr>
                  <a:t>Attendance Per Lecture</a:t>
                </a:r>
              </a:p>
              <a:p>
                <a:pPr marL="342900" indent="-342900">
                  <a:buFont typeface="+mj-lt"/>
                  <a:buAutoNum type="arabicPeriod"/>
                </a:pPr>
                <a:endParaRPr lang="en-US" dirty="0">
                  <a:solidFill>
                    <a:schemeClr val="tx1"/>
                  </a:solidFill>
                </a:endParaRPr>
              </a:p>
              <a:p>
                <a:r>
                  <a:rPr lang="en-US" dirty="0">
                    <a:solidFill>
                      <a:schemeClr val="tx1"/>
                    </a:solidFill>
                  </a:rPr>
                  <a:t>Due to there being two practical sessions each year, students may attend both, especially if they are on the same day or after one another. </a:t>
                </a:r>
              </a:p>
              <a:p>
                <a:pPr marL="0" indent="0">
                  <a:buNone/>
                </a:pPr>
                <a:r>
                  <a:rPr lang="en-US" dirty="0">
                    <a:solidFill>
                      <a:schemeClr val="tx1"/>
                    </a:solidFill>
                  </a:rPr>
                  <a:t>Attendance Count: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𝑆𝑡𝑢𝑑𝑒𝑛𝑡</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𝐶𝑜𝑢𝑛𝑡</m:t>
                        </m:r>
                      </m:num>
                      <m:den>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𝑃𝑟𝑎𝑐𝑡𝑖𝑐𝑎𝑙𝑠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𝑆𝑡𝑢𝑑𝑒𝑛𝑡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𝐶𝑜𝑢𝑛𝑡</m:t>
                        </m:r>
                      </m:num>
                      <m:den>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endParaRPr lang="en-US" dirty="0">
                  <a:solidFill>
                    <a:schemeClr val="tx1"/>
                  </a:solidFill>
                </a:endParaRPr>
              </a:p>
              <a:p>
                <a:pPr marL="0" indent="0">
                  <a:buNone/>
                </a:pPr>
                <a:endParaRPr lang="en-US" dirty="0">
                  <a:solidFill>
                    <a:schemeClr val="tx1"/>
                  </a:solidFill>
                </a:endParaRPr>
              </a:p>
              <a:p>
                <a:r>
                  <a:rPr lang="en-US" dirty="0">
                    <a:solidFill>
                      <a:schemeClr val="tx1"/>
                    </a:solidFill>
                  </a:rPr>
                  <a:t>Outliers:</a:t>
                </a:r>
              </a:p>
              <a:p>
                <a:pPr lvl="1"/>
                <a:r>
                  <a:rPr lang="en-US" dirty="0">
                    <a:solidFill>
                      <a:schemeClr val="tx1"/>
                    </a:solidFill>
                  </a:rPr>
                  <a:t>One student has a practical attendance percentage of 108%, as they attended one more lecture than required. (2021-2022)</a:t>
                </a:r>
              </a:p>
            </p:txBody>
          </p:sp>
        </mc:Choice>
        <mc:Fallback>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331"/>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Attendance Percentage for last two years.</a:t>
            </a:r>
          </a:p>
          <a:p>
            <a:r>
              <a:rPr lang="en-US" dirty="0">
                <a:solidFill>
                  <a:schemeClr val="tx1"/>
                </a:solidFill>
              </a:rPr>
              <a:t>General attendance is similar, slightly lowered</a:t>
            </a:r>
          </a:p>
          <a:p>
            <a:r>
              <a:rPr lang="en-US" dirty="0">
                <a:solidFill>
                  <a:schemeClr val="tx1"/>
                </a:solidFill>
              </a:rPr>
              <a:t>Decrease in size of interquartile range, lower median.</a:t>
            </a:r>
          </a:p>
        </p:txBody>
      </p:sp>
    </p:spTree>
    <p:extLst>
      <p:ext uri="{BB962C8B-B14F-4D97-AF65-F5344CB8AC3E}">
        <p14:creationId xmlns:p14="http://schemas.microsoft.com/office/powerpoint/2010/main" val="237259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No student in 2022-2023 cohort managed to reach 100% attendance.</a:t>
            </a:r>
          </a:p>
          <a:p>
            <a:r>
              <a:rPr lang="en-US" dirty="0">
                <a:solidFill>
                  <a:schemeClr val="tx1"/>
                </a:solidFill>
              </a:rPr>
              <a:t>Multiple instances in 2021-2022.</a:t>
            </a:r>
          </a:p>
          <a:p>
            <a:r>
              <a:rPr lang="en-US" dirty="0">
                <a:solidFill>
                  <a:schemeClr val="tx1"/>
                </a:solidFill>
              </a:rPr>
              <a:t>Similar pattern to previous slide.</a:t>
            </a:r>
          </a:p>
        </p:txBody>
      </p:sp>
    </p:spTree>
    <p:extLst>
      <p:ext uri="{BB962C8B-B14F-4D97-AF65-F5344CB8AC3E}">
        <p14:creationId xmlns:p14="http://schemas.microsoft.com/office/powerpoint/2010/main" val="341705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Lecture attendance has similar median, interquartile range reduced more significantly.</a:t>
            </a:r>
          </a:p>
          <a:p>
            <a:r>
              <a:rPr lang="en-US" dirty="0">
                <a:solidFill>
                  <a:schemeClr val="tx1"/>
                </a:solidFill>
              </a:rPr>
              <a:t>Less students attending lectures than previous year</a:t>
            </a:r>
          </a:p>
        </p:txBody>
      </p:sp>
    </p:spTree>
    <p:extLst>
      <p:ext uri="{BB962C8B-B14F-4D97-AF65-F5344CB8AC3E}">
        <p14:creationId xmlns:p14="http://schemas.microsoft.com/office/powerpoint/2010/main" val="37413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solidFill>
                  <a:schemeClr val="tx1"/>
                </a:solidFill>
              </a:rPr>
              <a:t>Investigate if there is a relationship between student attendance to live lectures and their grade.</a:t>
            </a:r>
          </a:p>
          <a:p>
            <a:pPr lvl="1"/>
            <a:r>
              <a:rPr lang="en-US" dirty="0">
                <a:solidFill>
                  <a:schemeClr val="tx1"/>
                </a:solidFill>
              </a:rPr>
              <a:t>This study is based on the basis that recorded versions of the lectures are available for students to view.</a:t>
            </a:r>
          </a:p>
          <a:p>
            <a:pPr lvl="1"/>
            <a:r>
              <a:rPr lang="en-US" dirty="0">
                <a:solidFill>
                  <a:schemeClr val="tx1"/>
                </a:solidFill>
              </a:rPr>
              <a:t>Students can view the same material if they cannot or decide not to attend a lecture session.</a:t>
            </a:r>
          </a:p>
          <a:p>
            <a:pPr lvl="1"/>
            <a:endParaRPr lang="en-US" dirty="0">
              <a:solidFill>
                <a:schemeClr val="tx1"/>
              </a:solidFill>
            </a:endParaRPr>
          </a:p>
          <a:p>
            <a:r>
              <a:rPr lang="en-US" dirty="0">
                <a:solidFill>
                  <a:schemeClr val="tx1"/>
                </a:solidFill>
              </a:rPr>
              <a:t>Additional aim of the investigation is to determine if providing pre-recorded lectures is a suitable substitute to live lectures.</a:t>
            </a:r>
          </a:p>
          <a:p>
            <a:pPr lvl="1"/>
            <a:r>
              <a:rPr lang="en-US" dirty="0">
                <a:solidFill>
                  <a:schemeClr val="tx1"/>
                </a:solidFill>
              </a:rPr>
              <a:t>This could mean teaching staff can focus on preparing the material ahead of term, freeing up their in-term teaching to respond to student queries, host more practical sessions, or live workshops for students.</a:t>
            </a:r>
            <a:endParaRPr lang="en-GB" dirty="0">
              <a:solidFill>
                <a:schemeClr val="tx1"/>
              </a:solidFill>
            </a:endParaRPr>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Clear reduction in attendance to practical sessions.</a:t>
            </a:r>
          </a:p>
          <a:p>
            <a:r>
              <a:rPr lang="en-US" dirty="0">
                <a:solidFill>
                  <a:schemeClr val="tx1"/>
                </a:solidFill>
              </a:rPr>
              <a:t>Median reduced, range reduced.</a:t>
            </a:r>
          </a:p>
          <a:p>
            <a:r>
              <a:rPr lang="en-US" dirty="0">
                <a:solidFill>
                  <a:schemeClr val="tx1"/>
                </a:solidFill>
              </a:rPr>
              <a:t>Skewed result as some students would have attended more practical session than required (one student with 108% attendance)</a:t>
            </a:r>
          </a:p>
        </p:txBody>
      </p:sp>
    </p:spTree>
    <p:extLst>
      <p:ext uri="{BB962C8B-B14F-4D97-AF65-F5344CB8AC3E}">
        <p14:creationId xmlns:p14="http://schemas.microsoft.com/office/powerpoint/2010/main" val="169547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solidFill>
                  <a:schemeClr val="tx1"/>
                </a:solidFill>
              </a:rPr>
              <a:t>Grade average has reduced since last session.</a:t>
            </a:r>
          </a:p>
          <a:p>
            <a:r>
              <a:rPr lang="en-US" dirty="0">
                <a:solidFill>
                  <a:schemeClr val="tx1"/>
                </a:solidFill>
              </a:rPr>
              <a:t>Compared to last year, attendance has also fallen. Average and median in all categories has gone down.</a:t>
            </a:r>
          </a:p>
          <a:p>
            <a:r>
              <a:rPr lang="en-US" dirty="0">
                <a:solidFill>
                  <a:schemeClr val="tx1"/>
                </a:solidFill>
              </a:rPr>
              <a:t>Some relationship between the reduced attendance and the lowering of grade.</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1275892140"/>
              </p:ext>
            </p:extLst>
          </p:nvPr>
        </p:nvGraphicFramePr>
        <p:xfrm>
          <a:off x="5771627" y="2432807"/>
          <a:ext cx="5839691" cy="3428244"/>
        </p:xfrm>
        <a:graphic>
          <a:graphicData uri="http://schemas.openxmlformats.org/drawingml/2006/table">
            <a:tbl>
              <a:tblPr firstRow="1" bandRow="1">
                <a:tableStyleId>{68D230F3-CF80-4859-8CE7-A43EE81993B5}</a:tableStyleId>
              </a:tblPr>
              <a:tblGrid>
                <a:gridCol w="530881">
                  <a:extLst>
                    <a:ext uri="{9D8B030D-6E8A-4147-A177-3AD203B41FA5}">
                      <a16:colId xmlns:a16="http://schemas.microsoft.com/office/drawing/2014/main" val="3175777426"/>
                    </a:ext>
                  </a:extLst>
                </a:gridCol>
                <a:gridCol w="530881">
                  <a:extLst>
                    <a:ext uri="{9D8B030D-6E8A-4147-A177-3AD203B41FA5}">
                      <a16:colId xmlns:a16="http://schemas.microsoft.com/office/drawing/2014/main" val="3063281743"/>
                    </a:ext>
                  </a:extLst>
                </a:gridCol>
                <a:gridCol w="530881">
                  <a:extLst>
                    <a:ext uri="{9D8B030D-6E8A-4147-A177-3AD203B41FA5}">
                      <a16:colId xmlns:a16="http://schemas.microsoft.com/office/drawing/2014/main" val="1912613166"/>
                    </a:ext>
                  </a:extLst>
                </a:gridCol>
                <a:gridCol w="530881">
                  <a:extLst>
                    <a:ext uri="{9D8B030D-6E8A-4147-A177-3AD203B41FA5}">
                      <a16:colId xmlns:a16="http://schemas.microsoft.com/office/drawing/2014/main" val="627985694"/>
                    </a:ext>
                  </a:extLst>
                </a:gridCol>
                <a:gridCol w="530881">
                  <a:extLst>
                    <a:ext uri="{9D8B030D-6E8A-4147-A177-3AD203B41FA5}">
                      <a16:colId xmlns:a16="http://schemas.microsoft.com/office/drawing/2014/main" val="2633129296"/>
                    </a:ext>
                  </a:extLst>
                </a:gridCol>
                <a:gridCol w="530881">
                  <a:extLst>
                    <a:ext uri="{9D8B030D-6E8A-4147-A177-3AD203B41FA5}">
                      <a16:colId xmlns:a16="http://schemas.microsoft.com/office/drawing/2014/main" val="3459378517"/>
                    </a:ext>
                  </a:extLst>
                </a:gridCol>
                <a:gridCol w="530881">
                  <a:extLst>
                    <a:ext uri="{9D8B030D-6E8A-4147-A177-3AD203B41FA5}">
                      <a16:colId xmlns:a16="http://schemas.microsoft.com/office/drawing/2014/main" val="4245219144"/>
                    </a:ext>
                  </a:extLst>
                </a:gridCol>
                <a:gridCol w="530881">
                  <a:extLst>
                    <a:ext uri="{9D8B030D-6E8A-4147-A177-3AD203B41FA5}">
                      <a16:colId xmlns:a16="http://schemas.microsoft.com/office/drawing/2014/main" val="1553150276"/>
                    </a:ext>
                  </a:extLst>
                </a:gridCol>
                <a:gridCol w="530881">
                  <a:extLst>
                    <a:ext uri="{9D8B030D-6E8A-4147-A177-3AD203B41FA5}">
                      <a16:colId xmlns:a16="http://schemas.microsoft.com/office/drawing/2014/main" val="3076180246"/>
                    </a:ext>
                  </a:extLst>
                </a:gridCol>
                <a:gridCol w="530881">
                  <a:extLst>
                    <a:ext uri="{9D8B030D-6E8A-4147-A177-3AD203B41FA5}">
                      <a16:colId xmlns:a16="http://schemas.microsoft.com/office/drawing/2014/main" val="1812741376"/>
                    </a:ext>
                  </a:extLst>
                </a:gridCol>
                <a:gridCol w="530881">
                  <a:extLst>
                    <a:ext uri="{9D8B030D-6E8A-4147-A177-3AD203B41FA5}">
                      <a16:colId xmlns:a16="http://schemas.microsoft.com/office/drawing/2014/main" val="1526394259"/>
                    </a:ext>
                  </a:extLst>
                </a:gridCol>
              </a:tblGrid>
              <a:tr h="857061">
                <a:tc>
                  <a:txBody>
                    <a:bodyPr/>
                    <a:lstStyle/>
                    <a:p>
                      <a:r>
                        <a:rPr lang="en-US" sz="1000" b="0" dirty="0"/>
                        <a:t>Year</a:t>
                      </a:r>
                      <a:endParaRPr lang="en-GB" sz="1000" b="0" dirty="0"/>
                    </a:p>
                  </a:txBody>
                  <a:tcPr/>
                </a:tc>
                <a:tc>
                  <a:txBody>
                    <a:bodyPr/>
                    <a:lstStyle/>
                    <a:p>
                      <a:r>
                        <a:rPr lang="en-US" sz="1000" b="0" dirty="0"/>
                        <a:t>Grade(M)</a:t>
                      </a:r>
                      <a:endParaRPr lang="en-GB" sz="1000" b="0" dirty="0"/>
                    </a:p>
                  </a:txBody>
                  <a:tcPr vert="vert"/>
                </a:tc>
                <a:tc>
                  <a:txBody>
                    <a:bodyPr/>
                    <a:lstStyle/>
                    <a:p>
                      <a:r>
                        <a:rPr lang="en-US" sz="1000" b="0" dirty="0"/>
                        <a:t>Grade (</a:t>
                      </a:r>
                      <a:r>
                        <a:rPr lang="en-US" sz="1000" b="0" dirty="0" err="1"/>
                        <a:t>Mdn</a:t>
                      </a:r>
                      <a:r>
                        <a:rPr lang="en-US" sz="1000" b="0" dirty="0"/>
                        <a:t>)</a:t>
                      </a:r>
                      <a:endParaRPr lang="en-GB" sz="1000" b="0" dirty="0"/>
                    </a:p>
                  </a:txBody>
                  <a:tcPr vert="vert"/>
                </a:tc>
                <a:tc>
                  <a:txBody>
                    <a:bodyPr/>
                    <a:lstStyle/>
                    <a:p>
                      <a:r>
                        <a:rPr lang="en-US" sz="1000" b="0" dirty="0"/>
                        <a:t>Attendance (M)</a:t>
                      </a:r>
                      <a:endParaRPr lang="en-GB" sz="1000" b="0" dirty="0"/>
                    </a:p>
                  </a:txBody>
                  <a:tcPr vert="vert"/>
                </a:tc>
                <a:tc>
                  <a:txBody>
                    <a:bodyPr/>
                    <a:lstStyle/>
                    <a:p>
                      <a:r>
                        <a:rPr lang="en-US" sz="1000" b="0" dirty="0"/>
                        <a:t>Attendance (</a:t>
                      </a:r>
                      <a:r>
                        <a:rPr lang="en-US" sz="1000" b="0" dirty="0" err="1"/>
                        <a:t>Mdn</a:t>
                      </a:r>
                      <a:r>
                        <a:rPr lang="en-US" sz="1000" b="0" dirty="0"/>
                        <a:t>)</a:t>
                      </a:r>
                      <a:endParaRPr lang="en-GB" sz="1000" b="0" dirty="0"/>
                    </a:p>
                  </a:txBody>
                  <a:tcPr vert="vert"/>
                </a:tc>
                <a:tc>
                  <a:txBody>
                    <a:bodyPr/>
                    <a:lstStyle/>
                    <a:p>
                      <a:r>
                        <a:rPr lang="en-US" sz="1000" b="0" dirty="0"/>
                        <a:t>Attendance Expected (M)</a:t>
                      </a:r>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Expected (</a:t>
                      </a:r>
                      <a:r>
                        <a:rPr lang="en-US" sz="1050" b="0" dirty="0" err="1"/>
                        <a:t>Mdn</a:t>
                      </a:r>
                      <a:r>
                        <a:rPr lang="en-US" sz="1050" b="0" dirty="0"/>
                        <a:t>)</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(M)</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(M)</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a:t>
                      </a:r>
                      <a:r>
                        <a:rPr lang="en-US" sz="1050" b="0" dirty="0" err="1"/>
                        <a:t>Mdn</a:t>
                      </a:r>
                      <a:r>
                        <a:rPr lang="en-US" sz="1050" b="0" dirty="0"/>
                        <a:t>)</a:t>
                      </a:r>
                      <a:endParaRPr lang="en-GB" sz="1050" b="0" dirty="0"/>
                    </a:p>
                    <a:p>
                      <a:endParaRPr lang="en-GB" sz="1050" b="0" dirty="0"/>
                    </a:p>
                    <a:p>
                      <a:endParaRPr lang="en-GB" sz="1050" b="0" dirty="0"/>
                    </a:p>
                  </a:txBody>
                  <a:tcPr vert="vert"/>
                </a:tc>
                <a:extLst>
                  <a:ext uri="{0D108BD9-81ED-4DB2-BD59-A6C34878D82A}">
                    <a16:rowId xmlns:a16="http://schemas.microsoft.com/office/drawing/2014/main" val="1487557583"/>
                  </a:ext>
                </a:extLst>
              </a:tr>
              <a:tr h="857061">
                <a:tc>
                  <a:txBody>
                    <a:bodyPr/>
                    <a:lstStyle/>
                    <a:p>
                      <a:pPr algn="ctr"/>
                      <a:r>
                        <a:rPr lang="en-US" sz="1100" b="0" dirty="0"/>
                        <a:t>2020-2021</a:t>
                      </a:r>
                      <a:endParaRPr lang="en-GB" sz="1100" b="0" dirty="0"/>
                    </a:p>
                  </a:txBody>
                  <a:tcPr/>
                </a:tc>
                <a:tc>
                  <a:txBody>
                    <a:bodyPr/>
                    <a:lstStyle/>
                    <a:p>
                      <a:pPr algn="ctr"/>
                      <a:r>
                        <a:rPr lang="en-US" sz="1100" b="0" dirty="0"/>
                        <a:t>2.458</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extLst>
                  <a:ext uri="{0D108BD9-81ED-4DB2-BD59-A6C34878D82A}">
                    <a16:rowId xmlns:a16="http://schemas.microsoft.com/office/drawing/2014/main" val="1418388030"/>
                  </a:ext>
                </a:extLst>
              </a:tr>
              <a:tr h="857061">
                <a:tc>
                  <a:txBody>
                    <a:bodyPr/>
                    <a:lstStyle/>
                    <a:p>
                      <a:pPr algn="ctr"/>
                      <a:r>
                        <a:rPr lang="en-US" sz="1100" b="0" dirty="0"/>
                        <a:t>2021-2022</a:t>
                      </a:r>
                      <a:endParaRPr lang="en-GB" sz="1100" b="0" dirty="0"/>
                    </a:p>
                  </a:txBody>
                  <a:tcPr/>
                </a:tc>
                <a:tc>
                  <a:txBody>
                    <a:bodyPr/>
                    <a:lstStyle/>
                    <a:p>
                      <a:pPr algn="ctr"/>
                      <a:r>
                        <a:rPr lang="en-US" sz="1100" b="0" dirty="0"/>
                        <a:t>3.129</a:t>
                      </a:r>
                      <a:endParaRPr lang="en-GB" sz="1100" b="0" dirty="0"/>
                    </a:p>
                  </a:txBody>
                  <a:tcPr/>
                </a:tc>
                <a:tc>
                  <a:txBody>
                    <a:bodyPr/>
                    <a:lstStyle/>
                    <a:p>
                      <a:pPr algn="ctr"/>
                      <a:r>
                        <a:rPr lang="en-US" sz="1100" b="0" dirty="0"/>
                        <a:t>3.5</a:t>
                      </a:r>
                      <a:endParaRPr lang="en-GB" sz="1100" b="0" dirty="0"/>
                    </a:p>
                  </a:txBody>
                  <a:tcPr/>
                </a:tc>
                <a:tc>
                  <a:txBody>
                    <a:bodyPr/>
                    <a:lstStyle/>
                    <a:p>
                      <a:pPr algn="ctr"/>
                      <a:r>
                        <a:rPr lang="en-US" sz="1100" b="0" dirty="0"/>
                        <a:t>29.69</a:t>
                      </a:r>
                      <a:endParaRPr lang="en-GB" sz="1100" b="0" dirty="0"/>
                    </a:p>
                  </a:txBody>
                  <a:tcPr/>
                </a:tc>
                <a:tc>
                  <a:txBody>
                    <a:bodyPr/>
                    <a:lstStyle/>
                    <a:p>
                      <a:pPr algn="ctr"/>
                      <a:r>
                        <a:rPr lang="en-US" sz="1100" b="0" dirty="0"/>
                        <a:t>30</a:t>
                      </a:r>
                      <a:endParaRPr lang="en-GB" sz="1100" b="0" dirty="0"/>
                    </a:p>
                  </a:txBody>
                  <a:tcPr/>
                </a:tc>
                <a:tc>
                  <a:txBody>
                    <a:bodyPr/>
                    <a:lstStyle/>
                    <a:p>
                      <a:pPr algn="ctr"/>
                      <a:r>
                        <a:rPr lang="en-US" sz="1100" b="0" dirty="0"/>
                        <a:t>46.84</a:t>
                      </a:r>
                      <a:endParaRPr lang="en-GB" sz="1100" b="0" dirty="0"/>
                    </a:p>
                  </a:txBody>
                  <a:tcPr/>
                </a:tc>
                <a:tc>
                  <a:txBody>
                    <a:bodyPr/>
                    <a:lstStyle/>
                    <a:p>
                      <a:pPr algn="ctr"/>
                      <a:r>
                        <a:rPr lang="en-US" sz="1100" b="0" dirty="0"/>
                        <a:t>48</a:t>
                      </a:r>
                      <a:endParaRPr lang="en-GB" sz="1100" b="0" dirty="0"/>
                    </a:p>
                  </a:txBody>
                  <a:tcPr/>
                </a:tc>
                <a:tc>
                  <a:txBody>
                    <a:bodyPr/>
                    <a:lstStyle/>
                    <a:p>
                      <a:pPr algn="ctr"/>
                      <a:r>
                        <a:rPr lang="en-US" sz="1100" b="0" dirty="0"/>
                        <a:t>46.5</a:t>
                      </a:r>
                      <a:endParaRPr lang="en-GB" sz="1100" b="0" dirty="0"/>
                    </a:p>
                  </a:txBody>
                  <a:tcPr/>
                </a:tc>
                <a:tc>
                  <a:txBody>
                    <a:bodyPr/>
                    <a:lstStyle/>
                    <a:p>
                      <a:pPr algn="ctr"/>
                      <a:r>
                        <a:rPr lang="en-US" sz="1100" b="0" dirty="0"/>
                        <a:t>44</a:t>
                      </a:r>
                      <a:endParaRPr lang="en-GB" sz="1100" b="0" dirty="0"/>
                    </a:p>
                  </a:txBody>
                  <a:tcPr/>
                </a:tc>
                <a:tc>
                  <a:txBody>
                    <a:bodyPr/>
                    <a:lstStyle/>
                    <a:p>
                      <a:pPr algn="ctr"/>
                      <a:r>
                        <a:rPr lang="en-US" sz="1100" b="0" dirty="0"/>
                        <a:t>47.03</a:t>
                      </a:r>
                      <a:endParaRPr lang="en-GB" sz="1100" b="0" dirty="0"/>
                    </a:p>
                  </a:txBody>
                  <a:tcPr/>
                </a:tc>
                <a:tc>
                  <a:txBody>
                    <a:bodyPr/>
                    <a:lstStyle/>
                    <a:p>
                      <a:pPr algn="ctr"/>
                      <a:r>
                        <a:rPr lang="en-US" sz="1100" b="0" dirty="0"/>
                        <a:t>42</a:t>
                      </a:r>
                      <a:endParaRPr lang="en-GB" sz="1100" b="0" dirty="0"/>
                    </a:p>
                  </a:txBody>
                  <a:tcPr/>
                </a:tc>
                <a:extLst>
                  <a:ext uri="{0D108BD9-81ED-4DB2-BD59-A6C34878D82A}">
                    <a16:rowId xmlns:a16="http://schemas.microsoft.com/office/drawing/2014/main" val="3228881547"/>
                  </a:ext>
                </a:extLst>
              </a:tr>
              <a:tr h="857061">
                <a:tc>
                  <a:txBody>
                    <a:bodyPr/>
                    <a:lstStyle/>
                    <a:p>
                      <a:pPr algn="ctr"/>
                      <a:r>
                        <a:rPr lang="en-US" sz="1100" b="0" dirty="0"/>
                        <a:t>2022-2023</a:t>
                      </a:r>
                      <a:endParaRPr lang="en-GB" sz="1100" b="0" dirty="0"/>
                    </a:p>
                  </a:txBody>
                  <a:tcPr/>
                </a:tc>
                <a:tc>
                  <a:txBody>
                    <a:bodyPr/>
                    <a:lstStyle/>
                    <a:p>
                      <a:pPr algn="ctr"/>
                      <a:r>
                        <a:rPr lang="en-US" sz="1100" b="0" dirty="0"/>
                        <a:t>2.056</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26.7</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40.63</a:t>
                      </a:r>
                      <a:endParaRPr lang="en-GB" sz="1100" b="0" dirty="0"/>
                    </a:p>
                  </a:txBody>
                  <a:tcPr/>
                </a:tc>
                <a:tc>
                  <a:txBody>
                    <a:bodyPr/>
                    <a:lstStyle/>
                    <a:p>
                      <a:pPr algn="ctr"/>
                      <a:r>
                        <a:rPr lang="en-US" sz="1100" b="0" dirty="0"/>
                        <a:t>38</a:t>
                      </a:r>
                      <a:endParaRPr lang="en-GB" sz="1100" b="0" dirty="0"/>
                    </a:p>
                  </a:txBody>
                  <a:tcPr/>
                </a:tc>
                <a:tc>
                  <a:txBody>
                    <a:bodyPr/>
                    <a:lstStyle/>
                    <a:p>
                      <a:pPr algn="ctr"/>
                      <a:r>
                        <a:rPr lang="en-US" sz="1100" b="0" dirty="0"/>
                        <a:t>44.92</a:t>
                      </a:r>
                      <a:endParaRPr lang="en-GB" sz="1100" b="0" dirty="0"/>
                    </a:p>
                  </a:txBody>
                  <a:tcPr/>
                </a:tc>
                <a:tc>
                  <a:txBody>
                    <a:bodyPr/>
                    <a:lstStyle/>
                    <a:p>
                      <a:pPr algn="ctr"/>
                      <a:r>
                        <a:rPr lang="en-US" sz="1100" b="0" dirty="0"/>
                        <a:t>40</a:t>
                      </a:r>
                      <a:endParaRPr lang="en-GB" sz="1100" b="0" dirty="0"/>
                    </a:p>
                  </a:txBody>
                  <a:tcPr/>
                </a:tc>
                <a:tc>
                  <a:txBody>
                    <a:bodyPr/>
                    <a:lstStyle/>
                    <a:p>
                      <a:pPr algn="ctr"/>
                      <a:r>
                        <a:rPr lang="en-US" sz="1100" b="0" dirty="0"/>
                        <a:t>36.6</a:t>
                      </a:r>
                      <a:endParaRPr lang="en-GB" sz="1100" b="0" dirty="0"/>
                    </a:p>
                  </a:txBody>
                  <a:tcPr/>
                </a:tc>
                <a:tc>
                  <a:txBody>
                    <a:bodyPr/>
                    <a:lstStyle/>
                    <a:p>
                      <a:pPr algn="ctr"/>
                      <a:r>
                        <a:rPr lang="en-US" sz="1100" b="0" dirty="0"/>
                        <a:t>27</a:t>
                      </a:r>
                      <a:endParaRPr lang="en-GB" sz="11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Correlation &amp; Covariance</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30169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solidFill>
                  <a:schemeClr val="tx1"/>
                </a:solidFill>
              </a:rPr>
              <a:t>Use of Pearson’s correlation calculation</a:t>
            </a:r>
          </a:p>
          <a:p>
            <a:pPr lvl="1"/>
            <a:r>
              <a:rPr lang="en-US" dirty="0">
                <a:solidFill>
                  <a:schemeClr val="tx1"/>
                </a:solidFill>
              </a:rPr>
              <a:t>Expected linear relationship</a:t>
            </a:r>
          </a:p>
          <a:p>
            <a:r>
              <a:rPr lang="en-US" dirty="0">
                <a:solidFill>
                  <a:schemeClr val="tx1"/>
                </a:solidFill>
              </a:rPr>
              <a:t>2021-2022 shows a very low correlation between attendance and grade. </a:t>
            </a:r>
          </a:p>
          <a:p>
            <a:pPr lvl="1"/>
            <a:r>
              <a:rPr lang="en-US" dirty="0">
                <a:solidFill>
                  <a:schemeClr val="tx1"/>
                </a:solidFill>
              </a:rPr>
              <a:t>Negative relationship is suggested</a:t>
            </a:r>
          </a:p>
          <a:p>
            <a:r>
              <a:rPr lang="en-US" dirty="0">
                <a:solidFill>
                  <a:schemeClr val="tx1"/>
                </a:solidFill>
              </a:rPr>
              <a:t>2022-2023 shows a stronger positive relationship</a:t>
            </a:r>
          </a:p>
          <a:p>
            <a:r>
              <a:rPr lang="en-US" dirty="0">
                <a:solidFill>
                  <a:schemeClr val="tx1"/>
                </a:solidFill>
              </a:rPr>
              <a:t>Stronger relationship between lecture attendance and grades than others.</a:t>
            </a:r>
          </a:p>
          <a:p>
            <a:endParaRPr lang="en-US" dirty="0">
              <a:solidFill>
                <a:schemeClr val="tx1"/>
              </a:solidFill>
            </a:endParaRP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788959195"/>
              </p:ext>
            </p:extLst>
          </p:nvPr>
        </p:nvGraphicFramePr>
        <p:xfrm>
          <a:off x="5771627" y="2432806"/>
          <a:ext cx="5839182" cy="259220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-0.0412</a:t>
                      </a:r>
                      <a:endParaRPr lang="en-GB" sz="700" b="0" dirty="0"/>
                    </a:p>
                  </a:txBody>
                  <a:tcPr/>
                </a:tc>
                <a:tc>
                  <a:txBody>
                    <a:bodyPr/>
                    <a:lstStyle/>
                    <a:p>
                      <a:pPr algn="ctr"/>
                      <a:r>
                        <a:rPr lang="en-GB" sz="1200" b="0" i="0" kern="1200" dirty="0">
                          <a:solidFill>
                            <a:schemeClr val="dk1"/>
                          </a:solidFill>
                          <a:effectLst/>
                          <a:latin typeface="+mn-lt"/>
                          <a:ea typeface="+mn-ea"/>
                          <a:cs typeface="+mn-cs"/>
                        </a:rPr>
                        <a:t>-0.9010</a:t>
                      </a:r>
                      <a:endParaRPr lang="en-GB" sz="700" b="0" dirty="0"/>
                    </a:p>
                  </a:txBody>
                  <a:tcPr/>
                </a:tc>
                <a:tc>
                  <a:txBody>
                    <a:bodyPr/>
                    <a:lstStyle/>
                    <a:p>
                      <a:pPr algn="ctr"/>
                      <a:r>
                        <a:rPr lang="en-GB" sz="1200" b="0" i="0" kern="1200" dirty="0">
                          <a:solidFill>
                            <a:schemeClr val="dk1"/>
                          </a:solidFill>
                          <a:effectLst/>
                          <a:latin typeface="+mn-lt"/>
                          <a:ea typeface="+mn-ea"/>
                          <a:cs typeface="+mn-cs"/>
                        </a:rPr>
                        <a:t>-0.038</a:t>
                      </a:r>
                      <a:endParaRPr lang="en-GB" sz="900" b="0" dirty="0"/>
                    </a:p>
                  </a:txBody>
                  <a:tcPr/>
                </a:tc>
                <a:tc>
                  <a:txBody>
                    <a:bodyPr/>
                    <a:lstStyle/>
                    <a:p>
                      <a:pPr algn="ctr"/>
                      <a:r>
                        <a:rPr lang="en-GB" sz="1200" b="0" i="0" kern="1200" dirty="0">
                          <a:solidFill>
                            <a:schemeClr val="dk1"/>
                          </a:solidFill>
                          <a:effectLst/>
                          <a:latin typeface="+mn-lt"/>
                          <a:ea typeface="+mn-ea"/>
                          <a:cs typeface="+mn-cs"/>
                        </a:rPr>
                        <a:t>-1.2983</a:t>
                      </a:r>
                      <a:endParaRPr lang="en-GB" sz="900" b="0" dirty="0"/>
                    </a:p>
                  </a:txBody>
                  <a:tcPr/>
                </a:tc>
                <a:tc>
                  <a:txBody>
                    <a:bodyPr/>
                    <a:lstStyle/>
                    <a:p>
                      <a:pPr algn="ctr"/>
                      <a:r>
                        <a:rPr lang="en-GB" sz="1200" b="0" i="0" kern="1200" dirty="0">
                          <a:solidFill>
                            <a:schemeClr val="dk1"/>
                          </a:solidFill>
                          <a:effectLst/>
                          <a:latin typeface="+mn-lt"/>
                          <a:ea typeface="+mn-ea"/>
                          <a:cs typeface="+mn-cs"/>
                        </a:rPr>
                        <a:t>0.0818</a:t>
                      </a:r>
                      <a:endParaRPr lang="en-GB" sz="900" b="0" dirty="0"/>
                    </a:p>
                  </a:txBody>
                  <a:tcPr/>
                </a:tc>
                <a:tc>
                  <a:txBody>
                    <a:bodyPr/>
                    <a:lstStyle/>
                    <a:p>
                      <a:pPr algn="ctr"/>
                      <a:r>
                        <a:rPr lang="en-GB" sz="1200" b="0" i="0" kern="1200" dirty="0">
                          <a:solidFill>
                            <a:schemeClr val="dk1"/>
                          </a:solidFill>
                          <a:effectLst/>
                          <a:latin typeface="+mn-lt"/>
                          <a:ea typeface="+mn-ea"/>
                          <a:cs typeface="+mn-cs"/>
                        </a:rPr>
                        <a:t>3.4275</a:t>
                      </a:r>
                      <a:endParaRPr lang="en-GB" sz="900" b="0" dirty="0"/>
                    </a:p>
                  </a:txBody>
                  <a:tcPr/>
                </a:tc>
                <a:tc>
                  <a:txBody>
                    <a:bodyPr/>
                    <a:lstStyle/>
                    <a:p>
                      <a:pPr algn="ctr"/>
                      <a:r>
                        <a:rPr lang="en-GB" sz="1200" b="0" i="0" kern="1200" dirty="0">
                          <a:solidFill>
                            <a:schemeClr val="dk1"/>
                          </a:solidFill>
                          <a:effectLst/>
                          <a:latin typeface="+mn-lt"/>
                          <a:ea typeface="+mn-ea"/>
                          <a:cs typeface="+mn-cs"/>
                        </a:rPr>
                        <a:t>-0.1318</a:t>
                      </a:r>
                      <a:endParaRPr lang="en-GB" sz="900" b="0" dirty="0"/>
                    </a:p>
                  </a:txBody>
                  <a:tcPr/>
                </a:tc>
                <a:tc>
                  <a:txBody>
                    <a:bodyPr/>
                    <a:lstStyle/>
                    <a:p>
                      <a:pPr algn="ctr"/>
                      <a:r>
                        <a:rPr lang="en-GB" sz="1200" b="0" i="0" kern="1200" dirty="0">
                          <a:solidFill>
                            <a:schemeClr val="dk1"/>
                          </a:solidFill>
                          <a:effectLst/>
                          <a:latin typeface="+mn-lt"/>
                          <a:ea typeface="+mn-ea"/>
                          <a:cs typeface="+mn-cs"/>
                        </a:rPr>
                        <a:t>-4.8588</a:t>
                      </a:r>
                      <a:endParaRPr lang="en-GB" sz="900" b="0" dirty="0"/>
                    </a:p>
                  </a:txBody>
                  <a:tcPr/>
                </a:tc>
                <a:extLst>
                  <a:ext uri="{0D108BD9-81ED-4DB2-BD59-A6C34878D82A}">
                    <a16:rowId xmlns:a16="http://schemas.microsoft.com/office/drawing/2014/main" val="3228881547"/>
                  </a:ext>
                </a:extLst>
              </a:tr>
              <a:tr h="545285">
                <a:tc>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0.5349</a:t>
                      </a:r>
                      <a:endParaRPr lang="en-GB" sz="700" b="0" dirty="0"/>
                    </a:p>
                  </a:txBody>
                  <a:tcPr/>
                </a:tc>
                <a:tc>
                  <a:txBody>
                    <a:bodyPr/>
                    <a:lstStyle/>
                    <a:p>
                      <a:pPr algn="ctr"/>
                      <a:r>
                        <a:rPr lang="en-GB" sz="1200" b="0" i="0" kern="1200" dirty="0">
                          <a:solidFill>
                            <a:schemeClr val="dk1"/>
                          </a:solidFill>
                          <a:effectLst/>
                          <a:latin typeface="+mn-lt"/>
                          <a:ea typeface="+mn-ea"/>
                          <a:cs typeface="+mn-cs"/>
                        </a:rPr>
                        <a:t>12.703</a:t>
                      </a:r>
                      <a:endParaRPr lang="en-GB" sz="700" b="0" dirty="0"/>
                    </a:p>
                  </a:txBody>
                  <a:tcPr/>
                </a:tc>
                <a:tc>
                  <a:txBody>
                    <a:bodyPr/>
                    <a:lstStyle/>
                    <a:p>
                      <a:pPr algn="ctr"/>
                      <a:r>
                        <a:rPr lang="en-GB" sz="1200" b="0" i="0" kern="1200" dirty="0">
                          <a:solidFill>
                            <a:schemeClr val="dk1"/>
                          </a:solidFill>
                          <a:effectLst/>
                          <a:latin typeface="+mn-lt"/>
                          <a:ea typeface="+mn-ea"/>
                          <a:cs typeface="+mn-cs"/>
                        </a:rPr>
                        <a:t>0.5356</a:t>
                      </a:r>
                      <a:endParaRPr lang="en-GB" sz="900" b="0" dirty="0"/>
                    </a:p>
                  </a:txBody>
                  <a:tcPr/>
                </a:tc>
                <a:tc>
                  <a:txBody>
                    <a:bodyPr/>
                    <a:lstStyle/>
                    <a:p>
                      <a:pPr algn="ctr"/>
                      <a:r>
                        <a:rPr lang="en-GB" sz="1200" b="0" i="0" kern="1200" dirty="0">
                          <a:solidFill>
                            <a:schemeClr val="dk1"/>
                          </a:solidFill>
                          <a:effectLst/>
                          <a:latin typeface="+mn-lt"/>
                          <a:ea typeface="+mn-ea"/>
                          <a:cs typeface="+mn-cs"/>
                        </a:rPr>
                        <a:t>19.367</a:t>
                      </a:r>
                      <a:endParaRPr lang="en-GB" sz="900" b="0" dirty="0"/>
                    </a:p>
                  </a:txBody>
                  <a:tcPr/>
                </a:tc>
                <a:tc>
                  <a:txBody>
                    <a:bodyPr/>
                    <a:lstStyle/>
                    <a:p>
                      <a:pPr algn="ctr"/>
                      <a:r>
                        <a:rPr lang="en-GB" sz="1200" b="0" i="0" kern="1200" dirty="0">
                          <a:solidFill>
                            <a:schemeClr val="dk1"/>
                          </a:solidFill>
                          <a:effectLst/>
                          <a:latin typeface="+mn-lt"/>
                          <a:ea typeface="+mn-ea"/>
                          <a:cs typeface="+mn-cs"/>
                        </a:rPr>
                        <a:t>0.5054</a:t>
                      </a:r>
                      <a:endParaRPr lang="en-GB" sz="900" b="0" dirty="0"/>
                    </a:p>
                  </a:txBody>
                  <a:tcPr/>
                </a:tc>
                <a:tc>
                  <a:txBody>
                    <a:bodyPr/>
                    <a:lstStyle/>
                    <a:p>
                      <a:pPr algn="ctr"/>
                      <a:r>
                        <a:rPr lang="en-GB" sz="1200" b="0" i="0" kern="1200" dirty="0">
                          <a:solidFill>
                            <a:schemeClr val="dk1"/>
                          </a:solidFill>
                          <a:effectLst/>
                          <a:latin typeface="+mn-lt"/>
                          <a:ea typeface="+mn-ea"/>
                          <a:cs typeface="+mn-cs"/>
                        </a:rPr>
                        <a:t>22.384</a:t>
                      </a:r>
                      <a:endParaRPr lang="en-GB" sz="900" b="0" dirty="0"/>
                    </a:p>
                  </a:txBody>
                  <a:tcPr/>
                </a:tc>
                <a:tc>
                  <a:txBody>
                    <a:bodyPr/>
                    <a:lstStyle/>
                    <a:p>
                      <a:pPr algn="ctr"/>
                      <a:r>
                        <a:rPr lang="en-GB" sz="1200" b="0" i="0" kern="1200" dirty="0">
                          <a:solidFill>
                            <a:schemeClr val="dk1"/>
                          </a:solidFill>
                          <a:effectLst/>
                          <a:latin typeface="+mn-lt"/>
                          <a:ea typeface="+mn-ea"/>
                          <a:cs typeface="+mn-cs"/>
                        </a:rPr>
                        <a:t>0.4052</a:t>
                      </a:r>
                      <a:endParaRPr lang="en-GB" sz="900" b="0" dirty="0"/>
                    </a:p>
                  </a:txBody>
                  <a:tcPr/>
                </a:tc>
                <a:tc>
                  <a:txBody>
                    <a:bodyPr/>
                    <a:lstStyle/>
                    <a:p>
                      <a:pPr algn="ctr"/>
                      <a:r>
                        <a:rPr lang="en-GB" sz="1200" b="0" i="0" kern="1200" dirty="0">
                          <a:solidFill>
                            <a:schemeClr val="dk1"/>
                          </a:solidFill>
                          <a:effectLst/>
                          <a:latin typeface="+mn-lt"/>
                          <a:ea typeface="+mn-ea"/>
                          <a:cs typeface="+mn-cs"/>
                        </a:rPr>
                        <a:t>16.692</a:t>
                      </a:r>
                      <a:endParaRPr lang="en-GB" sz="9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402232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4164408"/>
          </a:xfrm>
        </p:spPr>
        <p:txBody>
          <a:bodyPr>
            <a:normAutofit/>
          </a:bodyPr>
          <a:lstStyle/>
          <a:p>
            <a:r>
              <a:rPr lang="en-US" dirty="0">
                <a:solidFill>
                  <a:schemeClr val="tx1"/>
                </a:solidFill>
              </a:rPr>
              <a:t>Use of Spearman’s Correlation</a:t>
            </a:r>
          </a:p>
          <a:p>
            <a:pPr lvl="1"/>
            <a:r>
              <a:rPr lang="en-US" dirty="0">
                <a:solidFill>
                  <a:schemeClr val="tx1"/>
                </a:solidFill>
              </a:rPr>
              <a:t>Better for monotonic relationship identification</a:t>
            </a:r>
          </a:p>
          <a:p>
            <a:r>
              <a:rPr lang="en-US" dirty="0">
                <a:solidFill>
                  <a:schemeClr val="tx1"/>
                </a:solidFill>
              </a:rPr>
              <a:t>Higher correlation value suggests relationship is more linear than monotonic (2022-2023), though difference is very small, especially for lecture attendance.</a:t>
            </a:r>
          </a:p>
          <a:p>
            <a:r>
              <a:rPr lang="en-US" dirty="0">
                <a:solidFill>
                  <a:schemeClr val="tx1"/>
                </a:solidFill>
              </a:rPr>
              <a:t>2021-2022 data suggests otherwise, but difference is still very slight and correlation value is very close to zero in all four cases baring Practical attendance.</a:t>
            </a:r>
          </a:p>
          <a:p>
            <a:endParaRPr lang="en-US" dirty="0">
              <a:solidFill>
                <a:schemeClr val="tx1"/>
              </a:solidFill>
            </a:endParaRP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803107712"/>
              </p:ext>
            </p:extLst>
          </p:nvPr>
        </p:nvGraphicFramePr>
        <p:xfrm>
          <a:off x="5771627" y="2432806"/>
          <a:ext cx="5839182" cy="259220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tc>
                <a:tc>
                  <a:txBody>
                    <a:bodyPr/>
                    <a:lstStyle/>
                    <a:p>
                      <a:pPr algn="ctr"/>
                      <a:r>
                        <a:rPr lang="en-GB" sz="1200" b="0" i="0" kern="1200" dirty="0">
                          <a:solidFill>
                            <a:schemeClr val="dk1"/>
                          </a:solidFill>
                          <a:effectLst/>
                          <a:latin typeface="+mn-lt"/>
                          <a:ea typeface="+mn-ea"/>
                          <a:cs typeface="+mn-cs"/>
                        </a:rPr>
                        <a:t>0.0844</a:t>
                      </a:r>
                      <a:endParaRPr lang="en-GB" sz="1200" b="0" dirty="0"/>
                    </a:p>
                  </a:txBody>
                  <a:tcPr/>
                </a:tc>
                <a:tc>
                  <a:txBody>
                    <a:bodyPr/>
                    <a:lstStyle/>
                    <a:p>
                      <a:pPr algn="ctr"/>
                      <a:r>
                        <a:rPr lang="en-GB" sz="1200" b="0" i="0" kern="1200" dirty="0">
                          <a:solidFill>
                            <a:schemeClr val="dk1"/>
                          </a:solidFill>
                          <a:effectLst/>
                          <a:latin typeface="+mn-lt"/>
                          <a:ea typeface="+mn-ea"/>
                          <a:cs typeface="+mn-cs"/>
                        </a:rPr>
                        <a:t>34.047</a:t>
                      </a:r>
                      <a:endParaRPr lang="en-GB" sz="1200" b="0" dirty="0"/>
                    </a:p>
                  </a:txBody>
                  <a:tcPr/>
                </a:tc>
                <a:tc>
                  <a:txBody>
                    <a:bodyPr/>
                    <a:lstStyle/>
                    <a:p>
                      <a:pPr algn="ctr"/>
                      <a:r>
                        <a:rPr lang="en-GB" sz="1200" b="0" i="0" kern="1200" dirty="0">
                          <a:solidFill>
                            <a:schemeClr val="dk1"/>
                          </a:solidFill>
                          <a:effectLst/>
                          <a:latin typeface="+mn-lt"/>
                          <a:ea typeface="+mn-ea"/>
                          <a:cs typeface="+mn-cs"/>
                        </a:rPr>
                        <a:t>-0.1798</a:t>
                      </a:r>
                      <a:endParaRPr lang="en-GB" sz="1200" b="0" dirty="0"/>
                    </a:p>
                  </a:txBody>
                  <a:tcPr/>
                </a:tc>
                <a:tc>
                  <a:txBody>
                    <a:bodyPr/>
                    <a:lstStyle/>
                    <a:p>
                      <a:pPr algn="ctr"/>
                      <a:r>
                        <a:rPr lang="en-GB" sz="1200" b="0" i="0" kern="1200" dirty="0">
                          <a:solidFill>
                            <a:schemeClr val="dk1"/>
                          </a:solidFill>
                          <a:effectLst/>
                          <a:latin typeface="+mn-lt"/>
                          <a:ea typeface="+mn-ea"/>
                          <a:cs typeface="+mn-cs"/>
                        </a:rPr>
                        <a:t>-73.04</a:t>
                      </a:r>
                      <a:endParaRPr lang="en-GB" sz="1200" b="0" dirty="0"/>
                    </a:p>
                  </a:txBody>
                  <a:tcPr/>
                </a:tc>
                <a:extLst>
                  <a:ext uri="{0D108BD9-81ED-4DB2-BD59-A6C34878D82A}">
                    <a16:rowId xmlns:a16="http://schemas.microsoft.com/office/drawing/2014/main" val="3228881547"/>
                  </a:ext>
                </a:extLst>
              </a:tr>
              <a:tr h="545285">
                <a:tc>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tc>
                <a:tc>
                  <a:txBody>
                    <a:bodyPr/>
                    <a:lstStyle/>
                    <a:p>
                      <a:pPr algn="ctr"/>
                      <a:r>
                        <a:rPr lang="en-GB" sz="1200" b="0" i="0" kern="1200" dirty="0">
                          <a:solidFill>
                            <a:schemeClr val="dk1"/>
                          </a:solidFill>
                          <a:effectLst/>
                          <a:latin typeface="+mn-lt"/>
                          <a:ea typeface="+mn-ea"/>
                          <a:cs typeface="+mn-cs"/>
                        </a:rPr>
                        <a:t>0.5021</a:t>
                      </a:r>
                      <a:endParaRPr lang="en-GB" sz="1200" b="0" dirty="0"/>
                    </a:p>
                  </a:txBody>
                  <a:tcPr/>
                </a:tc>
                <a:tc>
                  <a:txBody>
                    <a:bodyPr/>
                    <a:lstStyle/>
                    <a:p>
                      <a:pPr algn="ctr"/>
                      <a:r>
                        <a:rPr lang="en-GB" sz="1200" b="0" i="0" kern="1200" dirty="0">
                          <a:solidFill>
                            <a:schemeClr val="dk1"/>
                          </a:solidFill>
                          <a:effectLst/>
                          <a:latin typeface="+mn-lt"/>
                          <a:ea typeface="+mn-ea"/>
                          <a:cs typeface="+mn-cs"/>
                        </a:rPr>
                        <a:t>166.06</a:t>
                      </a:r>
                      <a:endParaRPr lang="en-GB" sz="1200" b="0" dirty="0"/>
                    </a:p>
                  </a:txBody>
                  <a:tcPr/>
                </a:tc>
                <a:tc>
                  <a:txBody>
                    <a:bodyPr/>
                    <a:lstStyle/>
                    <a:p>
                      <a:pPr algn="ctr"/>
                      <a:r>
                        <a:rPr lang="en-GB" sz="1200" b="0" i="0" kern="1200" dirty="0">
                          <a:solidFill>
                            <a:schemeClr val="dk1"/>
                          </a:solidFill>
                          <a:effectLst/>
                          <a:latin typeface="+mn-lt"/>
                          <a:ea typeface="+mn-ea"/>
                          <a:cs typeface="+mn-cs"/>
                        </a:rPr>
                        <a:t>0.3713</a:t>
                      </a:r>
                      <a:endParaRPr lang="en-GB" sz="1200" b="0" dirty="0"/>
                    </a:p>
                  </a:txBody>
                  <a:tcPr/>
                </a:tc>
                <a:tc>
                  <a:txBody>
                    <a:bodyPr/>
                    <a:lstStyle/>
                    <a:p>
                      <a:pPr algn="ctr"/>
                      <a:r>
                        <a:rPr lang="en-GB" sz="1200" b="0" i="0" kern="1200" dirty="0">
                          <a:solidFill>
                            <a:schemeClr val="dk1"/>
                          </a:solidFill>
                          <a:effectLst/>
                          <a:latin typeface="+mn-lt"/>
                          <a:ea typeface="+mn-ea"/>
                          <a:cs typeface="+mn-cs"/>
                        </a:rPr>
                        <a:t>122.7</a:t>
                      </a:r>
                      <a:endParaRPr lang="en-GB" sz="12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113069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Regression Explanation</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a:bodyPr>
          <a:lstStyle/>
          <a:p>
            <a:r>
              <a:rPr lang="en-US" dirty="0">
                <a:solidFill>
                  <a:schemeClr val="tx1"/>
                </a:solidFill>
              </a:rPr>
              <a:t>All four metrics were run against the three following methods of regression:</a:t>
            </a:r>
          </a:p>
          <a:p>
            <a:pPr marL="666900" lvl="1" indent="-342900">
              <a:buFont typeface="+mj-lt"/>
              <a:buAutoNum type="arabicPeriod"/>
            </a:pPr>
            <a:r>
              <a:rPr lang="en-US" sz="1800" dirty="0">
                <a:solidFill>
                  <a:schemeClr val="tx1"/>
                </a:solidFill>
              </a:rPr>
              <a:t>Linear Regression</a:t>
            </a:r>
          </a:p>
          <a:p>
            <a:pPr marL="936900" lvl="2" indent="-342900"/>
            <a:r>
              <a:rPr lang="en-US" sz="1600" dirty="0">
                <a:solidFill>
                  <a:schemeClr val="tx1"/>
                </a:solidFill>
              </a:rPr>
              <a:t>Straightforward method of determining a linear relationship between the two vectors of data.</a:t>
            </a:r>
          </a:p>
          <a:p>
            <a:pPr marL="666900" lvl="1" indent="-342900">
              <a:buFont typeface="+mj-lt"/>
              <a:buAutoNum type="arabicPeriod"/>
            </a:pPr>
            <a:r>
              <a:rPr lang="en-US" dirty="0">
                <a:solidFill>
                  <a:schemeClr val="tx1"/>
                </a:solidFill>
              </a:rPr>
              <a:t>Theil-Sen Regression</a:t>
            </a:r>
          </a:p>
          <a:p>
            <a:pPr marL="666900" lvl="1" indent="-342900">
              <a:buFont typeface="+mj-lt"/>
              <a:buAutoNum type="arabicPeriod"/>
            </a:pPr>
            <a:r>
              <a:rPr lang="en-US" dirty="0">
                <a:solidFill>
                  <a:schemeClr val="tx1"/>
                </a:solidFill>
              </a:rPr>
              <a:t>Quadradic Regression</a:t>
            </a:r>
          </a:p>
        </p:txBody>
      </p:sp>
    </p:spTree>
    <p:extLst>
      <p:ext uri="{BB962C8B-B14F-4D97-AF65-F5344CB8AC3E}">
        <p14:creationId xmlns:p14="http://schemas.microsoft.com/office/powerpoint/2010/main" val="144417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Much stronger correlation in most recent year than previous.</a:t>
            </a:r>
          </a:p>
          <a:p>
            <a:r>
              <a:rPr lang="en-US" dirty="0">
                <a:solidFill>
                  <a:schemeClr val="tx1"/>
                </a:solidFill>
              </a:rPr>
              <a:t>Reason for the difference is likely due to cohort difference, or due to method of delivery.</a:t>
            </a:r>
          </a:p>
          <a:p>
            <a:r>
              <a:rPr lang="en-US" dirty="0">
                <a:solidFill>
                  <a:schemeClr val="tx1"/>
                </a:solidFill>
              </a:rPr>
              <a:t>Content delivered is the same. </a:t>
            </a:r>
          </a:p>
          <a:p>
            <a:r>
              <a:rPr lang="en-US" dirty="0">
                <a:solidFill>
                  <a:schemeClr val="tx1"/>
                </a:solidFill>
              </a:rPr>
              <a:t>Grades from last session had no MF or F instances, results in lack of correlation.</a:t>
            </a:r>
          </a:p>
        </p:txBody>
      </p:sp>
    </p:spTree>
    <p:extLst>
      <p:ext uri="{BB962C8B-B14F-4D97-AF65-F5344CB8AC3E}">
        <p14:creationId xmlns:p14="http://schemas.microsoft.com/office/powerpoint/2010/main" val="838385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Expected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Similar to previous slides, stronger correlation noticed with current year.</a:t>
            </a:r>
          </a:p>
        </p:txBody>
      </p:sp>
    </p:spTree>
    <p:extLst>
      <p:ext uri="{BB962C8B-B14F-4D97-AF65-F5344CB8AC3E}">
        <p14:creationId xmlns:p14="http://schemas.microsoft.com/office/powerpoint/2010/main" val="1951675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LECTURE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Slight positive correlation between lecture attendance and grade with 2021-2022 data.</a:t>
            </a:r>
          </a:p>
          <a:p>
            <a:r>
              <a:rPr lang="en-US" dirty="0">
                <a:solidFill>
                  <a:schemeClr val="tx1"/>
                </a:solidFill>
              </a:rPr>
              <a:t>Similar for lectures as with regular attendance 2022-2023.</a:t>
            </a:r>
          </a:p>
        </p:txBody>
      </p:sp>
    </p:spTree>
    <p:extLst>
      <p:ext uri="{BB962C8B-B14F-4D97-AF65-F5344CB8AC3E}">
        <p14:creationId xmlns:p14="http://schemas.microsoft.com/office/powerpoint/2010/main" val="212125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LINEAR REGRESSION MODEL – PRACTICAL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2021-2022 has strongest negative correlation score (still very low at -0.1318).</a:t>
            </a:r>
          </a:p>
          <a:p>
            <a:r>
              <a:rPr lang="en-US" dirty="0">
                <a:solidFill>
                  <a:schemeClr val="tx1"/>
                </a:solidFill>
              </a:rPr>
              <a:t>Weakest positive correlation for 2022-2023 data (0.4052)</a:t>
            </a:r>
          </a:p>
          <a:p>
            <a:endParaRPr lang="en-US" dirty="0">
              <a:solidFill>
                <a:schemeClr val="tx1"/>
              </a:solidFill>
            </a:endParaRPr>
          </a:p>
        </p:txBody>
      </p:sp>
    </p:spTree>
    <p:extLst>
      <p:ext uri="{BB962C8B-B14F-4D97-AF65-F5344CB8AC3E}">
        <p14:creationId xmlns:p14="http://schemas.microsoft.com/office/powerpoint/2010/main" val="291323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US" dirty="0">
                <a:solidFill>
                  <a:schemeClr val="tx1"/>
                </a:solidFill>
              </a:rPr>
              <a:t>There are numerous studies that explore the relationship between attendance and grades / academic achievement.</a:t>
            </a:r>
          </a:p>
          <a:p>
            <a:r>
              <a:rPr lang="en-GB" dirty="0">
                <a:solidFill>
                  <a:schemeClr val="tx1"/>
                </a:solidFill>
              </a:rPr>
              <a:t>A study exploring a large sample of students, found a strong correlation between attendance and performance, including a substantial correlation between peer attendance and their own.  (</a:t>
            </a:r>
            <a:r>
              <a:rPr lang="en-GB" dirty="0" err="1">
                <a:solidFill>
                  <a:schemeClr val="tx1"/>
                </a:solidFill>
              </a:rPr>
              <a:t>Kassarnig</a:t>
            </a:r>
            <a:r>
              <a:rPr lang="en-GB" dirty="0">
                <a:solidFill>
                  <a:schemeClr val="tx1"/>
                </a:solidFill>
              </a:rPr>
              <a:t>, et. al., 2017)</a:t>
            </a:r>
          </a:p>
          <a:p>
            <a:pPr lvl="1"/>
            <a:r>
              <a:rPr lang="en-GB" dirty="0">
                <a:solidFill>
                  <a:schemeClr val="tx1"/>
                </a:solidFill>
              </a:rPr>
              <a:t>Study used Bluetooth and location data to determine the contacts a student had, as well as their location during class time to determine their attendance and their general social contacts within the class.</a:t>
            </a:r>
          </a:p>
          <a:p>
            <a:pPr lvl="1"/>
            <a:r>
              <a:rPr lang="en-GB" dirty="0">
                <a:solidFill>
                  <a:schemeClr val="tx1"/>
                </a:solidFill>
              </a:rPr>
              <a:t>Use of Spearman’s correlation coefficient, and Theil-San Regression over linear regression.</a:t>
            </a:r>
            <a:endParaRPr lang="en-US" dirty="0">
              <a:solidFill>
                <a:schemeClr val="tx1"/>
              </a:solidFill>
            </a:endParaRPr>
          </a:p>
          <a:p>
            <a:endParaRPr lang="en-US" dirty="0">
              <a:solidFill>
                <a:schemeClr val="tx1"/>
              </a:solidFill>
            </a:endParaRPr>
          </a:p>
          <a:p>
            <a:r>
              <a:rPr lang="en-US" dirty="0">
                <a:solidFill>
                  <a:schemeClr val="tx1"/>
                </a:solidFill>
              </a:rPr>
              <a:t>Similarly, an analysis of class attendance and class grades in college classes showed a similar strong correlation between attendance and grade score (</a:t>
            </a:r>
            <a:r>
              <a:rPr lang="en-GB" b="0" i="0" dirty="0" err="1">
                <a:solidFill>
                  <a:schemeClr val="tx1"/>
                </a:solidFill>
                <a:effectLst/>
              </a:rPr>
              <a:t>Credé</a:t>
            </a:r>
            <a:r>
              <a:rPr lang="en-GB" b="0" i="0" dirty="0">
                <a:solidFill>
                  <a:schemeClr val="tx1"/>
                </a:solidFill>
                <a:effectLst/>
              </a:rPr>
              <a:t>, </a:t>
            </a:r>
            <a:r>
              <a:rPr lang="en-GB" b="0" i="0" dirty="0" err="1">
                <a:solidFill>
                  <a:schemeClr val="tx1"/>
                </a:solidFill>
                <a:effectLst/>
              </a:rPr>
              <a:t>Roch</a:t>
            </a:r>
            <a:r>
              <a:rPr lang="en-GB" dirty="0">
                <a:solidFill>
                  <a:schemeClr val="tx1"/>
                </a:solidFill>
              </a:rPr>
              <a:t>, </a:t>
            </a:r>
            <a:r>
              <a:rPr lang="en-GB" b="0" i="0" dirty="0" err="1">
                <a:solidFill>
                  <a:schemeClr val="tx1"/>
                </a:solidFill>
                <a:effectLst/>
              </a:rPr>
              <a:t>Kieszczynka</a:t>
            </a:r>
            <a:r>
              <a:rPr lang="en-GB" b="0" i="0" dirty="0">
                <a:solidFill>
                  <a:schemeClr val="tx1"/>
                </a:solidFill>
                <a:effectLst/>
              </a:rPr>
              <a:t>, 2010)</a:t>
            </a:r>
          </a:p>
          <a:p>
            <a:pPr lvl="1"/>
            <a:r>
              <a:rPr lang="en-GB" dirty="0">
                <a:solidFill>
                  <a:schemeClr val="tx1"/>
                </a:solidFill>
              </a:rPr>
              <a:t>Study mentions that a correlation coefficient above 0.50 indicates a large effect size (Cohen, 1988)</a:t>
            </a:r>
          </a:p>
        </p:txBody>
      </p:sp>
    </p:spTree>
    <p:extLst>
      <p:ext uri="{BB962C8B-B14F-4D97-AF65-F5344CB8AC3E}">
        <p14:creationId xmlns:p14="http://schemas.microsoft.com/office/powerpoint/2010/main" val="406198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PREDICTIONS</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1683191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CONCLUSION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SUMMARY</a:t>
            </a:r>
          </a:p>
          <a:p>
            <a:endParaRPr lang="en-US" dirty="0">
              <a:solidFill>
                <a:schemeClr val="bg1"/>
              </a:solidFill>
            </a:endParaRPr>
          </a:p>
          <a:p>
            <a:r>
              <a:rPr lang="en-US" dirty="0">
                <a:solidFill>
                  <a:schemeClr val="bg1"/>
                </a:solidFill>
              </a:rPr>
              <a:t>HYPOTHESIS ANSWER</a:t>
            </a:r>
          </a:p>
          <a:p>
            <a:endParaRPr lang="en-US" dirty="0">
              <a:solidFill>
                <a:schemeClr val="bg1"/>
              </a:solidFill>
            </a:endParaRPr>
          </a:p>
          <a:p>
            <a:r>
              <a:rPr lang="en-US" dirty="0">
                <a:solidFill>
                  <a:schemeClr val="bg1"/>
                </a:solidFill>
              </a:rPr>
              <a:t>FURTHER DEVELOPMENT</a:t>
            </a:r>
          </a:p>
        </p:txBody>
      </p:sp>
    </p:spTree>
    <p:extLst>
      <p:ext uri="{BB962C8B-B14F-4D97-AF65-F5344CB8AC3E}">
        <p14:creationId xmlns:p14="http://schemas.microsoft.com/office/powerpoint/2010/main" val="1590490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a:bodyPr>
          <a:lstStyle/>
          <a:p>
            <a:pPr marL="0" indent="0">
              <a:buNone/>
            </a:pPr>
            <a:r>
              <a:rPr lang="en-GB" sz="1900" b="0" i="0" dirty="0" err="1">
                <a:solidFill>
                  <a:schemeClr val="tx1"/>
                </a:solidFill>
                <a:effectLst/>
              </a:rPr>
              <a:t>Bacro</a:t>
            </a:r>
            <a:r>
              <a:rPr lang="en-GB" sz="1900" b="0" i="0" dirty="0">
                <a:solidFill>
                  <a:schemeClr val="tx1"/>
                </a:solidFill>
                <a:effectLst/>
              </a:rPr>
              <a:t>, T. R. H., </a:t>
            </a:r>
            <a:r>
              <a:rPr lang="en-GB" sz="1900" b="0" i="0" dirty="0" err="1">
                <a:solidFill>
                  <a:schemeClr val="tx1"/>
                </a:solidFill>
                <a:effectLst/>
              </a:rPr>
              <a:t>Gebregziabher</a:t>
            </a:r>
            <a:r>
              <a:rPr lang="en-GB" sz="1900" b="0" i="0" dirty="0">
                <a:solidFill>
                  <a:schemeClr val="tx1"/>
                </a:solidFill>
                <a:effectLst/>
              </a:rPr>
              <a:t>, M. and </a:t>
            </a:r>
            <a:r>
              <a:rPr lang="en-GB" sz="1900" b="0" i="0" dirty="0" err="1">
                <a:solidFill>
                  <a:schemeClr val="tx1"/>
                </a:solidFill>
                <a:effectLst/>
              </a:rPr>
              <a:t>Fitzharris</a:t>
            </a:r>
            <a:r>
              <a:rPr lang="en-GB" sz="1900" b="0" i="0" dirty="0">
                <a:solidFill>
                  <a:schemeClr val="tx1"/>
                </a:solidFill>
                <a:effectLst/>
              </a:rPr>
              <a:t>, T. P. (2010) ‘Evaluation of a lecture recording system in a medical curriculum’, </a:t>
            </a:r>
            <a:r>
              <a:rPr lang="en-GB" sz="1900" b="0" i="1" dirty="0">
                <a:solidFill>
                  <a:schemeClr val="tx1"/>
                </a:solidFill>
                <a:effectLst/>
              </a:rPr>
              <a:t>Anatomical Sciences Education</a:t>
            </a:r>
            <a:r>
              <a:rPr lang="en-GB" sz="1900" b="0" i="0" dirty="0">
                <a:solidFill>
                  <a:schemeClr val="tx1"/>
                </a:solidFill>
                <a:effectLst/>
              </a:rPr>
              <a:t>, 3(6), pp. 300–308. </a:t>
            </a:r>
            <a:r>
              <a:rPr lang="en-GB" sz="1900" b="0" i="0" dirty="0" err="1">
                <a:solidFill>
                  <a:schemeClr val="tx1"/>
                </a:solidFill>
                <a:effectLst/>
              </a:rPr>
              <a:t>doi</a:t>
            </a:r>
            <a:r>
              <a:rPr lang="en-GB" sz="1900" b="0" i="0" dirty="0">
                <a:solidFill>
                  <a:schemeClr val="tx1"/>
                </a:solidFill>
                <a:effectLst/>
              </a:rPr>
              <a:t>: 10.1002/ase.183.</a:t>
            </a:r>
          </a:p>
          <a:p>
            <a:pPr marL="0" indent="0">
              <a:buNone/>
            </a:pPr>
            <a:r>
              <a:rPr lang="en-GB" b="0" i="0" dirty="0">
                <a:solidFill>
                  <a:schemeClr val="tx1"/>
                </a:solidFill>
                <a:effectLst/>
              </a:rPr>
              <a:t>Carpenter, R., </a:t>
            </a:r>
            <a:r>
              <a:rPr lang="en-GB" b="0" i="0" dirty="0" err="1">
                <a:solidFill>
                  <a:schemeClr val="tx1"/>
                </a:solidFill>
                <a:effectLst/>
              </a:rPr>
              <a:t>Theeke</a:t>
            </a:r>
            <a:r>
              <a:rPr lang="en-GB" b="0" i="0" dirty="0">
                <a:solidFill>
                  <a:schemeClr val="tx1"/>
                </a:solidFill>
                <a:effectLst/>
              </a:rPr>
              <a:t>, L. and Smothers, A. (2013) ‘Enhancing Course Grades and Evaluations Using Distance Education Technologies’, </a:t>
            </a:r>
            <a:r>
              <a:rPr lang="en-GB" b="0" i="1" dirty="0">
                <a:solidFill>
                  <a:schemeClr val="tx1"/>
                </a:solidFill>
                <a:effectLst/>
              </a:rPr>
              <a:t>Nurse Educator</a:t>
            </a:r>
            <a:r>
              <a:rPr lang="en-GB" b="0" i="0" dirty="0">
                <a:solidFill>
                  <a:schemeClr val="tx1"/>
                </a:solidFill>
                <a:effectLst/>
              </a:rPr>
              <a:t>, 38(3). Available at: </a:t>
            </a:r>
            <a:r>
              <a:rPr lang="en-GB" b="0" i="0" dirty="0">
                <a:solidFill>
                  <a:schemeClr val="tx1"/>
                </a:solidFill>
                <a:effectLst/>
                <a:hlinkClick r:id="rId2">
                  <a:extLst>
                    <a:ext uri="{A12FA001-AC4F-418D-AE19-62706E023703}">
                      <ahyp:hlinkClr xmlns:ahyp="http://schemas.microsoft.com/office/drawing/2018/hyperlinkcolor" val="tx"/>
                    </a:ext>
                  </a:extLst>
                </a:hlinkClick>
              </a:rPr>
              <a:t>https://journals.lww.com/nurseeducatoronline/Fulltext/2013/05000/Enhancing_Course_Grades_and_Evaluations_Using.17.aspx</a:t>
            </a:r>
            <a:endParaRPr lang="en-GB" b="0" i="0" dirty="0">
              <a:solidFill>
                <a:schemeClr val="tx1"/>
              </a:solidFill>
              <a:effectLst/>
            </a:endParaRPr>
          </a:p>
          <a:p>
            <a:pPr marL="0" indent="0">
              <a:buNone/>
            </a:pPr>
            <a:r>
              <a:rPr lang="en-GB" b="0" i="0" dirty="0">
                <a:solidFill>
                  <a:schemeClr val="tx1"/>
                </a:solidFill>
                <a:effectLst/>
              </a:rPr>
              <a:t>Cohen, J. (1988). Statistical Power Analysis for the </a:t>
            </a:r>
            <a:r>
              <a:rPr lang="en-GB" b="0" i="0" dirty="0" err="1">
                <a:solidFill>
                  <a:schemeClr val="tx1"/>
                </a:solidFill>
                <a:effectLst/>
              </a:rPr>
              <a:t>Behavioral</a:t>
            </a:r>
            <a:r>
              <a:rPr lang="en-GB" b="0" i="0" dirty="0">
                <a:solidFill>
                  <a:schemeClr val="tx1"/>
                </a:solidFill>
                <a:effectLst/>
              </a:rPr>
              <a:t> Sciences (2nd ed.). Routledge. https://doi.org/10.4324/9780203771587</a:t>
            </a:r>
          </a:p>
          <a:p>
            <a:pPr marL="0" indent="0">
              <a:buNone/>
            </a:pPr>
            <a:r>
              <a:rPr lang="en-GB" b="0" i="0" dirty="0" err="1">
                <a:solidFill>
                  <a:schemeClr val="tx1"/>
                </a:solidFill>
                <a:effectLst/>
              </a:rPr>
              <a:t>Credé</a:t>
            </a:r>
            <a:r>
              <a:rPr lang="en-GB" b="0" i="0" dirty="0">
                <a:solidFill>
                  <a:schemeClr val="tx1"/>
                </a:solidFill>
                <a:effectLst/>
              </a:rPr>
              <a:t>, M., </a:t>
            </a:r>
            <a:r>
              <a:rPr lang="en-GB" b="0" i="0" dirty="0" err="1">
                <a:solidFill>
                  <a:schemeClr val="tx1"/>
                </a:solidFill>
                <a:effectLst/>
              </a:rPr>
              <a:t>Roch</a:t>
            </a:r>
            <a:r>
              <a:rPr lang="en-GB" b="0" i="0" dirty="0">
                <a:solidFill>
                  <a:schemeClr val="tx1"/>
                </a:solidFill>
                <a:effectLst/>
              </a:rPr>
              <a:t>, S. G. and </a:t>
            </a:r>
            <a:r>
              <a:rPr lang="en-GB" b="0" i="0" dirty="0" err="1">
                <a:solidFill>
                  <a:schemeClr val="tx1"/>
                </a:solidFill>
                <a:effectLst/>
              </a:rPr>
              <a:t>Kieszczynka</a:t>
            </a:r>
            <a:r>
              <a:rPr lang="en-GB" b="0" i="0" dirty="0">
                <a:solidFill>
                  <a:schemeClr val="tx1"/>
                </a:solidFill>
                <a:effectLst/>
              </a:rPr>
              <a:t>, U. M. (2010) ‘Class Attendance in College: A Meta-Analytic Review of the Relationship of Class Attendance With Grades and Student Characteristics’, </a:t>
            </a:r>
            <a:r>
              <a:rPr lang="en-GB" b="0" i="1" dirty="0">
                <a:solidFill>
                  <a:schemeClr val="tx1"/>
                </a:solidFill>
                <a:effectLst/>
              </a:rPr>
              <a:t>Review of Educational Research</a:t>
            </a:r>
            <a:r>
              <a:rPr lang="en-GB" b="0" i="0" dirty="0">
                <a:solidFill>
                  <a:schemeClr val="tx1"/>
                </a:solidFill>
                <a:effectLst/>
              </a:rPr>
              <a:t>, 80(2), pp. 272–295. </a:t>
            </a:r>
            <a:r>
              <a:rPr lang="en-GB" b="0" i="0" dirty="0" err="1">
                <a:solidFill>
                  <a:schemeClr val="tx1"/>
                </a:solidFill>
                <a:effectLst/>
              </a:rPr>
              <a:t>doi</a:t>
            </a:r>
            <a:r>
              <a:rPr lang="en-GB" b="0" i="0" dirty="0">
                <a:solidFill>
                  <a:schemeClr val="tx1"/>
                </a:solidFill>
                <a:effectLst/>
              </a:rPr>
              <a:t>: 10.3102/0034654310362998.</a:t>
            </a:r>
          </a:p>
          <a:p>
            <a:pPr marL="0" indent="0">
              <a:buNone/>
            </a:pPr>
            <a:r>
              <a:rPr lang="en-GB" b="0" i="0" dirty="0">
                <a:solidFill>
                  <a:schemeClr val="tx1"/>
                </a:solidFill>
                <a:effectLst/>
              </a:rPr>
              <a:t>Gunn, K. P. (1993). A correlation between attendance and grades in a first-year psychology class. </a:t>
            </a:r>
            <a:r>
              <a:rPr lang="en-GB" b="0" i="1" dirty="0">
                <a:solidFill>
                  <a:schemeClr val="tx1"/>
                </a:solidFill>
                <a:effectLst/>
              </a:rPr>
              <a:t>Canadian Psychology / </a:t>
            </a:r>
            <a:r>
              <a:rPr lang="en-GB" b="0" i="1" dirty="0" err="1">
                <a:solidFill>
                  <a:schemeClr val="tx1"/>
                </a:solidFill>
                <a:effectLst/>
              </a:rPr>
              <a:t>Psychologie</a:t>
            </a:r>
            <a:r>
              <a:rPr lang="en-GB" b="0" i="1" dirty="0">
                <a:solidFill>
                  <a:schemeClr val="tx1"/>
                </a:solidFill>
                <a:effectLst/>
              </a:rPr>
              <a:t> </a:t>
            </a:r>
            <a:r>
              <a:rPr lang="en-GB" b="0" i="1" dirty="0" err="1">
                <a:solidFill>
                  <a:schemeClr val="tx1"/>
                </a:solidFill>
                <a:effectLst/>
              </a:rPr>
              <a:t>canadienne</a:t>
            </a:r>
            <a:r>
              <a:rPr lang="en-GB" b="0" i="1" dirty="0">
                <a:solidFill>
                  <a:schemeClr val="tx1"/>
                </a:solidFill>
                <a:effectLst/>
              </a:rPr>
              <a:t>, 34</a:t>
            </a:r>
            <a:r>
              <a:rPr lang="en-GB" b="0" i="0" dirty="0">
                <a:solidFill>
                  <a:schemeClr val="tx1"/>
                </a:solidFill>
                <a:effectLst/>
              </a:rPr>
              <a:t>(2), 201–202. </a:t>
            </a:r>
            <a:r>
              <a:rPr lang="en-GB" b="0" i="0" u="none" strike="noStrike" dirty="0">
                <a:solidFill>
                  <a:schemeClr val="tx1"/>
                </a:solidFill>
                <a:effectLst/>
                <a:hlinkClick r:id="rId3">
                  <a:extLst>
                    <a:ext uri="{A12FA001-AC4F-418D-AE19-62706E023703}">
                      <ahyp:hlinkClr xmlns:ahyp="http://schemas.microsoft.com/office/drawing/2018/hyperlinkcolor" val="tx"/>
                    </a:ext>
                  </a:extLst>
                </a:hlinkClick>
              </a:rPr>
              <a:t>https://doi.org/10.1037/h0078770</a:t>
            </a:r>
            <a:endParaRPr lang="en-GB" b="0" i="0" dirty="0">
              <a:solidFill>
                <a:schemeClr val="tx1"/>
              </a:solidFill>
              <a:effectLst/>
            </a:endParaRPr>
          </a:p>
        </p:txBody>
      </p:sp>
    </p:spTree>
    <p:extLst>
      <p:ext uri="{BB962C8B-B14F-4D97-AF65-F5344CB8AC3E}">
        <p14:creationId xmlns:p14="http://schemas.microsoft.com/office/powerpoint/2010/main" val="3695867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a:bodyPr>
          <a:lstStyle/>
          <a:p>
            <a:pPr marL="0" indent="0">
              <a:buNone/>
            </a:pPr>
            <a:r>
              <a:rPr lang="en-GB" b="0" i="0" dirty="0" err="1">
                <a:solidFill>
                  <a:schemeClr val="tx1"/>
                </a:solidFill>
                <a:effectLst/>
              </a:rPr>
              <a:t>Handschuh</a:t>
            </a:r>
            <a:r>
              <a:rPr lang="en-GB" b="0" i="0" dirty="0">
                <a:solidFill>
                  <a:schemeClr val="tx1"/>
                </a:solidFill>
                <a:effectLst/>
              </a:rPr>
              <a:t>, H. (2005) ‘SHA Family (Secure Hash Algorithm)’, in van </a:t>
            </a:r>
            <a:r>
              <a:rPr lang="en-GB" b="0" i="0" dirty="0" err="1">
                <a:solidFill>
                  <a:schemeClr val="tx1"/>
                </a:solidFill>
                <a:effectLst/>
              </a:rPr>
              <a:t>Tilborg</a:t>
            </a:r>
            <a:r>
              <a:rPr lang="en-GB" b="0" i="0" dirty="0">
                <a:solidFill>
                  <a:schemeClr val="tx1"/>
                </a:solidFill>
                <a:effectLst/>
              </a:rPr>
              <a:t>, H. C. A. (ed.) </a:t>
            </a:r>
            <a:r>
              <a:rPr lang="en-GB" b="0" i="1" dirty="0" err="1">
                <a:solidFill>
                  <a:schemeClr val="tx1"/>
                </a:solidFill>
                <a:effectLst/>
              </a:rPr>
              <a:t>Encyclopedia</a:t>
            </a:r>
            <a:r>
              <a:rPr lang="en-GB" b="0" i="1" dirty="0">
                <a:solidFill>
                  <a:schemeClr val="tx1"/>
                </a:solidFill>
                <a:effectLst/>
              </a:rPr>
              <a:t> of Cryptography and Security</a:t>
            </a:r>
            <a:r>
              <a:rPr lang="en-GB" b="0" i="0" dirty="0">
                <a:solidFill>
                  <a:schemeClr val="tx1"/>
                </a:solidFill>
                <a:effectLst/>
              </a:rPr>
              <a:t>. Boston, MA: Springer US, pp. 565–567. </a:t>
            </a:r>
            <a:r>
              <a:rPr lang="en-GB" b="0" i="0" dirty="0" err="1">
                <a:solidFill>
                  <a:schemeClr val="tx1"/>
                </a:solidFill>
                <a:effectLst/>
              </a:rPr>
              <a:t>doi</a:t>
            </a:r>
            <a:r>
              <a:rPr lang="en-GB" b="0" i="0" dirty="0">
                <a:solidFill>
                  <a:schemeClr val="tx1"/>
                </a:solidFill>
                <a:effectLst/>
              </a:rPr>
              <a:t>: 10.1007/0-387-23483-7_388.</a:t>
            </a:r>
            <a:endParaRPr lang="en-GB" i="0" dirty="0">
              <a:solidFill>
                <a:schemeClr val="tx1"/>
              </a:solidFill>
              <a:effectLst/>
            </a:endParaRPr>
          </a:p>
          <a:p>
            <a:pPr marL="0" indent="0">
              <a:buNone/>
            </a:pPr>
            <a:r>
              <a:rPr lang="en-GB" i="0" dirty="0" err="1">
                <a:solidFill>
                  <a:schemeClr val="tx1"/>
                </a:solidFill>
                <a:effectLst/>
              </a:rPr>
              <a:t>Kassarnig</a:t>
            </a:r>
            <a:r>
              <a:rPr lang="en-GB" i="0" dirty="0">
                <a:solidFill>
                  <a:schemeClr val="tx1"/>
                </a:solidFill>
                <a:effectLst/>
              </a:rPr>
              <a:t>, V. </a:t>
            </a:r>
            <a:r>
              <a:rPr lang="en-GB" i="1" dirty="0">
                <a:solidFill>
                  <a:schemeClr val="tx1"/>
                </a:solidFill>
                <a:effectLst/>
              </a:rPr>
              <a:t>et al.</a:t>
            </a:r>
            <a:r>
              <a:rPr lang="en-GB" i="0" dirty="0">
                <a:solidFill>
                  <a:schemeClr val="tx1"/>
                </a:solidFill>
                <a:effectLst/>
              </a:rPr>
              <a:t> (2017) ‘Class attendance, peer similarity, and academic performance in a large field study’, </a:t>
            </a:r>
            <a:r>
              <a:rPr lang="en-GB" i="1" dirty="0" err="1">
                <a:solidFill>
                  <a:schemeClr val="tx1"/>
                </a:solidFill>
                <a:effectLst/>
              </a:rPr>
              <a:t>PloS</a:t>
            </a:r>
            <a:r>
              <a:rPr lang="en-GB" i="1" dirty="0">
                <a:solidFill>
                  <a:schemeClr val="tx1"/>
                </a:solidFill>
                <a:effectLst/>
              </a:rPr>
              <a:t> one</a:t>
            </a:r>
            <a:r>
              <a:rPr lang="en-GB" i="0" dirty="0">
                <a:solidFill>
                  <a:schemeClr val="tx1"/>
                </a:solidFill>
                <a:effectLst/>
              </a:rPr>
              <a:t>. United States, 12(11), p. e0187078. </a:t>
            </a:r>
            <a:r>
              <a:rPr lang="en-GB" i="0" dirty="0" err="1">
                <a:solidFill>
                  <a:schemeClr val="tx1"/>
                </a:solidFill>
                <a:effectLst/>
              </a:rPr>
              <a:t>doi</a:t>
            </a:r>
            <a:r>
              <a:rPr lang="en-GB" i="0" dirty="0">
                <a:solidFill>
                  <a:schemeClr val="tx1"/>
                </a:solidFill>
                <a:effectLst/>
              </a:rPr>
              <a:t>: 10.1371/journal.pone.0187078.</a:t>
            </a:r>
          </a:p>
          <a:p>
            <a:pPr marL="0" indent="0">
              <a:buNone/>
            </a:pPr>
            <a:r>
              <a:rPr lang="en-GB" b="0" i="0" dirty="0">
                <a:solidFill>
                  <a:schemeClr val="tx1"/>
                </a:solidFill>
                <a:effectLst/>
              </a:rPr>
              <a:t>MOORE, R., 2003. Attendance and performance. </a:t>
            </a:r>
            <a:r>
              <a:rPr lang="en-GB" b="0" i="1" dirty="0">
                <a:solidFill>
                  <a:schemeClr val="tx1"/>
                </a:solidFill>
                <a:effectLst/>
              </a:rPr>
              <a:t>Journal of College Science Teaching, </a:t>
            </a:r>
            <a:r>
              <a:rPr lang="en-GB" b="1" i="0" dirty="0">
                <a:solidFill>
                  <a:schemeClr val="tx1"/>
                </a:solidFill>
                <a:effectLst/>
              </a:rPr>
              <a:t>32</a:t>
            </a:r>
            <a:r>
              <a:rPr lang="en-GB" b="0" i="0" dirty="0">
                <a:solidFill>
                  <a:schemeClr val="tx1"/>
                </a:solidFill>
                <a:effectLst/>
              </a:rPr>
              <a:t>(6), pp. 367-371.</a:t>
            </a:r>
            <a:endParaRPr lang="en-GB" dirty="0">
              <a:solidFill>
                <a:schemeClr val="tx1"/>
              </a:solidFill>
            </a:endParaRPr>
          </a:p>
          <a:p>
            <a:pPr marL="0" indent="0">
              <a:buNone/>
            </a:pPr>
            <a:endParaRPr lang="en-GB" dirty="0">
              <a:solidFill>
                <a:schemeClr val="tx1"/>
              </a:solidFill>
            </a:endParaRPr>
          </a:p>
        </p:txBody>
      </p:sp>
    </p:spTree>
    <p:extLst>
      <p:ext uri="{BB962C8B-B14F-4D97-AF65-F5344CB8AC3E}">
        <p14:creationId xmlns:p14="http://schemas.microsoft.com/office/powerpoint/2010/main" val="11261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r>
              <a:rPr lang="en-GB" dirty="0">
                <a:solidFill>
                  <a:schemeClr val="tx1"/>
                </a:solidFill>
              </a:rPr>
              <a:t>This trend of attendance having a positive affect on performance is referenced in older journal articles, with similar positive correlations being identified twenty (Moore, 2003) and thirty years ago (Gunn, 1993).</a:t>
            </a:r>
          </a:p>
          <a:p>
            <a:endParaRPr lang="en-GB" dirty="0">
              <a:solidFill>
                <a:schemeClr val="tx1"/>
              </a:solidFill>
            </a:endParaRPr>
          </a:p>
          <a:p>
            <a:pPr marL="0" indent="0">
              <a:buNone/>
            </a:pPr>
            <a:r>
              <a:rPr lang="en-GB" dirty="0">
                <a:solidFill>
                  <a:schemeClr val="tx1"/>
                </a:solidFill>
              </a:rPr>
              <a:t>In terms of including new blended learning technologies with traditional pedagogic practices, there are some sources that evaluate the introduction of these and recording technologies in teaching:</a:t>
            </a:r>
          </a:p>
          <a:p>
            <a:r>
              <a:rPr lang="en-GB" dirty="0">
                <a:solidFill>
                  <a:schemeClr val="tx1"/>
                </a:solidFill>
              </a:rPr>
              <a:t>A study in </a:t>
            </a:r>
            <a:r>
              <a:rPr lang="en-GB" i="1" dirty="0">
                <a:solidFill>
                  <a:schemeClr val="tx1"/>
                </a:solidFill>
              </a:rPr>
              <a:t>Nurse Educator</a:t>
            </a:r>
            <a:r>
              <a:rPr lang="en-GB" dirty="0">
                <a:solidFill>
                  <a:schemeClr val="tx1"/>
                </a:solidFill>
              </a:rPr>
              <a:t> explored the introduction distance learning technologies to their course and their effect on grades. The consensus was the mean final grade improved over the implementation period. (</a:t>
            </a:r>
            <a:r>
              <a:rPr lang="en-GB" b="0" i="0" dirty="0">
                <a:solidFill>
                  <a:schemeClr val="tx1"/>
                </a:solidFill>
                <a:effectLst/>
              </a:rPr>
              <a:t>Carpenter, </a:t>
            </a:r>
            <a:r>
              <a:rPr lang="en-GB" b="0" i="0" dirty="0" err="1">
                <a:solidFill>
                  <a:schemeClr val="tx1"/>
                </a:solidFill>
                <a:effectLst/>
              </a:rPr>
              <a:t>Theeke</a:t>
            </a:r>
            <a:r>
              <a:rPr lang="en-GB" dirty="0">
                <a:solidFill>
                  <a:schemeClr val="tx1"/>
                </a:solidFill>
              </a:rPr>
              <a:t>, </a:t>
            </a:r>
            <a:r>
              <a:rPr lang="en-GB" b="0" i="0" dirty="0">
                <a:solidFill>
                  <a:schemeClr val="tx1"/>
                </a:solidFill>
                <a:effectLst/>
              </a:rPr>
              <a:t>Smothers, 2013)</a:t>
            </a:r>
          </a:p>
          <a:p>
            <a:r>
              <a:rPr lang="en-GB" dirty="0">
                <a:solidFill>
                  <a:schemeClr val="tx1"/>
                </a:solidFill>
              </a:rPr>
              <a:t>However, there are also suggestions that the use of recording systems and their availability, do not correlate with improved performance or grade. (</a:t>
            </a:r>
            <a:r>
              <a:rPr lang="en-GB" sz="1800" b="0" i="0" dirty="0" err="1">
                <a:solidFill>
                  <a:schemeClr val="tx1"/>
                </a:solidFill>
                <a:effectLst/>
              </a:rPr>
              <a:t>Bacro</a:t>
            </a:r>
            <a:r>
              <a:rPr lang="en-GB" sz="1800" b="0" i="0" dirty="0">
                <a:solidFill>
                  <a:schemeClr val="tx1"/>
                </a:solidFill>
                <a:effectLst/>
              </a:rPr>
              <a:t>, </a:t>
            </a:r>
            <a:r>
              <a:rPr lang="en-GB" sz="1800" b="0" i="0" dirty="0" err="1">
                <a:solidFill>
                  <a:schemeClr val="tx1"/>
                </a:solidFill>
                <a:effectLst/>
              </a:rPr>
              <a:t>Gebregziabher</a:t>
            </a:r>
            <a:r>
              <a:rPr lang="en-GB" dirty="0">
                <a:solidFill>
                  <a:schemeClr val="tx1"/>
                </a:solidFill>
              </a:rPr>
              <a:t>, </a:t>
            </a:r>
            <a:r>
              <a:rPr lang="en-GB" sz="1800" b="0" i="0" dirty="0" err="1">
                <a:solidFill>
                  <a:schemeClr val="tx1"/>
                </a:solidFill>
                <a:effectLst/>
              </a:rPr>
              <a:t>Fitzharris</a:t>
            </a:r>
            <a:r>
              <a:rPr lang="en-GB" sz="1800" b="0" i="0" dirty="0">
                <a:solidFill>
                  <a:schemeClr val="tx1"/>
                </a:solidFill>
                <a:effectLst/>
              </a:rPr>
              <a:t>, 2010)</a:t>
            </a:r>
            <a:endParaRPr lang="en-GB" b="0" i="0" dirty="0">
              <a:solidFill>
                <a:schemeClr val="tx1"/>
              </a:solidFill>
              <a:effectLst/>
            </a:endParaRPr>
          </a:p>
        </p:txBody>
      </p:sp>
    </p:spTree>
    <p:extLst>
      <p:ext uri="{BB962C8B-B14F-4D97-AF65-F5344CB8AC3E}">
        <p14:creationId xmlns:p14="http://schemas.microsoft.com/office/powerpoint/2010/main" val="373495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solidFill>
                  <a:schemeClr val="tx1"/>
                </a:solidFill>
              </a:rPr>
              <a:t>Based on the existing research, it is expected there will be a close relationship between a student's attendance to class and their corresponding grade.</a:t>
            </a:r>
          </a:p>
          <a:p>
            <a:endParaRPr lang="en-US" dirty="0">
              <a:solidFill>
                <a:schemeClr val="tx1"/>
              </a:solidFill>
            </a:endParaRPr>
          </a:p>
          <a:p>
            <a:r>
              <a:rPr lang="en-US" dirty="0">
                <a:solidFill>
                  <a:schemeClr val="tx1"/>
                </a:solidFill>
              </a:rPr>
              <a:t>Due to the adoption of Blended learning approaches and the necessity of Remote teaching during lockdown, it is expected that students who chose to use the recorded materials will perform the same as the students who attended live lectures.</a:t>
            </a:r>
          </a:p>
          <a:p>
            <a:endParaRPr lang="en-US" dirty="0">
              <a:solidFill>
                <a:schemeClr val="tx1"/>
              </a:solidFill>
            </a:endParaRPr>
          </a:p>
          <a:p>
            <a:pPr marL="0" indent="0" algn="ctr">
              <a:buNone/>
            </a:pPr>
            <a:r>
              <a:rPr lang="en-US" i="1" dirty="0">
                <a:solidFill>
                  <a:schemeClr val="tx1"/>
                </a:solidFill>
              </a:rPr>
              <a:t>“Recorded Lectures provide a suitable alternative for learning should students be unable to or chose not to attend live lectures.” </a:t>
            </a:r>
          </a:p>
        </p:txBody>
      </p:sp>
    </p:spTree>
    <p:extLst>
      <p:ext uri="{BB962C8B-B14F-4D97-AF65-F5344CB8AC3E}">
        <p14:creationId xmlns:p14="http://schemas.microsoft.com/office/powerpoint/2010/main" val="381551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p:txBody>
      </p:sp>
    </p:spTree>
    <p:extLst>
      <p:ext uri="{BB962C8B-B14F-4D97-AF65-F5344CB8AC3E}">
        <p14:creationId xmlns:p14="http://schemas.microsoft.com/office/powerpoint/2010/main" val="327917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fontScale="85000" lnSpcReduction="20000"/>
          </a:bodyPr>
          <a:lstStyle/>
          <a:p>
            <a:r>
              <a:rPr lang="en-US" dirty="0">
                <a:solidFill>
                  <a:schemeClr val="tx1"/>
                </a:solidFill>
              </a:rPr>
              <a:t>The following data was gathered as stating in the Research Proposal:</a:t>
            </a:r>
          </a:p>
          <a:p>
            <a:pPr marL="666900" lvl="1" indent="-342900">
              <a:buFont typeface="+mj-lt"/>
              <a:buAutoNum type="arabicPeriod"/>
            </a:pPr>
            <a:r>
              <a:rPr lang="en-US" dirty="0">
                <a:solidFill>
                  <a:schemeClr val="tx1"/>
                </a:solidFill>
              </a:rPr>
              <a:t>Attendance of each class Recorded on Attendance Software (JISC)</a:t>
            </a:r>
          </a:p>
          <a:p>
            <a:pPr marL="666900" lvl="1" indent="-342900">
              <a:buFont typeface="+mj-lt"/>
              <a:buAutoNum type="arabicPeriod"/>
            </a:pPr>
            <a:r>
              <a:rPr lang="en-US" dirty="0">
                <a:solidFill>
                  <a:schemeClr val="tx1"/>
                </a:solidFill>
              </a:rPr>
              <a:t>Usage of class work and Assignments on MyLearningSpace (VLE)</a:t>
            </a:r>
          </a:p>
          <a:p>
            <a:pPr marL="666900" lvl="1" indent="-342900">
              <a:buFont typeface="+mj-lt"/>
              <a:buAutoNum type="arabicPeriod"/>
            </a:pPr>
            <a:r>
              <a:rPr lang="en-US" dirty="0">
                <a:solidFill>
                  <a:schemeClr val="tx1"/>
                </a:solidFill>
              </a:rPr>
              <a:t>Grades of Students for Marked Assignment</a:t>
            </a:r>
          </a:p>
          <a:p>
            <a:pPr marL="666900" lvl="1" indent="-342900">
              <a:buFont typeface="+mj-lt"/>
              <a:buAutoNum type="arabicPeriod"/>
            </a:pPr>
            <a:r>
              <a:rPr lang="en-US" dirty="0">
                <a:solidFill>
                  <a:schemeClr val="tx1"/>
                </a:solidFill>
              </a:rPr>
              <a:t>Views of Recorded Material</a:t>
            </a:r>
          </a:p>
          <a:p>
            <a:pPr marL="342900" indent="-342900">
              <a:buFont typeface="+mj-lt"/>
              <a:buAutoNum type="arabicPeriod"/>
            </a:pPr>
            <a:endParaRPr lang="en-US" dirty="0">
              <a:solidFill>
                <a:schemeClr val="tx1"/>
              </a:solidFill>
            </a:endParaRPr>
          </a:p>
          <a:p>
            <a:r>
              <a:rPr lang="en-US" dirty="0">
                <a:solidFill>
                  <a:schemeClr val="tx1"/>
                </a:solidFill>
              </a:rPr>
              <a:t>Data was gathered for sessions 2020-2021, 2021-2022, and 2022-2023.</a:t>
            </a:r>
          </a:p>
          <a:p>
            <a:pPr lvl="1"/>
            <a:r>
              <a:rPr lang="en-US" dirty="0">
                <a:solidFill>
                  <a:schemeClr val="tx1"/>
                </a:solidFill>
              </a:rPr>
              <a:t>Data for 2020-2021 only contained five registers, including one for September 2021 (next academic year). As such this data was ignored.</a:t>
            </a:r>
          </a:p>
          <a:p>
            <a:pPr lvl="1"/>
            <a:r>
              <a:rPr lang="en-US" dirty="0">
                <a:solidFill>
                  <a:schemeClr val="tx1"/>
                </a:solidFill>
              </a:rPr>
              <a:t>Data for 2021-2022 ran with lectures being recorded and sessions were discussions rather than delivery of content. </a:t>
            </a:r>
          </a:p>
          <a:p>
            <a:pPr lvl="1"/>
            <a:endParaRPr lang="en-US" dirty="0">
              <a:solidFill>
                <a:schemeClr val="tx1"/>
              </a:solidFill>
            </a:endParaRPr>
          </a:p>
          <a:p>
            <a:r>
              <a:rPr lang="en-US" dirty="0">
                <a:solidFill>
                  <a:schemeClr val="tx1"/>
                </a:solidFill>
              </a:rPr>
              <a:t>Ethics approval for this project was given based on the anonymizing of student identifications. To do this, the raw data gathered was collated into a single Spreadsheet for each year, and Student ID’s were hashed during a SHA256 Hashing algorithm (</a:t>
            </a:r>
            <a:r>
              <a:rPr lang="en-GB" b="0" i="0" dirty="0" err="1">
                <a:solidFill>
                  <a:schemeClr val="tx1"/>
                </a:solidFill>
                <a:effectLst/>
                <a:latin typeface="Circular"/>
              </a:rPr>
              <a:t>Handschuh</a:t>
            </a:r>
            <a:r>
              <a:rPr lang="en-GB" b="0" i="0" dirty="0">
                <a:solidFill>
                  <a:schemeClr val="tx1"/>
                </a:solidFill>
                <a:effectLst/>
                <a:latin typeface="Circular"/>
              </a:rPr>
              <a:t>, 2005)</a:t>
            </a:r>
            <a:endParaRPr lang="en-US" dirty="0">
              <a:solidFill>
                <a:schemeClr val="tx1"/>
              </a:solidFill>
            </a:endParaRPr>
          </a:p>
          <a:p>
            <a:pPr lvl="1"/>
            <a:r>
              <a:rPr lang="en-US" dirty="0">
                <a:solidFill>
                  <a:schemeClr val="tx1"/>
                </a:solidFill>
              </a:rPr>
              <a:t>Converts student number into a 256-bit hexadecimal value. Hashing processes was chosen due to the high security of the process (cannot convert Hash back into original value) and very low chance of collisions.</a:t>
            </a:r>
          </a:p>
        </p:txBody>
      </p:sp>
    </p:spTree>
    <p:extLst>
      <p:ext uri="{BB962C8B-B14F-4D97-AF65-F5344CB8AC3E}">
        <p14:creationId xmlns:p14="http://schemas.microsoft.com/office/powerpoint/2010/main" val="183716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p:txBody>
          <a:bodyPr>
            <a:normAutofit fontScale="85000" lnSpcReduction="20000"/>
          </a:bodyPr>
          <a:lstStyle/>
          <a:p>
            <a:r>
              <a:rPr lang="en-US" dirty="0">
                <a:solidFill>
                  <a:schemeClr val="tx1"/>
                </a:solidFill>
              </a:rPr>
              <a:t>Attendance is gathered for all students for all classes</a:t>
            </a:r>
          </a:p>
          <a:p>
            <a:r>
              <a:rPr lang="en-US" dirty="0">
                <a:solidFill>
                  <a:schemeClr val="tx1"/>
                </a:solidFill>
              </a:rPr>
              <a:t>Students split into single lecture for all, then either group A or group B for practical</a:t>
            </a:r>
          </a:p>
          <a:p>
            <a:r>
              <a:rPr lang="en-US" dirty="0">
                <a:solidFill>
                  <a:schemeClr val="tx1"/>
                </a:solidFill>
              </a:rPr>
              <a:t>Students assigned to class based on Timetable, not class list available through attendance system and MyLearningSpace</a:t>
            </a:r>
          </a:p>
          <a:p>
            <a:pPr marL="342900" indent="-342900">
              <a:buFont typeface="+mj-lt"/>
              <a:buAutoNum type="arabicPeriod"/>
            </a:pPr>
            <a:endParaRPr lang="en-US" dirty="0">
              <a:solidFill>
                <a:schemeClr val="tx1"/>
              </a:solidFill>
            </a:endParaRPr>
          </a:p>
          <a:p>
            <a:r>
              <a:rPr lang="en-US" dirty="0">
                <a:solidFill>
                  <a:schemeClr val="tx1"/>
                </a:solidFill>
              </a:rPr>
              <a:t>For the purposes of this study, only students who were noted as having attended were counted as attending. </a:t>
            </a:r>
          </a:p>
          <a:p>
            <a:pPr lvl="1"/>
            <a:r>
              <a:rPr lang="en-US" dirty="0">
                <a:solidFill>
                  <a:schemeClr val="tx1"/>
                </a:solidFill>
              </a:rPr>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used in this study.</a:t>
            </a:r>
          </a:p>
          <a:p>
            <a:endParaRPr lang="en-US" dirty="0">
              <a:solidFill>
                <a:schemeClr val="tx1"/>
              </a:solidFill>
            </a:endParaRPr>
          </a:p>
          <a:p>
            <a:r>
              <a:rPr lang="en-US" dirty="0">
                <a:solidFill>
                  <a:schemeClr val="tx1"/>
                </a:solidFill>
              </a:rPr>
              <a:t>Attendance data in the following format was considered as not attending a class:</a:t>
            </a:r>
          </a:p>
          <a:p>
            <a:pPr marL="666900" lvl="1" indent="-342900">
              <a:buFont typeface="+mj-lt"/>
              <a:buAutoNum type="arabicPeriod"/>
            </a:pPr>
            <a:r>
              <a:rPr lang="en-US" dirty="0">
                <a:solidFill>
                  <a:schemeClr val="tx1"/>
                </a:solidFill>
              </a:rPr>
              <a:t>Not Attended</a:t>
            </a:r>
          </a:p>
          <a:p>
            <a:pPr marL="666900" lvl="1" indent="-342900">
              <a:buFont typeface="+mj-lt"/>
              <a:buAutoNum type="arabicPeriod"/>
            </a:pPr>
            <a:r>
              <a:rPr lang="en-US" dirty="0">
                <a:solidFill>
                  <a:schemeClr val="tx1"/>
                </a:solidFill>
              </a:rPr>
              <a:t>Notified Absence</a:t>
            </a:r>
          </a:p>
          <a:p>
            <a:pPr marL="666900" lvl="1" indent="-342900">
              <a:buFont typeface="+mj-lt"/>
              <a:buAutoNum type="arabicPeriod"/>
            </a:pPr>
            <a:r>
              <a:rPr lang="en-US" dirty="0">
                <a:solidFill>
                  <a:schemeClr val="tx1"/>
                </a:solidFill>
              </a:rPr>
              <a:t>Not Required</a:t>
            </a:r>
          </a:p>
        </p:txBody>
      </p:sp>
    </p:spTree>
    <p:extLst>
      <p:ext uri="{BB962C8B-B14F-4D97-AF65-F5344CB8AC3E}">
        <p14:creationId xmlns:p14="http://schemas.microsoft.com/office/powerpoint/2010/main" val="75751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4511707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9824</TotalTime>
  <Words>2371</Words>
  <Application>Microsoft Office PowerPoint</Application>
  <PresentationFormat>Widescreen</PresentationFormat>
  <Paragraphs>363</Paragraphs>
  <Slides>34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Cambria Math</vt:lpstr>
      <vt:lpstr>Circular</vt:lpstr>
      <vt:lpstr>Gill Sans MT</vt:lpstr>
      <vt:lpstr>Wingdings</vt:lpstr>
      <vt:lpstr>Wingdings 2</vt:lpstr>
      <vt:lpstr>Dividend</vt:lpstr>
      <vt:lpstr>Student Attendance and performance RELATIONSHIP study</vt:lpstr>
      <vt:lpstr>STUDY AIM</vt:lpstr>
      <vt:lpstr>External Research</vt:lpstr>
      <vt:lpstr>External Research</vt:lpstr>
      <vt:lpstr>Hypothesis</vt:lpstr>
      <vt:lpstr>Limitations</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Summary</vt:lpstr>
      <vt:lpstr>Correlation &amp; Covariance</vt:lpstr>
      <vt:lpstr>Correlation &amp; Covariance TABLE</vt:lpstr>
      <vt:lpstr>Correlation &amp; Covariance TABLE</vt:lpstr>
      <vt:lpstr>Regression Explanation</vt:lpstr>
      <vt:lpstr>LINEAR REGRESSION MODEL - ATTENDANCE</vt:lpstr>
      <vt:lpstr>LINEAR REGRESSION MODEL – Expected ATTENDANCE</vt:lpstr>
      <vt:lpstr>LINEAR REGRESSION MODEL – LECTURE ATTENDANCE</vt:lpstr>
      <vt:lpstr>LINEAR REGRESSION MODEL – PRACTICAL ATTENDANCE</vt:lpstr>
      <vt:lpstr>PREDICTIONS</vt:lpstr>
      <vt:lpstr>CONCLUSION</vt:lpstr>
      <vt:lpstr>Thank You</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11</cp:revision>
  <dcterms:created xsi:type="dcterms:W3CDTF">2023-06-05T10:43:47Z</dcterms:created>
  <dcterms:modified xsi:type="dcterms:W3CDTF">2023-06-14T13:44:59Z</dcterms:modified>
</cp:coreProperties>
</file>