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2" r:id="rId3"/>
    <p:sldId id="264" r:id="rId4"/>
    <p:sldId id="265" r:id="rId5"/>
    <p:sldId id="266" r:id="rId6"/>
    <p:sldId id="261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/>
        <a:lstStyle/>
        <a:p>
          <a:r>
            <a:rPr lang="en-ZA" dirty="0"/>
            <a:t>Network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r>
            <a:rPr lang="en-US" dirty="0"/>
            <a:t>Satellite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r>
            <a:rPr lang="en-US" dirty="0"/>
            <a:t>Link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Cloud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Local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Hybrid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600" kern="1200" dirty="0"/>
            <a:t>Network</a:t>
          </a:r>
          <a:endParaRPr lang="en-US" sz="3600" kern="1200" dirty="0"/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Satellite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Link</a:t>
          </a:r>
        </a:p>
      </dsp:txBody>
      <dsp:txXfrm>
        <a:off x="7628474" y="2746269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Cloud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Local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Hybrid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6/7/2023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6/7/2023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0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Student Attendance and performance correlation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Christopher Acornley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0A70A-A506-742E-79FF-CCC404CE6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AIM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9E2D5-3E7C-12B5-F2B4-4D153305E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Investigate if there is a positive correlation between student attendance to live lectures and their grade.</a:t>
            </a:r>
          </a:p>
          <a:p>
            <a:pPr lvl="1"/>
            <a:r>
              <a:rPr lang="en-US" dirty="0"/>
              <a:t>This study is based on the basis that recorded versions of the lectures are available for students to view.</a:t>
            </a:r>
          </a:p>
          <a:p>
            <a:pPr lvl="1"/>
            <a:r>
              <a:rPr lang="en-US" dirty="0"/>
              <a:t>Students can view the same material if they cannot or decide not to attend a lecture session.</a:t>
            </a:r>
          </a:p>
          <a:p>
            <a:pPr lvl="1"/>
            <a:endParaRPr lang="en-US" dirty="0"/>
          </a:p>
          <a:p>
            <a:r>
              <a:rPr lang="en-US" dirty="0"/>
              <a:t>Additional aim of the investigation is to determine if providing pre-recorded lectures is a suitable substitute to live lectures.</a:t>
            </a:r>
          </a:p>
          <a:p>
            <a:pPr lvl="1"/>
            <a:r>
              <a:rPr lang="en-US" dirty="0"/>
              <a:t>This could mean teaching staff can focus on preparing the material ahead of term, freeing up their in-term teaching to respond to student queries, host more practical sessions, or live workshops for students.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0005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0A70A-A506-742E-79FF-CCC404CE6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Research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9E2D5-3E7C-12B5-F2B4-4D153305E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Attendance vs Grades</a:t>
            </a:r>
          </a:p>
          <a:p>
            <a:r>
              <a:rPr lang="en-US" dirty="0"/>
              <a:t>Pedagogic positives of recording </a:t>
            </a:r>
            <a:r>
              <a:rPr lang="en-US" dirty="0" err="1"/>
              <a:t>matierall</a:t>
            </a:r>
            <a:endParaRPr lang="en-US" dirty="0"/>
          </a:p>
          <a:p>
            <a:r>
              <a:rPr lang="en-US" dirty="0"/>
              <a:t>Multiple approaches available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993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CA9CC-5ADC-001A-4D31-8EC14B8E3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Gathering methods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196E6-3603-F66B-72E8-8E7E5F53A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following data was gathered as stating in the Research Proposal: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Attendance of each class Recorded on Attendance Software (JISC)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Usage of class work and Assignments on MyLearningSpace (VLE)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Grades of Students for Marked Assignment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Views of Recorded Material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Data was gathered for sessions 2020-2021, 2021-2022, and 2022-2023.</a:t>
            </a:r>
          </a:p>
          <a:p>
            <a:endParaRPr lang="en-US" dirty="0"/>
          </a:p>
          <a:p>
            <a:r>
              <a:rPr lang="en-US" dirty="0"/>
              <a:t>Ethics approval for this project was given based on the anonymizing of student identifications. To do this, the raw data gathered was collated into a single Spreadsheet for each year, and Student ID’s were hashed during a SHA256 Hashing algorithm &lt;REF&gt;.</a:t>
            </a:r>
          </a:p>
          <a:p>
            <a:pPr lvl="1"/>
            <a:r>
              <a:rPr lang="en-US" dirty="0"/>
              <a:t>Converts student number into a 256-bit hexadecimal value. Hashing processes was chosen due to the high security of the process (cannot convert Hash back into original value) and very low chance of collisions &lt;REF&gt;.</a:t>
            </a:r>
          </a:p>
        </p:txBody>
      </p:sp>
    </p:spTree>
    <p:extLst>
      <p:ext uri="{BB962C8B-B14F-4D97-AF65-F5344CB8AC3E}">
        <p14:creationId xmlns:p14="http://schemas.microsoft.com/office/powerpoint/2010/main" val="1837165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CA9CC-5ADC-001A-4D31-8EC14B8E3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Gathering methods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196E6-3603-F66B-72E8-8E7E5F53A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Attendance is gathered for all students for all classes</a:t>
            </a:r>
          </a:p>
          <a:p>
            <a:r>
              <a:rPr lang="en-US" dirty="0"/>
              <a:t>Students split into single lecture for all, then either group A or group B for practical</a:t>
            </a:r>
          </a:p>
          <a:p>
            <a:r>
              <a:rPr lang="en-US" dirty="0"/>
              <a:t>Students assigned to class based on Timetable, not class list available through attendance system and MyLearningSpace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For the purposes of this study, only students who were noted as having attended were counted as attending. </a:t>
            </a:r>
          </a:p>
          <a:p>
            <a:pPr lvl="1"/>
            <a:r>
              <a:rPr lang="en-US" dirty="0"/>
              <a:t>There is a possibility that some students would have attended class and not registered using the MyAbertay app, as well as students who had notified reasoning for not attending. There is also a possibility that students who had a notified reason for not attending still managed to attend. To prevent speculation, only students who are recorded as attending will be used in this study.</a:t>
            </a:r>
          </a:p>
          <a:p>
            <a:endParaRPr lang="en-US" dirty="0"/>
          </a:p>
          <a:p>
            <a:r>
              <a:rPr lang="en-US" dirty="0"/>
              <a:t>Attendance data in the following format was considered as not attending a class: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Not Attended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Notified Absence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Not Required</a:t>
            </a:r>
          </a:p>
        </p:txBody>
      </p:sp>
    </p:spTree>
    <p:extLst>
      <p:ext uri="{BB962C8B-B14F-4D97-AF65-F5344CB8AC3E}">
        <p14:creationId xmlns:p14="http://schemas.microsoft.com/office/powerpoint/2010/main" val="757512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Tech Requirements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187836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Landscape</a:t>
            </a:r>
          </a:p>
        </p:txBody>
      </p:sp>
      <p:pic>
        <p:nvPicPr>
          <p:cNvPr id="11" name="Content Placeholder 4" descr="Chart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pic>
        <p:nvPicPr>
          <p:cNvPr id="18" name="Content Placeholder 17" descr="Chart placeholder">
            <a:extLst>
              <a:ext uri="{FF2B5EF4-FFF2-40B4-BE49-F238E27FC236}">
                <a16:creationId xmlns:a16="http://schemas.microsoft.com/office/drawing/2014/main" id="{BFEA8EC1-23A4-4843-A9C3-AE771D7339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01811" y="2571845"/>
            <a:ext cx="5395428" cy="294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Digital Communications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337641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Christopher </a:t>
            </a:r>
            <a:r>
              <a:rPr lang="en-US" dirty="0" err="1">
                <a:solidFill>
                  <a:schemeClr val="bg2"/>
                </a:solidFill>
              </a:rPr>
              <a:t>acornley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pe02ca@uhi.ac.uk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3644</TotalTime>
  <Words>462</Words>
  <Application>Microsoft Office PowerPoint</Application>
  <PresentationFormat>Widescreen</PresentationFormat>
  <Paragraphs>52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Gill Sans MT</vt:lpstr>
      <vt:lpstr>Wingdings 2</vt:lpstr>
      <vt:lpstr>Dividend</vt:lpstr>
      <vt:lpstr>Student Attendance and performance correlation study</vt:lpstr>
      <vt:lpstr>STUDY AIM</vt:lpstr>
      <vt:lpstr>External Research</vt:lpstr>
      <vt:lpstr>Data Gathering methods</vt:lpstr>
      <vt:lpstr>Data Gathering methods</vt:lpstr>
      <vt:lpstr>Tech Requirements</vt:lpstr>
      <vt:lpstr>Competitive Landscape</vt:lpstr>
      <vt:lpstr>Digital Communications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Attendance and performance correlation study</dc:title>
  <dc:creator>Christopher Acornley</dc:creator>
  <cp:lastModifiedBy>Christopher Acornley</cp:lastModifiedBy>
  <cp:revision>2</cp:revision>
  <dcterms:created xsi:type="dcterms:W3CDTF">2023-06-05T10:43:47Z</dcterms:created>
  <dcterms:modified xsi:type="dcterms:W3CDTF">2023-06-08T07:47:20Z</dcterms:modified>
</cp:coreProperties>
</file>