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50"/>
  </p:notesMasterIdLst>
  <p:handoutMasterIdLst>
    <p:handoutMasterId r:id="rId51"/>
  </p:handoutMasterIdLst>
  <p:sldIdLst>
    <p:sldId id="256" r:id="rId2"/>
    <p:sldId id="262" r:id="rId3"/>
    <p:sldId id="303" r:id="rId4"/>
    <p:sldId id="313" r:id="rId5"/>
    <p:sldId id="304" r:id="rId6"/>
    <p:sldId id="268" r:id="rId7"/>
    <p:sldId id="315" r:id="rId8"/>
    <p:sldId id="265" r:id="rId9"/>
    <p:sldId id="266" r:id="rId10"/>
    <p:sldId id="292" r:id="rId11"/>
    <p:sldId id="287" r:id="rId12"/>
    <p:sldId id="258" r:id="rId13"/>
    <p:sldId id="271" r:id="rId14"/>
    <p:sldId id="289" r:id="rId15"/>
    <p:sldId id="272" r:id="rId16"/>
    <p:sldId id="273" r:id="rId17"/>
    <p:sldId id="285" r:id="rId18"/>
    <p:sldId id="281" r:id="rId19"/>
    <p:sldId id="286" r:id="rId20"/>
    <p:sldId id="282" r:id="rId21"/>
    <p:sldId id="283" r:id="rId22"/>
    <p:sldId id="318" r:id="rId23"/>
    <p:sldId id="291" r:id="rId24"/>
    <p:sldId id="293" r:id="rId25"/>
    <p:sldId id="311" r:id="rId26"/>
    <p:sldId id="320" r:id="rId27"/>
    <p:sldId id="319" r:id="rId28"/>
    <p:sldId id="306" r:id="rId29"/>
    <p:sldId id="308" r:id="rId30"/>
    <p:sldId id="297" r:id="rId31"/>
    <p:sldId id="298" r:id="rId32"/>
    <p:sldId id="299" r:id="rId33"/>
    <p:sldId id="300" r:id="rId34"/>
    <p:sldId id="321" r:id="rId35"/>
    <p:sldId id="322" r:id="rId36"/>
    <p:sldId id="310" r:id="rId37"/>
    <p:sldId id="324" r:id="rId38"/>
    <p:sldId id="325" r:id="rId39"/>
    <p:sldId id="309" r:id="rId40"/>
    <p:sldId id="301" r:id="rId41"/>
    <p:sldId id="302" r:id="rId42"/>
    <p:sldId id="267" r:id="rId43"/>
    <p:sldId id="316" r:id="rId44"/>
    <p:sldId id="317" r:id="rId45"/>
    <p:sldId id="260" r:id="rId46"/>
    <p:sldId id="270" r:id="rId47"/>
    <p:sldId id="305" r:id="rId48"/>
    <p:sldId id="314"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6D76F1-D7AE-4917-A651-8C73AC01DF94}" v="2" dt="2023-06-14T13:42:54.4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Acornley" userId="bbc264c4-ceb7-4165-9c6e-ab9636a383ef" providerId="ADAL" clId="{8E6D76F1-D7AE-4917-A651-8C73AC01DF94}"/>
    <pc:docChg chg="undo custSel addSld delSld modSld sldOrd">
      <pc:chgData name="Christopher Acornley" userId="bbc264c4-ceb7-4165-9c6e-ab9636a383ef" providerId="ADAL" clId="{8E6D76F1-D7AE-4917-A651-8C73AC01DF94}" dt="2023-06-14T13:44:58.519" v="6967" actId="403"/>
      <pc:docMkLst>
        <pc:docMk/>
      </pc:docMkLst>
      <pc:sldChg chg="modSp mod">
        <pc:chgData name="Christopher Acornley" userId="bbc264c4-ceb7-4165-9c6e-ab9636a383ef" providerId="ADAL" clId="{8E6D76F1-D7AE-4917-A651-8C73AC01DF94}" dt="2023-06-08T08:57:33.991" v="11" actId="20577"/>
        <pc:sldMkLst>
          <pc:docMk/>
          <pc:sldMk cId="1487700712" sldId="256"/>
        </pc:sldMkLst>
        <pc:spChg chg="mod">
          <ac:chgData name="Christopher Acornley" userId="bbc264c4-ceb7-4165-9c6e-ab9636a383ef" providerId="ADAL" clId="{8E6D76F1-D7AE-4917-A651-8C73AC01DF94}" dt="2023-06-08T08:57:33.991" v="11" actId="20577"/>
          <ac:spMkLst>
            <pc:docMk/>
            <pc:sldMk cId="1487700712" sldId="256"/>
            <ac:spMk id="2" creationId="{C02C5318-1A1E-49D0-B2E2-A4B0FA9E8A40}"/>
          </ac:spMkLst>
        </pc:spChg>
      </pc:sldChg>
      <pc:sldChg chg="modSp mod">
        <pc:chgData name="Christopher Acornley" userId="bbc264c4-ceb7-4165-9c6e-ab9636a383ef" providerId="ADAL" clId="{8E6D76F1-D7AE-4917-A651-8C73AC01DF94}" dt="2023-06-14T11:52:52.355" v="5718" actId="207"/>
        <pc:sldMkLst>
          <pc:docMk/>
          <pc:sldMk cId="497607547" sldId="258"/>
        </pc:sldMkLst>
        <pc:spChg chg="mod">
          <ac:chgData name="Christopher Acornley" userId="bbc264c4-ceb7-4165-9c6e-ab9636a383ef" providerId="ADAL" clId="{8E6D76F1-D7AE-4917-A651-8C73AC01DF94}" dt="2023-06-14T11:52:52.355" v="5718" actId="207"/>
          <ac:spMkLst>
            <pc:docMk/>
            <pc:sldMk cId="497607547" sldId="258"/>
            <ac:spMk id="4" creationId="{42D5E002-1C68-0A1B-39F4-AD4EA6416E54}"/>
          </ac:spMkLst>
        </pc:spChg>
      </pc:sldChg>
      <pc:sldChg chg="modSp mod">
        <pc:chgData name="Christopher Acornley" userId="bbc264c4-ceb7-4165-9c6e-ab9636a383ef" providerId="ADAL" clId="{8E6D76F1-D7AE-4917-A651-8C73AC01DF94}" dt="2023-06-14T11:52:35.478" v="5713" actId="207"/>
        <pc:sldMkLst>
          <pc:docMk/>
          <pc:sldMk cId="3260005894" sldId="262"/>
        </pc:sldMkLst>
        <pc:spChg chg="mod">
          <ac:chgData name="Christopher Acornley" userId="bbc264c4-ceb7-4165-9c6e-ab9636a383ef" providerId="ADAL" clId="{8E6D76F1-D7AE-4917-A651-8C73AC01DF94}" dt="2023-06-14T11:52:35.478" v="5713" actId="207"/>
          <ac:spMkLst>
            <pc:docMk/>
            <pc:sldMk cId="3260005894" sldId="262"/>
            <ac:spMk id="3" creationId="{DAE9E2D5-3E7C-12B5-F2B4-4D153305E279}"/>
          </ac:spMkLst>
        </pc:spChg>
      </pc:sldChg>
      <pc:sldChg chg="modSp del mod">
        <pc:chgData name="Christopher Acornley" userId="bbc264c4-ceb7-4165-9c6e-ab9636a383ef" providerId="ADAL" clId="{8E6D76F1-D7AE-4917-A651-8C73AC01DF94}" dt="2023-06-14T11:45:11.024" v="5616" actId="47"/>
        <pc:sldMkLst>
          <pc:docMk/>
          <pc:sldMk cId="215993404" sldId="264"/>
        </pc:sldMkLst>
        <pc:spChg chg="mod">
          <ac:chgData name="Christopher Acornley" userId="bbc264c4-ceb7-4165-9c6e-ab9636a383ef" providerId="ADAL" clId="{8E6D76F1-D7AE-4917-A651-8C73AC01DF94}" dt="2023-06-14T10:34:22.139" v="3181" actId="20577"/>
          <ac:spMkLst>
            <pc:docMk/>
            <pc:sldMk cId="215993404" sldId="264"/>
            <ac:spMk id="3" creationId="{DAE9E2D5-3E7C-12B5-F2B4-4D153305E279}"/>
          </ac:spMkLst>
        </pc:spChg>
      </pc:sldChg>
      <pc:sldChg chg="modSp mod">
        <pc:chgData name="Christopher Acornley" userId="bbc264c4-ceb7-4165-9c6e-ab9636a383ef" providerId="ADAL" clId="{8E6D76F1-D7AE-4917-A651-8C73AC01DF94}" dt="2023-06-14T11:52:44.360" v="5716" actId="207"/>
        <pc:sldMkLst>
          <pc:docMk/>
          <pc:sldMk cId="1837165283" sldId="265"/>
        </pc:sldMkLst>
        <pc:spChg chg="mod">
          <ac:chgData name="Christopher Acornley" userId="bbc264c4-ceb7-4165-9c6e-ab9636a383ef" providerId="ADAL" clId="{8E6D76F1-D7AE-4917-A651-8C73AC01DF94}" dt="2023-06-14T11:52:44.360" v="5716" actId="207"/>
          <ac:spMkLst>
            <pc:docMk/>
            <pc:sldMk cId="1837165283" sldId="265"/>
            <ac:spMk id="3" creationId="{121196E6-3603-F66B-72E8-8E7E5F53AC6C}"/>
          </ac:spMkLst>
        </pc:spChg>
      </pc:sldChg>
      <pc:sldChg chg="modSp mod">
        <pc:chgData name="Christopher Acornley" userId="bbc264c4-ceb7-4165-9c6e-ab9636a383ef" providerId="ADAL" clId="{8E6D76F1-D7AE-4917-A651-8C73AC01DF94}" dt="2023-06-14T11:52:47.902" v="5717" actId="207"/>
        <pc:sldMkLst>
          <pc:docMk/>
          <pc:sldMk cId="757512740" sldId="266"/>
        </pc:sldMkLst>
        <pc:spChg chg="mod">
          <ac:chgData name="Christopher Acornley" userId="bbc264c4-ceb7-4165-9c6e-ab9636a383ef" providerId="ADAL" clId="{8E6D76F1-D7AE-4917-A651-8C73AC01DF94}" dt="2023-06-14T11:52:47.902" v="5717" actId="207"/>
          <ac:spMkLst>
            <pc:docMk/>
            <pc:sldMk cId="757512740" sldId="266"/>
            <ac:spMk id="3" creationId="{121196E6-3603-F66B-72E8-8E7E5F53AC6C}"/>
          </ac:spMkLst>
        </pc:spChg>
      </pc:sldChg>
      <pc:sldChg chg="modSp add mod ord">
        <pc:chgData name="Christopher Acornley" userId="bbc264c4-ceb7-4165-9c6e-ab9636a383ef" providerId="ADAL" clId="{8E6D76F1-D7AE-4917-A651-8C73AC01DF94}" dt="2023-06-14T11:52:41.878" v="5715" actId="207"/>
        <pc:sldMkLst>
          <pc:docMk/>
          <pc:sldMk cId="3279179153" sldId="267"/>
        </pc:sldMkLst>
        <pc:spChg chg="mod">
          <ac:chgData name="Christopher Acornley" userId="bbc264c4-ceb7-4165-9c6e-ab9636a383ef" providerId="ADAL" clId="{8E6D76F1-D7AE-4917-A651-8C73AC01DF94}" dt="2023-06-08T10:59:28.049" v="1281" actId="20577"/>
          <ac:spMkLst>
            <pc:docMk/>
            <pc:sldMk cId="3279179153" sldId="267"/>
            <ac:spMk id="2" creationId="{C7E0A70A-A506-742E-79FF-CCC404CE65C7}"/>
          </ac:spMkLst>
        </pc:spChg>
        <pc:spChg chg="mod">
          <ac:chgData name="Christopher Acornley" userId="bbc264c4-ceb7-4165-9c6e-ab9636a383ef" providerId="ADAL" clId="{8E6D76F1-D7AE-4917-A651-8C73AC01DF94}" dt="2023-06-14T11:52:41.878" v="5715" actId="207"/>
          <ac:spMkLst>
            <pc:docMk/>
            <pc:sldMk cId="3279179153" sldId="267"/>
            <ac:spMk id="3" creationId="{DAE9E2D5-3E7C-12B5-F2B4-4D153305E279}"/>
          </ac:spMkLst>
        </pc:spChg>
      </pc:sldChg>
      <pc:sldChg chg="modSp add mod ord">
        <pc:chgData name="Christopher Acornley" userId="bbc264c4-ceb7-4165-9c6e-ab9636a383ef" providerId="ADAL" clId="{8E6D76F1-D7AE-4917-A651-8C73AC01DF94}" dt="2023-06-14T11:52:38.688" v="5714" actId="207"/>
        <pc:sldMkLst>
          <pc:docMk/>
          <pc:sldMk cId="3815519111" sldId="268"/>
        </pc:sldMkLst>
        <pc:spChg chg="mod">
          <ac:chgData name="Christopher Acornley" userId="bbc264c4-ceb7-4165-9c6e-ab9636a383ef" providerId="ADAL" clId="{8E6D76F1-D7AE-4917-A651-8C73AC01DF94}" dt="2023-06-08T10:59:23.553" v="1270"/>
          <ac:spMkLst>
            <pc:docMk/>
            <pc:sldMk cId="3815519111" sldId="268"/>
            <ac:spMk id="2" creationId="{C7E0A70A-A506-742E-79FF-CCC404CE65C7}"/>
          </ac:spMkLst>
        </pc:spChg>
        <pc:spChg chg="mod">
          <ac:chgData name="Christopher Acornley" userId="bbc264c4-ceb7-4165-9c6e-ab9636a383ef" providerId="ADAL" clId="{8E6D76F1-D7AE-4917-A651-8C73AC01DF94}" dt="2023-06-14T11:52:38.688" v="5714" actId="207"/>
          <ac:spMkLst>
            <pc:docMk/>
            <pc:sldMk cId="3815519111" sldId="268"/>
            <ac:spMk id="3" creationId="{DAE9E2D5-3E7C-12B5-F2B4-4D153305E279}"/>
          </ac:spMkLst>
        </pc:spChg>
      </pc:sldChg>
      <pc:sldChg chg="modSp mod ord">
        <pc:chgData name="Christopher Acornley" userId="bbc264c4-ceb7-4165-9c6e-ab9636a383ef" providerId="ADAL" clId="{8E6D76F1-D7AE-4917-A651-8C73AC01DF94}" dt="2023-06-14T11:44:37.144" v="5611" actId="27636"/>
        <pc:sldMkLst>
          <pc:docMk/>
          <pc:sldMk cId="3695867236" sldId="270"/>
        </pc:sldMkLst>
        <pc:spChg chg="mod">
          <ac:chgData name="Christopher Acornley" userId="bbc264c4-ceb7-4165-9c6e-ab9636a383ef" providerId="ADAL" clId="{8E6D76F1-D7AE-4917-A651-8C73AC01DF94}" dt="2023-06-14T11:44:37.144" v="5611" actId="27636"/>
          <ac:spMkLst>
            <pc:docMk/>
            <pc:sldMk cId="3695867236" sldId="270"/>
            <ac:spMk id="3" creationId="{A9C16DC8-2E95-9526-1657-6E95C5B8A701}"/>
          </ac:spMkLst>
        </pc:spChg>
      </pc:sldChg>
      <pc:sldChg chg="modSp mod">
        <pc:chgData name="Christopher Acornley" userId="bbc264c4-ceb7-4165-9c6e-ab9636a383ef" providerId="ADAL" clId="{8E6D76F1-D7AE-4917-A651-8C73AC01DF94}" dt="2023-06-14T11:52:58.898" v="5720" actId="207"/>
        <pc:sldMkLst>
          <pc:docMk/>
          <pc:sldMk cId="773567961" sldId="272"/>
        </pc:sldMkLst>
        <pc:spChg chg="mod">
          <ac:chgData name="Christopher Acornley" userId="bbc264c4-ceb7-4165-9c6e-ab9636a383ef" providerId="ADAL" clId="{8E6D76F1-D7AE-4917-A651-8C73AC01DF94}" dt="2023-06-14T11:52:58.898" v="5720" actId="207"/>
          <ac:spMkLst>
            <pc:docMk/>
            <pc:sldMk cId="773567961" sldId="272"/>
            <ac:spMk id="4" creationId="{15465504-73D4-37DA-85FF-7C8DD5BC71AF}"/>
          </ac:spMkLst>
        </pc:spChg>
      </pc:sldChg>
      <pc:sldChg chg="modSp mod">
        <pc:chgData name="Christopher Acornley" userId="bbc264c4-ceb7-4165-9c6e-ab9636a383ef" providerId="ADAL" clId="{8E6D76F1-D7AE-4917-A651-8C73AC01DF94}" dt="2023-06-14T11:53:01.973" v="5721" actId="207"/>
        <pc:sldMkLst>
          <pc:docMk/>
          <pc:sldMk cId="1582912122" sldId="273"/>
        </pc:sldMkLst>
        <pc:spChg chg="mod">
          <ac:chgData name="Christopher Acornley" userId="bbc264c4-ceb7-4165-9c6e-ab9636a383ef" providerId="ADAL" clId="{8E6D76F1-D7AE-4917-A651-8C73AC01DF94}" dt="2023-06-14T11:53:01.973" v="5721" actId="207"/>
          <ac:spMkLst>
            <pc:docMk/>
            <pc:sldMk cId="1582912122" sldId="273"/>
            <ac:spMk id="4" creationId="{15465504-73D4-37DA-85FF-7C8DD5BC71AF}"/>
          </ac:spMkLst>
        </pc:spChg>
      </pc:sldChg>
      <pc:sldChg chg="modSp mod">
        <pc:chgData name="Christopher Acornley" userId="bbc264c4-ceb7-4165-9c6e-ab9636a383ef" providerId="ADAL" clId="{8E6D76F1-D7AE-4917-A651-8C73AC01DF94}" dt="2023-06-14T11:53:08.727" v="5723" actId="207"/>
        <pc:sldMkLst>
          <pc:docMk/>
          <pc:sldMk cId="2372593533" sldId="281"/>
        </pc:sldMkLst>
        <pc:spChg chg="mod">
          <ac:chgData name="Christopher Acornley" userId="bbc264c4-ceb7-4165-9c6e-ab9636a383ef" providerId="ADAL" clId="{8E6D76F1-D7AE-4917-A651-8C73AC01DF94}" dt="2023-06-14T11:53:08.727" v="5723" actId="207"/>
          <ac:spMkLst>
            <pc:docMk/>
            <pc:sldMk cId="2372593533" sldId="281"/>
            <ac:spMk id="4" creationId="{89066F11-6868-47D7-FDD2-F251B0B320C8}"/>
          </ac:spMkLst>
        </pc:spChg>
      </pc:sldChg>
      <pc:sldChg chg="modSp mod">
        <pc:chgData name="Christopher Acornley" userId="bbc264c4-ceb7-4165-9c6e-ab9636a383ef" providerId="ADAL" clId="{8E6D76F1-D7AE-4917-A651-8C73AC01DF94}" dt="2023-06-14T11:53:14.126" v="5725" actId="207"/>
        <pc:sldMkLst>
          <pc:docMk/>
          <pc:sldMk cId="374130214" sldId="282"/>
        </pc:sldMkLst>
        <pc:spChg chg="mod">
          <ac:chgData name="Christopher Acornley" userId="bbc264c4-ceb7-4165-9c6e-ab9636a383ef" providerId="ADAL" clId="{8E6D76F1-D7AE-4917-A651-8C73AC01DF94}" dt="2023-06-14T11:53:14.126" v="5725" actId="207"/>
          <ac:spMkLst>
            <pc:docMk/>
            <pc:sldMk cId="374130214" sldId="282"/>
            <ac:spMk id="4" creationId="{89066F11-6868-47D7-FDD2-F251B0B320C8}"/>
          </ac:spMkLst>
        </pc:spChg>
      </pc:sldChg>
      <pc:sldChg chg="modSp mod">
        <pc:chgData name="Christopher Acornley" userId="bbc264c4-ceb7-4165-9c6e-ab9636a383ef" providerId="ADAL" clId="{8E6D76F1-D7AE-4917-A651-8C73AC01DF94}" dt="2023-06-14T11:53:19.016" v="5726" actId="207"/>
        <pc:sldMkLst>
          <pc:docMk/>
          <pc:sldMk cId="1695476852" sldId="283"/>
        </pc:sldMkLst>
        <pc:spChg chg="mod">
          <ac:chgData name="Christopher Acornley" userId="bbc264c4-ceb7-4165-9c6e-ab9636a383ef" providerId="ADAL" clId="{8E6D76F1-D7AE-4917-A651-8C73AC01DF94}" dt="2023-06-14T11:53:19.016" v="5726" actId="207"/>
          <ac:spMkLst>
            <pc:docMk/>
            <pc:sldMk cId="1695476852" sldId="283"/>
            <ac:spMk id="4" creationId="{89066F11-6868-47D7-FDD2-F251B0B320C8}"/>
          </ac:spMkLst>
        </pc:spChg>
      </pc:sldChg>
      <pc:sldChg chg="modSp mod">
        <pc:chgData name="Christopher Acornley" userId="bbc264c4-ceb7-4165-9c6e-ab9636a383ef" providerId="ADAL" clId="{8E6D76F1-D7AE-4917-A651-8C73AC01DF94}" dt="2023-06-14T11:53:05.431" v="5722" actId="207"/>
        <pc:sldMkLst>
          <pc:docMk/>
          <pc:sldMk cId="4076067002" sldId="285"/>
        </pc:sldMkLst>
        <pc:spChg chg="mod">
          <ac:chgData name="Christopher Acornley" userId="bbc264c4-ceb7-4165-9c6e-ab9636a383ef" providerId="ADAL" clId="{8E6D76F1-D7AE-4917-A651-8C73AC01DF94}" dt="2023-06-14T11:53:05.431" v="5722" actId="207"/>
          <ac:spMkLst>
            <pc:docMk/>
            <pc:sldMk cId="4076067002" sldId="285"/>
            <ac:spMk id="3" creationId="{121196E6-3603-F66B-72E8-8E7E5F53AC6C}"/>
          </ac:spMkLst>
        </pc:spChg>
      </pc:sldChg>
      <pc:sldChg chg="modSp mod">
        <pc:chgData name="Christopher Acornley" userId="bbc264c4-ceb7-4165-9c6e-ab9636a383ef" providerId="ADAL" clId="{8E6D76F1-D7AE-4917-A651-8C73AC01DF94}" dt="2023-06-14T11:53:11.456" v="5724" actId="207"/>
        <pc:sldMkLst>
          <pc:docMk/>
          <pc:sldMk cId="3417055911" sldId="286"/>
        </pc:sldMkLst>
        <pc:spChg chg="mod">
          <ac:chgData name="Christopher Acornley" userId="bbc264c4-ceb7-4165-9c6e-ab9636a383ef" providerId="ADAL" clId="{8E6D76F1-D7AE-4917-A651-8C73AC01DF94}" dt="2023-06-14T11:53:11.456" v="5724" actId="207"/>
          <ac:spMkLst>
            <pc:docMk/>
            <pc:sldMk cId="3417055911" sldId="286"/>
            <ac:spMk id="4" creationId="{89066F11-6868-47D7-FDD2-F251B0B320C8}"/>
          </ac:spMkLst>
        </pc:spChg>
      </pc:sldChg>
      <pc:sldChg chg="modSp mod">
        <pc:chgData name="Christopher Acornley" userId="bbc264c4-ceb7-4165-9c6e-ab9636a383ef" providerId="ADAL" clId="{8E6D76F1-D7AE-4917-A651-8C73AC01DF94}" dt="2023-06-14T11:52:55.770" v="5719" actId="207"/>
        <pc:sldMkLst>
          <pc:docMk/>
          <pc:sldMk cId="790170279" sldId="289"/>
        </pc:sldMkLst>
        <pc:spChg chg="mod">
          <ac:chgData name="Christopher Acornley" userId="bbc264c4-ceb7-4165-9c6e-ab9636a383ef" providerId="ADAL" clId="{8E6D76F1-D7AE-4917-A651-8C73AC01DF94}" dt="2023-06-14T11:52:55.770" v="5719" actId="207"/>
          <ac:spMkLst>
            <pc:docMk/>
            <pc:sldMk cId="790170279" sldId="289"/>
            <ac:spMk id="4" creationId="{15465504-73D4-37DA-85FF-7C8DD5BC71AF}"/>
          </ac:spMkLst>
        </pc:spChg>
      </pc:sldChg>
      <pc:sldChg chg="modSp mod">
        <pc:chgData name="Christopher Acornley" userId="bbc264c4-ceb7-4165-9c6e-ab9636a383ef" providerId="ADAL" clId="{8E6D76F1-D7AE-4917-A651-8C73AC01DF94}" dt="2023-06-14T11:53:21.152" v="5727" actId="207"/>
        <pc:sldMkLst>
          <pc:docMk/>
          <pc:sldMk cId="596621177" sldId="291"/>
        </pc:sldMkLst>
        <pc:spChg chg="mod">
          <ac:chgData name="Christopher Acornley" userId="bbc264c4-ceb7-4165-9c6e-ab9636a383ef" providerId="ADAL" clId="{8E6D76F1-D7AE-4917-A651-8C73AC01DF94}" dt="2023-06-14T11:53:21.152" v="5727" actId="207"/>
          <ac:spMkLst>
            <pc:docMk/>
            <pc:sldMk cId="596621177" sldId="291"/>
            <ac:spMk id="4" creationId="{15465504-73D4-37DA-85FF-7C8DD5BC71AF}"/>
          </ac:spMkLst>
        </pc:spChg>
        <pc:graphicFrameChg chg="modGraphic">
          <ac:chgData name="Christopher Acornley" userId="bbc264c4-ceb7-4165-9c6e-ab9636a383ef" providerId="ADAL" clId="{8E6D76F1-D7AE-4917-A651-8C73AC01DF94}" dt="2023-06-14T10:56:18.970" v="4191" actId="404"/>
          <ac:graphicFrameMkLst>
            <pc:docMk/>
            <pc:sldMk cId="596621177" sldId="291"/>
            <ac:graphicFrameMk id="6" creationId="{B8453F27-AEE6-A89E-BF2C-3CD4ADD328F2}"/>
          </ac:graphicFrameMkLst>
        </pc:graphicFrameChg>
      </pc:sldChg>
      <pc:sldChg chg="modSp mod">
        <pc:chgData name="Christopher Acornley" userId="bbc264c4-ceb7-4165-9c6e-ab9636a383ef" providerId="ADAL" clId="{8E6D76F1-D7AE-4917-A651-8C73AC01DF94}" dt="2023-06-14T11:53:23.629" v="5728" actId="207"/>
        <pc:sldMkLst>
          <pc:docMk/>
          <pc:sldMk cId="4022326446" sldId="294"/>
        </pc:sldMkLst>
        <pc:spChg chg="mod">
          <ac:chgData name="Christopher Acornley" userId="bbc264c4-ceb7-4165-9c6e-ab9636a383ef" providerId="ADAL" clId="{8E6D76F1-D7AE-4917-A651-8C73AC01DF94}" dt="2023-06-14T11:53:23.629" v="5728" actId="207"/>
          <ac:spMkLst>
            <pc:docMk/>
            <pc:sldMk cId="4022326446" sldId="294"/>
            <ac:spMk id="4" creationId="{15465504-73D4-37DA-85FF-7C8DD5BC71AF}"/>
          </ac:spMkLst>
        </pc:spChg>
      </pc:sldChg>
      <pc:sldChg chg="modSp mod">
        <pc:chgData name="Christopher Acornley" userId="bbc264c4-ceb7-4165-9c6e-ab9636a383ef" providerId="ADAL" clId="{8E6D76F1-D7AE-4917-A651-8C73AC01DF94}" dt="2023-06-14T11:55:43.761" v="5766" actId="20577"/>
        <pc:sldMkLst>
          <pc:docMk/>
          <pc:sldMk cId="1130694288" sldId="295"/>
        </pc:sldMkLst>
        <pc:spChg chg="mod">
          <ac:chgData name="Christopher Acornley" userId="bbc264c4-ceb7-4165-9c6e-ab9636a383ef" providerId="ADAL" clId="{8E6D76F1-D7AE-4917-A651-8C73AC01DF94}" dt="2023-06-14T11:55:43.761" v="5766" actId="20577"/>
          <ac:spMkLst>
            <pc:docMk/>
            <pc:sldMk cId="1130694288" sldId="295"/>
            <ac:spMk id="4" creationId="{15465504-73D4-37DA-85FF-7C8DD5BC71AF}"/>
          </ac:spMkLst>
        </pc:spChg>
      </pc:sldChg>
      <pc:sldChg chg="modSp mod">
        <pc:chgData name="Christopher Acornley" userId="bbc264c4-ceb7-4165-9c6e-ab9636a383ef" providerId="ADAL" clId="{8E6D76F1-D7AE-4917-A651-8C73AC01DF94}" dt="2023-06-14T12:00:47.356" v="6158" actId="20577"/>
        <pc:sldMkLst>
          <pc:docMk/>
          <pc:sldMk cId="838385386" sldId="297"/>
        </pc:sldMkLst>
        <pc:spChg chg="mod">
          <ac:chgData name="Christopher Acornley" userId="bbc264c4-ceb7-4165-9c6e-ab9636a383ef" providerId="ADAL" clId="{8E6D76F1-D7AE-4917-A651-8C73AC01DF94}" dt="2023-06-14T12:00:47.356" v="6158" actId="20577"/>
          <ac:spMkLst>
            <pc:docMk/>
            <pc:sldMk cId="838385386" sldId="297"/>
            <ac:spMk id="4" creationId="{89066F11-6868-47D7-FDD2-F251B0B320C8}"/>
          </ac:spMkLst>
        </pc:spChg>
      </pc:sldChg>
      <pc:sldChg chg="modSp mod">
        <pc:chgData name="Christopher Acornley" userId="bbc264c4-ceb7-4165-9c6e-ab9636a383ef" providerId="ADAL" clId="{8E6D76F1-D7AE-4917-A651-8C73AC01DF94}" dt="2023-06-14T12:01:28.492" v="6247" actId="20577"/>
        <pc:sldMkLst>
          <pc:docMk/>
          <pc:sldMk cId="1951675439" sldId="298"/>
        </pc:sldMkLst>
        <pc:spChg chg="mod">
          <ac:chgData name="Christopher Acornley" userId="bbc264c4-ceb7-4165-9c6e-ab9636a383ef" providerId="ADAL" clId="{8E6D76F1-D7AE-4917-A651-8C73AC01DF94}" dt="2023-06-14T12:01:28.492" v="6247" actId="20577"/>
          <ac:spMkLst>
            <pc:docMk/>
            <pc:sldMk cId="1951675439" sldId="298"/>
            <ac:spMk id="4" creationId="{89066F11-6868-47D7-FDD2-F251B0B320C8}"/>
          </ac:spMkLst>
        </pc:spChg>
      </pc:sldChg>
      <pc:sldChg chg="modSp mod">
        <pc:chgData name="Christopher Acornley" userId="bbc264c4-ceb7-4165-9c6e-ab9636a383ef" providerId="ADAL" clId="{8E6D76F1-D7AE-4917-A651-8C73AC01DF94}" dt="2023-06-14T12:02:52.742" v="6513" actId="20577"/>
        <pc:sldMkLst>
          <pc:docMk/>
          <pc:sldMk cId="2121259094" sldId="299"/>
        </pc:sldMkLst>
        <pc:spChg chg="mod">
          <ac:chgData name="Christopher Acornley" userId="bbc264c4-ceb7-4165-9c6e-ab9636a383ef" providerId="ADAL" clId="{8E6D76F1-D7AE-4917-A651-8C73AC01DF94}" dt="2023-06-14T12:02:52.742" v="6513" actId="20577"/>
          <ac:spMkLst>
            <pc:docMk/>
            <pc:sldMk cId="2121259094" sldId="299"/>
            <ac:spMk id="4" creationId="{89066F11-6868-47D7-FDD2-F251B0B320C8}"/>
          </ac:spMkLst>
        </pc:spChg>
      </pc:sldChg>
      <pc:sldChg chg="modSp mod">
        <pc:chgData name="Christopher Acornley" userId="bbc264c4-ceb7-4165-9c6e-ab9636a383ef" providerId="ADAL" clId="{8E6D76F1-D7AE-4917-A651-8C73AC01DF94}" dt="2023-06-14T12:04:19.133" v="6664" actId="20577"/>
        <pc:sldMkLst>
          <pc:docMk/>
          <pc:sldMk cId="2913232876" sldId="300"/>
        </pc:sldMkLst>
        <pc:spChg chg="mod">
          <ac:chgData name="Christopher Acornley" userId="bbc264c4-ceb7-4165-9c6e-ab9636a383ef" providerId="ADAL" clId="{8E6D76F1-D7AE-4917-A651-8C73AC01DF94}" dt="2023-06-14T12:04:19.133" v="6664" actId="20577"/>
          <ac:spMkLst>
            <pc:docMk/>
            <pc:sldMk cId="2913232876" sldId="300"/>
            <ac:spMk id="4" creationId="{89066F11-6868-47D7-FDD2-F251B0B320C8}"/>
          </ac:spMkLst>
        </pc:spChg>
      </pc:sldChg>
      <pc:sldChg chg="modSp add mod">
        <pc:chgData name="Christopher Acornley" userId="bbc264c4-ceb7-4165-9c6e-ab9636a383ef" providerId="ADAL" clId="{8E6D76F1-D7AE-4917-A651-8C73AC01DF94}" dt="2023-06-14T11:18:24.811" v="4867" actId="207"/>
        <pc:sldMkLst>
          <pc:docMk/>
          <pc:sldMk cId="4061980238" sldId="303"/>
        </pc:sldMkLst>
        <pc:spChg chg="mod">
          <ac:chgData name="Christopher Acornley" userId="bbc264c4-ceb7-4165-9c6e-ab9636a383ef" providerId="ADAL" clId="{8E6D76F1-D7AE-4917-A651-8C73AC01DF94}" dt="2023-06-14T11:18:24.811" v="4867" actId="207"/>
          <ac:spMkLst>
            <pc:docMk/>
            <pc:sldMk cId="4061980238" sldId="303"/>
            <ac:spMk id="3" creationId="{DAE9E2D5-3E7C-12B5-F2B4-4D153305E279}"/>
          </ac:spMkLst>
        </pc:spChg>
      </pc:sldChg>
      <pc:sldChg chg="modSp add mod">
        <pc:chgData name="Christopher Acornley" userId="bbc264c4-ceb7-4165-9c6e-ab9636a383ef" providerId="ADAL" clId="{8E6D76F1-D7AE-4917-A651-8C73AC01DF94}" dt="2023-06-14T11:52:17.782" v="5712" actId="20577"/>
        <pc:sldMkLst>
          <pc:docMk/>
          <pc:sldMk cId="3734950572" sldId="304"/>
        </pc:sldMkLst>
        <pc:spChg chg="mod">
          <ac:chgData name="Christopher Acornley" userId="bbc264c4-ceb7-4165-9c6e-ab9636a383ef" providerId="ADAL" clId="{8E6D76F1-D7AE-4917-A651-8C73AC01DF94}" dt="2023-06-14T11:52:17.782" v="5712" actId="20577"/>
          <ac:spMkLst>
            <pc:docMk/>
            <pc:sldMk cId="3734950572" sldId="304"/>
            <ac:spMk id="3" creationId="{DAE9E2D5-3E7C-12B5-F2B4-4D153305E279}"/>
          </ac:spMkLst>
        </pc:spChg>
      </pc:sldChg>
      <pc:sldChg chg="modSp add mod ord">
        <pc:chgData name="Christopher Acornley" userId="bbc264c4-ceb7-4165-9c6e-ab9636a383ef" providerId="ADAL" clId="{8E6D76F1-D7AE-4917-A651-8C73AC01DF94}" dt="2023-06-14T11:44:46.583" v="5615" actId="20577"/>
        <pc:sldMkLst>
          <pc:docMk/>
          <pc:sldMk cId="112615147" sldId="305"/>
        </pc:sldMkLst>
        <pc:spChg chg="mod">
          <ac:chgData name="Christopher Acornley" userId="bbc264c4-ceb7-4165-9c6e-ab9636a383ef" providerId="ADAL" clId="{8E6D76F1-D7AE-4917-A651-8C73AC01DF94}" dt="2023-06-14T11:44:46.583" v="5615" actId="20577"/>
          <ac:spMkLst>
            <pc:docMk/>
            <pc:sldMk cId="112615147" sldId="305"/>
            <ac:spMk id="3" creationId="{A9C16DC8-2E95-9526-1657-6E95C5B8A701}"/>
          </ac:spMkLst>
        </pc:spChg>
      </pc:sldChg>
      <pc:sldChg chg="modSp add mod">
        <pc:chgData name="Christopher Acornley" userId="bbc264c4-ceb7-4165-9c6e-ab9636a383ef" providerId="ADAL" clId="{8E6D76F1-D7AE-4917-A651-8C73AC01DF94}" dt="2023-06-14T13:44:58.519" v="6967" actId="403"/>
        <pc:sldMkLst>
          <pc:docMk/>
          <pc:sldMk cId="1444172677" sldId="306"/>
        </pc:sldMkLst>
        <pc:spChg chg="mod">
          <ac:chgData name="Christopher Acornley" userId="bbc264c4-ceb7-4165-9c6e-ab9636a383ef" providerId="ADAL" clId="{8E6D76F1-D7AE-4917-A651-8C73AC01DF94}" dt="2023-06-14T13:43:35.877" v="6798" actId="20577"/>
          <ac:spMkLst>
            <pc:docMk/>
            <pc:sldMk cId="1444172677" sldId="306"/>
            <ac:spMk id="2" creationId="{BD4CA9CC-5ADC-001A-4D31-8EC14B8E37D4}"/>
          </ac:spMkLst>
        </pc:spChg>
        <pc:spChg chg="mod">
          <ac:chgData name="Christopher Acornley" userId="bbc264c4-ceb7-4165-9c6e-ab9636a383ef" providerId="ADAL" clId="{8E6D76F1-D7AE-4917-A651-8C73AC01DF94}" dt="2023-06-14T13:44:58.519" v="6967" actId="403"/>
          <ac:spMkLst>
            <pc:docMk/>
            <pc:sldMk cId="1444172677" sldId="306"/>
            <ac:spMk id="3" creationId="{121196E6-3603-F66B-72E8-8E7E5F53AC6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Comparison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Correlation &amp; Covariance</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Network Predictions</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D1AD7F36-BF92-483F-A496-EC6417DE0EE1}" type="pres">
      <dgm:prSet presAssocID="{7E5AA53B-3EEE-4DE4-BB81-9044890C2946}" presName="Name0" presStyleCnt="0">
        <dgm:presLayoutVars>
          <dgm:chMax val="7"/>
          <dgm:chPref val="7"/>
          <dgm:dir/>
        </dgm:presLayoutVars>
      </dgm:prSet>
      <dgm:spPr/>
    </dgm:pt>
    <dgm:pt modelId="{D6F06811-6D69-4FB4-A00C-6FE236C5C33A}" type="pres">
      <dgm:prSet presAssocID="{7E5AA53B-3EEE-4DE4-BB81-9044890C2946}" presName="Name1" presStyleCnt="0"/>
      <dgm:spPr/>
    </dgm:pt>
    <dgm:pt modelId="{FEEC7568-C8EA-4BF6-9C7E-E8C3A723DCE9}" type="pres">
      <dgm:prSet presAssocID="{7E5AA53B-3EEE-4DE4-BB81-9044890C2946}" presName="cycle" presStyleCnt="0"/>
      <dgm:spPr/>
    </dgm:pt>
    <dgm:pt modelId="{217D7E9F-A4FE-4817-A03E-70DACA9A4C36}" type="pres">
      <dgm:prSet presAssocID="{7E5AA53B-3EEE-4DE4-BB81-9044890C2946}" presName="srcNode" presStyleLbl="node1" presStyleIdx="0" presStyleCnt="3"/>
      <dgm:spPr/>
    </dgm:pt>
    <dgm:pt modelId="{A83BA02F-1538-4C3C-8F19-2C9D546A9200}" type="pres">
      <dgm:prSet presAssocID="{7E5AA53B-3EEE-4DE4-BB81-9044890C2946}" presName="conn" presStyleLbl="parChTrans1D2" presStyleIdx="0" presStyleCnt="1"/>
      <dgm:spPr/>
    </dgm:pt>
    <dgm:pt modelId="{278549DD-3F00-4605-B672-4C6AFAE043C3}" type="pres">
      <dgm:prSet presAssocID="{7E5AA53B-3EEE-4DE4-BB81-9044890C2946}" presName="extraNode" presStyleLbl="node1" presStyleIdx="0" presStyleCnt="3"/>
      <dgm:spPr/>
    </dgm:pt>
    <dgm:pt modelId="{EB43B4D6-73D0-4822-98A3-4BACF9621E62}" type="pres">
      <dgm:prSet presAssocID="{7E5AA53B-3EEE-4DE4-BB81-9044890C2946}" presName="dstNode" presStyleLbl="node1" presStyleIdx="0" presStyleCnt="3"/>
      <dgm:spPr/>
    </dgm:pt>
    <dgm:pt modelId="{E1CFC215-5C5E-4272-B166-EA39CD1EB0D4}" type="pres">
      <dgm:prSet presAssocID="{6750AC01-D39D-4F3A-9DC8-2A211EE986A2}" presName="text_1" presStyleLbl="node1" presStyleIdx="0" presStyleCnt="3">
        <dgm:presLayoutVars>
          <dgm:bulletEnabled val="1"/>
        </dgm:presLayoutVars>
      </dgm:prSet>
      <dgm:spPr/>
    </dgm:pt>
    <dgm:pt modelId="{DDC7EC21-0662-4FBF-AF76-E43978C665C9}" type="pres">
      <dgm:prSet presAssocID="{6750AC01-D39D-4F3A-9DC8-2A211EE986A2}" presName="accent_1" presStyleCnt="0"/>
      <dgm:spPr/>
    </dgm:pt>
    <dgm:pt modelId="{DE9DC315-C057-4AB3-9A7B-80E27896B872}" type="pres">
      <dgm:prSet presAssocID="{6750AC01-D39D-4F3A-9DC8-2A211EE986A2}" presName="accentRepeatNode" presStyleLbl="solidFgAcc1" presStyleIdx="0" presStyleCnt="3"/>
      <dgm:spPr/>
    </dgm:pt>
    <dgm:pt modelId="{3F75CE54-F8AB-4041-87EA-79CD69DEAB56}" type="pres">
      <dgm:prSet presAssocID="{0BEF68B8-1228-47BB-83B5-7B9CD1E3F84E}" presName="text_2" presStyleLbl="node1" presStyleIdx="1" presStyleCnt="3">
        <dgm:presLayoutVars>
          <dgm:bulletEnabled val="1"/>
        </dgm:presLayoutVars>
      </dgm:prSet>
      <dgm:spPr/>
    </dgm:pt>
    <dgm:pt modelId="{01EE0206-62FD-4CCF-BD2A-3B59B04F47B0}" type="pres">
      <dgm:prSet presAssocID="{0BEF68B8-1228-47BB-83B5-7B9CD1E3F84E}" presName="accent_2" presStyleCnt="0"/>
      <dgm:spPr/>
    </dgm:pt>
    <dgm:pt modelId="{35645705-094C-43B7-AC54-8AC826CD4EB0}" type="pres">
      <dgm:prSet presAssocID="{0BEF68B8-1228-47BB-83B5-7B9CD1E3F84E}" presName="accentRepeatNode" presStyleLbl="solidFgAcc1" presStyleIdx="1" presStyleCnt="3"/>
      <dgm:spPr/>
    </dgm:pt>
    <dgm:pt modelId="{E974F307-44AE-4E42-B7B4-B0D2483C372E}" type="pres">
      <dgm:prSet presAssocID="{5605D28D-2CE6-4513-8566-952984E21E14}" presName="text_3" presStyleLbl="node1" presStyleIdx="2" presStyleCnt="3">
        <dgm:presLayoutVars>
          <dgm:bulletEnabled val="1"/>
        </dgm:presLayoutVars>
      </dgm:prSet>
      <dgm:spPr/>
    </dgm:pt>
    <dgm:pt modelId="{BD9F826B-6BBA-4D16-87DC-18687C634AE3}" type="pres">
      <dgm:prSet presAssocID="{5605D28D-2CE6-4513-8566-952984E21E14}" presName="accent_3" presStyleCnt="0"/>
      <dgm:spPr/>
    </dgm:pt>
    <dgm:pt modelId="{1A8BB76A-363A-4BED-8365-017F35B5C49B}" type="pres">
      <dgm:prSet presAssocID="{5605D28D-2CE6-4513-8566-952984E21E14}" presName="accentRepeatNode" presStyleLbl="solidFgAcc1" presStyleIdx="2" presStyleCnt="3"/>
      <dgm:spPr/>
    </dgm:pt>
  </dgm:ptLst>
  <dgm:cxnLst>
    <dgm:cxn modelId="{C6308A28-3B0F-47A1-8E0C-1DF08DB7CA46}" type="presOf" srcId="{0BEF68B8-1228-47BB-83B5-7B9CD1E3F84E}" destId="{3F75CE54-F8AB-4041-87EA-79CD69DEAB56}"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5DB3906E-8214-42D3-A43C-D30BC5A2D23D}" type="presOf" srcId="{7E5AA53B-3EEE-4DE4-BB81-9044890C2946}" destId="{D1AD7F36-BF92-483F-A496-EC6417DE0EE1}"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DE6BDD99-1229-4A5B-9CC3-5300E52ACE06}" type="presOf" srcId="{CA077D98-8478-47EA-B6A9-99ACE60C64D4}" destId="{A83BA02F-1538-4C3C-8F19-2C9D546A9200}" srcOrd="0" destOrd="0" presId="urn:microsoft.com/office/officeart/2008/layout/VerticalCurvedList"/>
    <dgm:cxn modelId="{DFAE04B6-C719-428B-B0B8-2D41ABBB881E}" type="presOf" srcId="{6750AC01-D39D-4F3A-9DC8-2A211EE986A2}" destId="{E1CFC215-5C5E-4272-B166-EA39CD1EB0D4}" srcOrd="0" destOrd="0" presId="urn:microsoft.com/office/officeart/2008/layout/VerticalCurvedList"/>
    <dgm:cxn modelId="{5824CFED-9FE6-4DCC-9411-A7D9F8A00B57}" type="presOf" srcId="{5605D28D-2CE6-4513-8566-952984E21E14}" destId="{E974F307-44AE-4E42-B7B4-B0D2483C372E}" srcOrd="0" destOrd="0" presId="urn:microsoft.com/office/officeart/2008/layout/VerticalCurvedList"/>
    <dgm:cxn modelId="{1ABFD6DD-05C3-4A91-953B-8535DCB0E877}" type="presParOf" srcId="{D1AD7F36-BF92-483F-A496-EC6417DE0EE1}" destId="{D6F06811-6D69-4FB4-A00C-6FE236C5C33A}" srcOrd="0" destOrd="0" presId="urn:microsoft.com/office/officeart/2008/layout/VerticalCurvedList"/>
    <dgm:cxn modelId="{3FF811C0-A082-466F-B408-DD7D8D2FFFDB}" type="presParOf" srcId="{D6F06811-6D69-4FB4-A00C-6FE236C5C33A}" destId="{FEEC7568-C8EA-4BF6-9C7E-E8C3A723DCE9}" srcOrd="0" destOrd="0" presId="urn:microsoft.com/office/officeart/2008/layout/VerticalCurvedList"/>
    <dgm:cxn modelId="{D8CE4306-8252-4C5C-9E62-C80D5E4C12C1}" type="presParOf" srcId="{FEEC7568-C8EA-4BF6-9C7E-E8C3A723DCE9}" destId="{217D7E9F-A4FE-4817-A03E-70DACA9A4C36}" srcOrd="0" destOrd="0" presId="urn:microsoft.com/office/officeart/2008/layout/VerticalCurvedList"/>
    <dgm:cxn modelId="{AFE3FFE6-51FA-4C25-A617-BA7D0461C041}" type="presParOf" srcId="{FEEC7568-C8EA-4BF6-9C7E-E8C3A723DCE9}" destId="{A83BA02F-1538-4C3C-8F19-2C9D546A9200}" srcOrd="1" destOrd="0" presId="urn:microsoft.com/office/officeart/2008/layout/VerticalCurvedList"/>
    <dgm:cxn modelId="{24DC5AF0-2A78-40B4-884D-47CAA541B019}" type="presParOf" srcId="{FEEC7568-C8EA-4BF6-9C7E-E8C3A723DCE9}" destId="{278549DD-3F00-4605-B672-4C6AFAE043C3}" srcOrd="2" destOrd="0" presId="urn:microsoft.com/office/officeart/2008/layout/VerticalCurvedList"/>
    <dgm:cxn modelId="{21CDE903-75AA-4D1D-87D7-C9738546D1E9}" type="presParOf" srcId="{FEEC7568-C8EA-4BF6-9C7E-E8C3A723DCE9}" destId="{EB43B4D6-73D0-4822-98A3-4BACF9621E62}" srcOrd="3" destOrd="0" presId="urn:microsoft.com/office/officeart/2008/layout/VerticalCurvedList"/>
    <dgm:cxn modelId="{501FF2AD-036A-44FB-9506-183AD96FC953}" type="presParOf" srcId="{D6F06811-6D69-4FB4-A00C-6FE236C5C33A}" destId="{E1CFC215-5C5E-4272-B166-EA39CD1EB0D4}" srcOrd="1" destOrd="0" presId="urn:microsoft.com/office/officeart/2008/layout/VerticalCurvedList"/>
    <dgm:cxn modelId="{27FE2569-CE5B-4EBE-917D-7899DC8AFC3F}" type="presParOf" srcId="{D6F06811-6D69-4FB4-A00C-6FE236C5C33A}" destId="{DDC7EC21-0662-4FBF-AF76-E43978C665C9}" srcOrd="2" destOrd="0" presId="urn:microsoft.com/office/officeart/2008/layout/VerticalCurvedList"/>
    <dgm:cxn modelId="{0D41F83D-7697-4DA0-A6F7-72D9C8378EAD}" type="presParOf" srcId="{DDC7EC21-0662-4FBF-AF76-E43978C665C9}" destId="{DE9DC315-C057-4AB3-9A7B-80E27896B872}" srcOrd="0" destOrd="0" presId="urn:microsoft.com/office/officeart/2008/layout/VerticalCurvedList"/>
    <dgm:cxn modelId="{EA851C05-9AA5-480E-ADF6-48EBCE3D1910}" type="presParOf" srcId="{D6F06811-6D69-4FB4-A00C-6FE236C5C33A}" destId="{3F75CE54-F8AB-4041-87EA-79CD69DEAB56}" srcOrd="3" destOrd="0" presId="urn:microsoft.com/office/officeart/2008/layout/VerticalCurvedList"/>
    <dgm:cxn modelId="{EEF46549-357D-4AEE-9878-7992E577C690}" type="presParOf" srcId="{D6F06811-6D69-4FB4-A00C-6FE236C5C33A}" destId="{01EE0206-62FD-4CCF-BD2A-3B59B04F47B0}" srcOrd="4" destOrd="0" presId="urn:microsoft.com/office/officeart/2008/layout/VerticalCurvedList"/>
    <dgm:cxn modelId="{E1B4D889-704B-4085-B0F6-80F3D07DF126}" type="presParOf" srcId="{01EE0206-62FD-4CCF-BD2A-3B59B04F47B0}" destId="{35645705-094C-43B7-AC54-8AC826CD4EB0}" srcOrd="0" destOrd="0" presId="urn:microsoft.com/office/officeart/2008/layout/VerticalCurvedList"/>
    <dgm:cxn modelId="{F0753CAA-C4F1-4B08-A712-A826153A9A53}" type="presParOf" srcId="{D6F06811-6D69-4FB4-A00C-6FE236C5C33A}" destId="{E974F307-44AE-4E42-B7B4-B0D2483C372E}" srcOrd="5" destOrd="0" presId="urn:microsoft.com/office/officeart/2008/layout/VerticalCurvedList"/>
    <dgm:cxn modelId="{477F5E05-C225-4A66-8FD7-78F4F29AC1ED}" type="presParOf" srcId="{D6F06811-6D69-4FB4-A00C-6FE236C5C33A}" destId="{BD9F826B-6BBA-4D16-87DC-18687C634AE3}" srcOrd="6" destOrd="0" presId="urn:microsoft.com/office/officeart/2008/layout/VerticalCurvedList"/>
    <dgm:cxn modelId="{62782ECC-DE07-4F08-8195-350BBAECF5F4}" type="presParOf" srcId="{BD9F826B-6BBA-4D16-87DC-18687C634AE3}" destId="{1A8BB76A-363A-4BED-8365-017F35B5C49B}"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BA02F-1538-4C3C-8F19-2C9D546A9200}">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CFC215-5C5E-4272-B166-EA39CD1EB0D4}">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Comparison	</a:t>
          </a:r>
        </a:p>
      </dsp:txBody>
      <dsp:txXfrm>
        <a:off x="496568" y="356393"/>
        <a:ext cx="6310391" cy="712787"/>
      </dsp:txXfrm>
    </dsp:sp>
    <dsp:sp modelId="{DE9DC315-C057-4AB3-9A7B-80E27896B872}">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F75CE54-F8AB-4041-87EA-79CD69DEAB56}">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Correlation &amp; Covariance</a:t>
          </a:r>
        </a:p>
      </dsp:txBody>
      <dsp:txXfrm>
        <a:off x="755666" y="1425575"/>
        <a:ext cx="6051292" cy="712787"/>
      </dsp:txXfrm>
    </dsp:sp>
    <dsp:sp modelId="{35645705-094C-43B7-AC54-8AC826CD4EB0}">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74F307-44AE-4E42-B7B4-B0D2483C372E}">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Network Predictions</a:t>
          </a:r>
        </a:p>
      </dsp:txBody>
      <dsp:txXfrm>
        <a:off x="496568" y="2494756"/>
        <a:ext cx="6310391" cy="712787"/>
      </dsp:txXfrm>
    </dsp:sp>
    <dsp:sp modelId="{1A8BB76A-363A-4BED-8365-017F35B5C49B}">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6/16/2023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2868566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45</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6/16/2023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6/16/2023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6/16/2023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6/16/2023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6/16/2023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s://journals.lww.com/nurseeducatoronline/Fulltext/2013/05000/Enhancing_Course_Grades_and_Evaluations_Using.17.aspx"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psycnet.apa.org/doi/10.1037/h0078770"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Student Attendance and performance RELATIONSHIP study</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Christopher Acornley</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Analysis Methodology</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045117078"/>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695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Comparison</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fontScale="92500" lnSpcReduction="20000"/>
          </a:bodyPr>
          <a:lstStyle/>
          <a:p>
            <a:r>
              <a:rPr lang="en-US" dirty="0">
                <a:solidFill>
                  <a:schemeClr val="bg1"/>
                </a:solidFill>
              </a:rPr>
              <a:t>Grade Changes</a:t>
            </a:r>
          </a:p>
          <a:p>
            <a:endParaRPr lang="en-US" dirty="0">
              <a:solidFill>
                <a:schemeClr val="bg1"/>
              </a:solidFill>
            </a:endParaRPr>
          </a:p>
          <a:p>
            <a:r>
              <a:rPr lang="en-US" dirty="0">
                <a:solidFill>
                  <a:schemeClr val="bg1"/>
                </a:solidFill>
              </a:rPr>
              <a:t>Attendance</a:t>
            </a:r>
          </a:p>
          <a:p>
            <a:pPr marL="285750" indent="-285750">
              <a:buFont typeface="Wingdings" panose="05000000000000000000" pitchFamily="2" charset="2"/>
              <a:buChar char="§"/>
            </a:pPr>
            <a:r>
              <a:rPr lang="en-US" dirty="0">
                <a:solidFill>
                  <a:schemeClr val="bg1"/>
                </a:solidFill>
              </a:rPr>
              <a:t>Overall</a:t>
            </a:r>
          </a:p>
          <a:p>
            <a:pPr marL="285750" indent="-285750">
              <a:buFont typeface="Wingdings" panose="05000000000000000000" pitchFamily="2" charset="2"/>
              <a:buChar char="§"/>
            </a:pPr>
            <a:r>
              <a:rPr lang="en-US" dirty="0">
                <a:solidFill>
                  <a:schemeClr val="bg1"/>
                </a:solidFill>
              </a:rPr>
              <a:t>Expected</a:t>
            </a:r>
          </a:p>
          <a:p>
            <a:pPr marL="285750" indent="-285750">
              <a:buFont typeface="Wingdings" panose="05000000000000000000" pitchFamily="2" charset="2"/>
              <a:buChar char="§"/>
            </a:pPr>
            <a:r>
              <a:rPr lang="en-US" dirty="0">
                <a:solidFill>
                  <a:schemeClr val="bg1"/>
                </a:solidFill>
              </a:rPr>
              <a:t>Lecture</a:t>
            </a:r>
          </a:p>
          <a:p>
            <a:pPr marL="285750" indent="-285750">
              <a:buFont typeface="Wingdings" panose="05000000000000000000" pitchFamily="2" charset="2"/>
              <a:buChar char="§"/>
            </a:pPr>
            <a:r>
              <a:rPr lang="en-US" dirty="0">
                <a:solidFill>
                  <a:schemeClr val="bg1"/>
                </a:solidFill>
              </a:rPr>
              <a:t>practical	</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VLE Use</a:t>
            </a:r>
            <a:endParaRPr lang="en-GB" dirty="0">
              <a:solidFill>
                <a:schemeClr val="bg1"/>
              </a:solidFill>
            </a:endParaRPr>
          </a:p>
        </p:txBody>
      </p:sp>
    </p:spTree>
    <p:extLst>
      <p:ext uri="{BB962C8B-B14F-4D97-AF65-F5344CB8AC3E}">
        <p14:creationId xmlns:p14="http://schemas.microsoft.com/office/powerpoint/2010/main" val="378876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42D5E002-1C68-0A1B-39F4-AD4EA6416E54}"/>
              </a:ext>
            </a:extLst>
          </p:cNvPr>
          <p:cNvSpPr>
            <a:spLocks noGrp="1"/>
          </p:cNvSpPr>
          <p:nvPr>
            <p:ph sz="half" idx="1"/>
          </p:nvPr>
        </p:nvSpPr>
        <p:spPr/>
        <p:txBody>
          <a:bodyPr/>
          <a:lstStyle/>
          <a:p>
            <a:r>
              <a:rPr lang="en-US" dirty="0">
                <a:solidFill>
                  <a:schemeClr val="tx1"/>
                </a:solidFill>
              </a:rPr>
              <a:t>Grade Distribution over the three years.</a:t>
            </a:r>
          </a:p>
          <a:p>
            <a:r>
              <a:rPr lang="en-GB" dirty="0">
                <a:solidFill>
                  <a:schemeClr val="tx1"/>
                </a:solidFill>
              </a:rPr>
              <a:t>Observations:</a:t>
            </a:r>
          </a:p>
          <a:p>
            <a:pPr lvl="1"/>
            <a:r>
              <a:rPr lang="en-GB" dirty="0">
                <a:solidFill>
                  <a:schemeClr val="tx1"/>
                </a:solidFill>
              </a:rPr>
              <a:t>2021-2022 year, no students recorded as MF or F, only a relatively small number of NS grades</a:t>
            </a:r>
          </a:p>
          <a:p>
            <a:pPr lvl="1"/>
            <a:r>
              <a:rPr lang="en-GB" dirty="0">
                <a:solidFill>
                  <a:schemeClr val="tx1"/>
                </a:solidFill>
              </a:rPr>
              <a:t>Median for 2020-2021 and 2022-2023 are the same, however general performance appears to have dropped.</a:t>
            </a:r>
            <a:endParaRPr lang="en-US" dirty="0">
              <a:solidFill>
                <a:schemeClr val="tx1"/>
              </a:solidFill>
            </a:endParaRPr>
          </a:p>
        </p:txBody>
      </p:sp>
      <p:pic>
        <p:nvPicPr>
          <p:cNvPr id="8" name="Content Placeholder 7">
            <a:extLst>
              <a:ext uri="{FF2B5EF4-FFF2-40B4-BE49-F238E27FC236}">
                <a16:creationId xmlns:a16="http://schemas.microsoft.com/office/drawing/2014/main" id="{42651790-8BAE-6A96-CED7-AB08B5AEAF8A}"/>
              </a:ext>
            </a:extLst>
          </p:cNvPr>
          <p:cNvPicPr>
            <a:picLocks noGrp="1" noChangeAspect="1"/>
          </p:cNvPicPr>
          <p:nvPr>
            <p:ph sz="half" idx="2"/>
          </p:nvPr>
        </p:nvPicPr>
        <p:blipFill>
          <a:blip r:embed="rId2"/>
          <a:srcRect/>
          <a:stretch/>
        </p:blipFill>
        <p:spPr>
          <a:xfrm>
            <a:off x="6188419" y="2017635"/>
            <a:ext cx="4840365" cy="4840365"/>
          </a:xfrm>
        </p:spPr>
      </p:pic>
    </p:spTree>
    <p:extLst>
      <p:ext uri="{BB962C8B-B14F-4D97-AF65-F5344CB8AC3E}">
        <p14:creationId xmlns:p14="http://schemas.microsoft.com/office/powerpoint/2010/main" val="49760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pic>
        <p:nvPicPr>
          <p:cNvPr id="20" name="Content Placeholder 19" descr="A picture containing text, diagram, screenshot, line&#10;&#10;Description automatically generated">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tretch>
            <a:fillRect/>
          </a:stretch>
        </p:blipFill>
        <p:spPr>
          <a:xfrm>
            <a:off x="4279106" y="2227262"/>
            <a:ext cx="3633787" cy="3633787"/>
          </a:xfrm>
        </p:spPr>
      </p:pic>
      <p:pic>
        <p:nvPicPr>
          <p:cNvPr id="18" name="Content Placeholder 17" descr="A picture containing text, diagram, font, design&#10;&#10;Description automatically generated">
            <a:extLst>
              <a:ext uri="{FF2B5EF4-FFF2-40B4-BE49-F238E27FC236}">
                <a16:creationId xmlns:a16="http://schemas.microsoft.com/office/drawing/2014/main" id="{4839D6D5-2B41-944C-1C99-69736E0DFBD4}"/>
              </a:ext>
            </a:extLst>
          </p:cNvPr>
          <p:cNvPicPr>
            <a:picLocks noGrp="1" noChangeAspect="1"/>
          </p:cNvPicPr>
          <p:nvPr>
            <p:ph sz="half" idx="1"/>
          </p:nvPr>
        </p:nvPicPr>
        <p:blipFill>
          <a:blip r:embed="rId3"/>
          <a:stretch>
            <a:fillRect/>
          </a:stretch>
        </p:blipFill>
        <p:spPr>
          <a:xfrm>
            <a:off x="581193" y="2227262"/>
            <a:ext cx="3633787" cy="3633787"/>
          </a:xfrm>
        </p:spPr>
      </p:pic>
      <p:pic>
        <p:nvPicPr>
          <p:cNvPr id="22" name="Picture 21" descr="A picture containing text, diagram, screenshot, font&#10;&#10;Description automatically generated">
            <a:extLst>
              <a:ext uri="{FF2B5EF4-FFF2-40B4-BE49-F238E27FC236}">
                <a16:creationId xmlns:a16="http://schemas.microsoft.com/office/drawing/2014/main" id="{A2645ED6-F5DD-B44C-6AF8-A1ECB0E6B71D}"/>
              </a:ext>
            </a:extLst>
          </p:cNvPr>
          <p:cNvPicPr>
            <a:picLocks noChangeAspect="1"/>
          </p:cNvPicPr>
          <p:nvPr/>
        </p:nvPicPr>
        <p:blipFill>
          <a:blip r:embed="rId4"/>
          <a:stretch>
            <a:fillRect/>
          </a:stretch>
        </p:blipFill>
        <p:spPr>
          <a:xfrm>
            <a:off x="7977020" y="2227261"/>
            <a:ext cx="3633787" cy="3633787"/>
          </a:xfrm>
          <a:prstGeom prst="rect">
            <a:avLst/>
          </a:prstGeom>
        </p:spPr>
      </p:pic>
    </p:spTree>
    <p:extLst>
      <p:ext uri="{BB962C8B-B14F-4D97-AF65-F5344CB8AC3E}">
        <p14:creationId xmlns:p14="http://schemas.microsoft.com/office/powerpoint/2010/main" val="3003786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solidFill>
                  <a:schemeClr val="tx1"/>
                </a:solidFill>
              </a:rPr>
              <a:t>Relatively even distribution of grades when compared with the other years.</a:t>
            </a:r>
          </a:p>
          <a:p>
            <a:r>
              <a:rPr lang="en-US" dirty="0">
                <a:solidFill>
                  <a:schemeClr val="tx1"/>
                </a:solidFill>
              </a:rPr>
              <a:t>Mean: 		2.425</a:t>
            </a:r>
          </a:p>
          <a:p>
            <a:r>
              <a:rPr lang="en-US" dirty="0">
                <a:solidFill>
                  <a:schemeClr val="tx1"/>
                </a:solidFill>
              </a:rPr>
              <a:t>Median: 	2.5</a:t>
            </a:r>
          </a:p>
          <a:p>
            <a:r>
              <a:rPr lang="en-US" dirty="0">
                <a:solidFill>
                  <a:schemeClr val="tx1"/>
                </a:solidFill>
              </a:rPr>
              <a:t>Total students: 60</a:t>
            </a:r>
          </a:p>
        </p:txBody>
      </p:sp>
      <p:pic>
        <p:nvPicPr>
          <p:cNvPr id="12" name="Content Placeholder 11">
            <a:extLst>
              <a:ext uri="{FF2B5EF4-FFF2-40B4-BE49-F238E27FC236}">
                <a16:creationId xmlns:a16="http://schemas.microsoft.com/office/drawing/2014/main" id="{3E395732-DD74-A97D-BC22-2AF6224408DF}"/>
              </a:ext>
            </a:extLst>
          </p:cNvPr>
          <p:cNvPicPr>
            <a:picLocks noGrp="1" noChangeAspect="1"/>
          </p:cNvPicPr>
          <p:nvPr>
            <p:ph sz="half" idx="2"/>
          </p:nvPr>
        </p:nvPicPr>
        <p:blipFill>
          <a:blip r:embed="rId2"/>
          <a:srcRect/>
          <a:stretch/>
        </p:blipFill>
        <p:spPr>
          <a:xfrm>
            <a:off x="7082631" y="2945722"/>
            <a:ext cx="3633787" cy="3633787"/>
          </a:xfrm>
        </p:spPr>
      </p:pic>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2830175828"/>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4</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8</a:t>
                      </a:r>
                      <a:endParaRPr lang="en-GB" sz="900" dirty="0"/>
                    </a:p>
                  </a:txBody>
                  <a:tcPr marL="47781" marR="47781" marT="23890" marB="23890"/>
                </a:tc>
                <a:tc>
                  <a:txBody>
                    <a:bodyPr/>
                    <a:lstStyle/>
                    <a:p>
                      <a:pPr algn="ctr"/>
                      <a:r>
                        <a:rPr lang="en-US" sz="900" dirty="0"/>
                        <a:t>10</a:t>
                      </a:r>
                      <a:endParaRPr lang="en-GB" sz="900" dirty="0"/>
                    </a:p>
                  </a:txBody>
                  <a:tcPr marL="47781" marR="47781" marT="23890" marB="23890"/>
                </a:tc>
                <a:tc>
                  <a:txBody>
                    <a:bodyPr/>
                    <a:lstStyle/>
                    <a:p>
                      <a:pPr algn="ctr"/>
                      <a:r>
                        <a:rPr lang="en-US" sz="900" dirty="0"/>
                        <a:t>6</a:t>
                      </a:r>
                      <a:endParaRPr lang="en-GB" sz="900" dirty="0"/>
                    </a:p>
                  </a:txBody>
                  <a:tcPr marL="47781" marR="47781" marT="23890" marB="23890"/>
                </a:tc>
                <a:tc>
                  <a:txBody>
                    <a:bodyPr/>
                    <a:lstStyle/>
                    <a:p>
                      <a:pPr algn="ctr"/>
                      <a:r>
                        <a:rPr lang="en-US" sz="900" dirty="0"/>
                        <a:t>4</a:t>
                      </a:r>
                      <a:endParaRPr lang="en-GB" sz="900" dirty="0"/>
                    </a:p>
                  </a:txBody>
                  <a:tcPr marL="47781" marR="47781" marT="23890" marB="23890"/>
                </a:tc>
                <a:tc>
                  <a:txBody>
                    <a:bodyPr/>
                    <a:lstStyle/>
                    <a:p>
                      <a:pPr algn="ctr"/>
                      <a:r>
                        <a:rPr lang="en-US" sz="900" dirty="0"/>
                        <a:t>2</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4</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spTree>
    <p:extLst>
      <p:ext uri="{BB962C8B-B14F-4D97-AF65-F5344CB8AC3E}">
        <p14:creationId xmlns:p14="http://schemas.microsoft.com/office/powerpoint/2010/main" val="790170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solidFill>
                  <a:schemeClr val="tx1"/>
                </a:solidFill>
              </a:rPr>
              <a:t>Heavy focus on upper grades. </a:t>
            </a:r>
          </a:p>
          <a:p>
            <a:r>
              <a:rPr lang="en-US" dirty="0">
                <a:solidFill>
                  <a:schemeClr val="tx1"/>
                </a:solidFill>
              </a:rPr>
              <a:t>No Marginal Fail or Fail grades, only 4 NS submissions.</a:t>
            </a:r>
          </a:p>
          <a:p>
            <a:r>
              <a:rPr lang="en-US" dirty="0">
                <a:solidFill>
                  <a:schemeClr val="tx1"/>
                </a:solidFill>
              </a:rPr>
              <a:t>Mean:		3.085</a:t>
            </a:r>
          </a:p>
          <a:p>
            <a:r>
              <a:rPr lang="en-US" dirty="0">
                <a:solidFill>
                  <a:schemeClr val="tx1"/>
                </a:solidFill>
              </a:rPr>
              <a:t>Median: 	3.5</a:t>
            </a:r>
          </a:p>
          <a:p>
            <a:r>
              <a:rPr lang="en-US" dirty="0">
                <a:solidFill>
                  <a:schemeClr val="tx1"/>
                </a:solidFill>
              </a:rPr>
              <a:t>Total students: 71</a:t>
            </a:r>
          </a:p>
        </p:txBody>
      </p:sp>
      <p:pic>
        <p:nvPicPr>
          <p:cNvPr id="12" name="Content Placeholder 11">
            <a:extLst>
              <a:ext uri="{FF2B5EF4-FFF2-40B4-BE49-F238E27FC236}">
                <a16:creationId xmlns:a16="http://schemas.microsoft.com/office/drawing/2014/main" id="{3E395732-DD74-A97D-BC22-2AF6224408DF}"/>
              </a:ext>
            </a:extLst>
          </p:cNvPr>
          <p:cNvPicPr>
            <a:picLocks noGrp="1" noChangeAspect="1"/>
          </p:cNvPicPr>
          <p:nvPr>
            <p:ph sz="half" idx="2"/>
          </p:nvPr>
        </p:nvPicPr>
        <p:blipFill>
          <a:blip r:embed="rId2"/>
          <a:srcRect/>
          <a:stretch/>
        </p:blipFill>
        <p:spPr>
          <a:xfrm>
            <a:off x="7082631" y="2945722"/>
            <a:ext cx="3633787" cy="3633787"/>
          </a:xfrm>
        </p:spPr>
      </p:pic>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164477705"/>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8</a:t>
                      </a:r>
                      <a:endParaRPr lang="en-GB" sz="900" dirty="0"/>
                    </a:p>
                  </a:txBody>
                  <a:tcPr marL="47781" marR="47781" marT="23890" marB="23890"/>
                </a:tc>
                <a:tc>
                  <a:txBody>
                    <a:bodyPr/>
                    <a:lstStyle/>
                    <a:p>
                      <a:pPr algn="ctr"/>
                      <a:r>
                        <a:rPr lang="en-US" sz="900" dirty="0"/>
                        <a:t>15</a:t>
                      </a:r>
                      <a:endParaRPr lang="en-GB" sz="900" dirty="0"/>
                    </a:p>
                  </a:txBody>
                  <a:tcPr marL="47781" marR="47781" marT="23890" marB="23890"/>
                </a:tc>
                <a:tc>
                  <a:txBody>
                    <a:bodyPr/>
                    <a:lstStyle/>
                    <a:p>
                      <a:pPr algn="ctr"/>
                      <a:r>
                        <a:rPr lang="en-US" sz="900" dirty="0"/>
                        <a:t>14</a:t>
                      </a:r>
                      <a:endParaRPr lang="en-GB" sz="900" dirty="0"/>
                    </a:p>
                  </a:txBody>
                  <a:tcPr marL="47781" marR="47781" marT="23890" marB="23890"/>
                </a:tc>
                <a:tc>
                  <a:txBody>
                    <a:bodyPr/>
                    <a:lstStyle/>
                    <a:p>
                      <a:pPr algn="ctr"/>
                      <a:r>
                        <a:rPr lang="en-US" sz="900" dirty="0"/>
                        <a:t>14</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6</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5</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spTree>
    <p:extLst>
      <p:ext uri="{BB962C8B-B14F-4D97-AF65-F5344CB8AC3E}">
        <p14:creationId xmlns:p14="http://schemas.microsoft.com/office/powerpoint/2010/main" val="773567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solidFill>
                  <a:schemeClr val="tx1"/>
                </a:solidFill>
              </a:rPr>
              <a:t>Larger number of students did not submit (both count and percentage of cohort size).</a:t>
            </a:r>
          </a:p>
          <a:p>
            <a:pPr lvl="1"/>
            <a:r>
              <a:rPr lang="en-US" dirty="0">
                <a:solidFill>
                  <a:schemeClr val="tx1"/>
                </a:solidFill>
              </a:rPr>
              <a:t>Assignment and grading criteria are the same.</a:t>
            </a:r>
          </a:p>
          <a:p>
            <a:pPr lvl="1"/>
            <a:r>
              <a:rPr lang="en-US" dirty="0">
                <a:solidFill>
                  <a:schemeClr val="tx1"/>
                </a:solidFill>
              </a:rPr>
              <a:t>Marking Team different. </a:t>
            </a:r>
          </a:p>
          <a:p>
            <a:r>
              <a:rPr lang="en-US" dirty="0">
                <a:solidFill>
                  <a:schemeClr val="tx1"/>
                </a:solidFill>
              </a:rPr>
              <a:t>Mean: 		2.056</a:t>
            </a:r>
          </a:p>
          <a:p>
            <a:r>
              <a:rPr lang="en-US" dirty="0">
                <a:solidFill>
                  <a:schemeClr val="tx1"/>
                </a:solidFill>
              </a:rPr>
              <a:t>Median:	2.5</a:t>
            </a:r>
          </a:p>
          <a:p>
            <a:r>
              <a:rPr lang="en-US" dirty="0">
                <a:solidFill>
                  <a:schemeClr val="tx1"/>
                </a:solidFill>
              </a:rPr>
              <a:t>Total students: 63</a:t>
            </a:r>
          </a:p>
        </p:txBody>
      </p:sp>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1800925282"/>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3</a:t>
                      </a:r>
                      <a:endParaRPr lang="en-GB" sz="900" dirty="0"/>
                    </a:p>
                  </a:txBody>
                  <a:tcPr marL="47781" marR="47781" marT="23890" marB="23890"/>
                </a:tc>
                <a:tc>
                  <a:txBody>
                    <a:bodyPr/>
                    <a:lstStyle/>
                    <a:p>
                      <a:pPr algn="ctr"/>
                      <a:r>
                        <a:rPr lang="en-US" sz="900" dirty="0"/>
                        <a:t>5</a:t>
                      </a:r>
                      <a:endParaRPr lang="en-GB" sz="900" dirty="0"/>
                    </a:p>
                  </a:txBody>
                  <a:tcPr marL="47781" marR="47781" marT="23890" marB="23890"/>
                </a:tc>
                <a:tc>
                  <a:txBody>
                    <a:bodyPr/>
                    <a:lstStyle/>
                    <a:p>
                      <a:pPr algn="ctr"/>
                      <a:r>
                        <a:rPr lang="en-US" sz="900" dirty="0"/>
                        <a:t>5</a:t>
                      </a:r>
                      <a:endParaRPr lang="en-GB" sz="900" dirty="0"/>
                    </a:p>
                  </a:txBody>
                  <a:tcPr marL="47781" marR="47781" marT="23890" marB="23890"/>
                </a:tc>
                <a:tc>
                  <a:txBody>
                    <a:bodyPr/>
                    <a:lstStyle/>
                    <a:p>
                      <a:pPr algn="ctr"/>
                      <a:r>
                        <a:rPr lang="en-US" sz="900" dirty="0"/>
                        <a:t>12</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9</a:t>
                      </a:r>
                      <a:endParaRPr lang="en-GB" sz="900" dirty="0"/>
                    </a:p>
                  </a:txBody>
                  <a:tcPr marL="47781" marR="47781" marT="23890" marB="23890"/>
                </a:tc>
                <a:tc>
                  <a:txBody>
                    <a:bodyPr/>
                    <a:lstStyle/>
                    <a:p>
                      <a:pPr algn="ctr"/>
                      <a:r>
                        <a:rPr lang="en-US" sz="900" dirty="0"/>
                        <a:t>2</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8</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11</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pic>
        <p:nvPicPr>
          <p:cNvPr id="7" name="Content Placeholder 6">
            <a:extLst>
              <a:ext uri="{FF2B5EF4-FFF2-40B4-BE49-F238E27FC236}">
                <a16:creationId xmlns:a16="http://schemas.microsoft.com/office/drawing/2014/main" id="{8CB82672-6C0C-2DD9-0134-D81AB5BC54B2}"/>
              </a:ext>
            </a:extLst>
          </p:cNvPr>
          <p:cNvPicPr>
            <a:picLocks noGrp="1" noChangeAspect="1"/>
          </p:cNvPicPr>
          <p:nvPr>
            <p:ph sz="half" idx="2"/>
          </p:nvPr>
        </p:nvPicPr>
        <p:blipFill>
          <a:blip r:embed="rId2"/>
          <a:srcRect/>
          <a:stretch/>
        </p:blipFill>
        <p:spPr>
          <a:xfrm>
            <a:off x="7082631" y="2940328"/>
            <a:ext cx="3633787" cy="3633787"/>
          </a:xfrm>
        </p:spPr>
      </p:pic>
    </p:spTree>
    <p:extLst>
      <p:ext uri="{BB962C8B-B14F-4D97-AF65-F5344CB8AC3E}">
        <p14:creationId xmlns:p14="http://schemas.microsoft.com/office/powerpoint/2010/main" val="1582912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ATTENDANCE DATA</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455196"/>
              </a:xfrm>
            </p:spPr>
            <p:txBody>
              <a:bodyPr>
                <a:normAutofit/>
              </a:bodyPr>
              <a:lstStyle/>
              <a:p>
                <a:r>
                  <a:rPr lang="en-US" dirty="0">
                    <a:solidFill>
                      <a:schemeClr val="tx1"/>
                    </a:solidFill>
                  </a:rPr>
                  <a:t>Attendance data is split into three categories:</a:t>
                </a:r>
              </a:p>
              <a:p>
                <a:pPr marL="666900" lvl="1" indent="-342900">
                  <a:buFont typeface="+mj-lt"/>
                  <a:buAutoNum type="arabicPeriod"/>
                </a:pPr>
                <a:r>
                  <a:rPr lang="en-US" dirty="0">
                    <a:solidFill>
                      <a:schemeClr val="tx1"/>
                    </a:solidFill>
                  </a:rPr>
                  <a:t>Attendance Overall (Full &amp; Expected)</a:t>
                </a:r>
              </a:p>
              <a:p>
                <a:pPr marL="666900" lvl="1" indent="-342900">
                  <a:buFont typeface="+mj-lt"/>
                  <a:buAutoNum type="arabicPeriod"/>
                </a:pPr>
                <a:r>
                  <a:rPr lang="en-US" dirty="0">
                    <a:solidFill>
                      <a:schemeClr val="tx1"/>
                    </a:solidFill>
                  </a:rPr>
                  <a:t>Attendance Per Practical</a:t>
                </a:r>
              </a:p>
              <a:p>
                <a:pPr marL="666900" lvl="1" indent="-342900">
                  <a:buFont typeface="+mj-lt"/>
                  <a:buAutoNum type="arabicPeriod"/>
                </a:pPr>
                <a:r>
                  <a:rPr lang="en-US" dirty="0">
                    <a:solidFill>
                      <a:schemeClr val="tx1"/>
                    </a:solidFill>
                  </a:rPr>
                  <a:t>Attendance Per Lecture</a:t>
                </a:r>
              </a:p>
              <a:p>
                <a:pPr marL="342900" indent="-342900">
                  <a:buFont typeface="+mj-lt"/>
                  <a:buAutoNum type="arabicPeriod"/>
                </a:pPr>
                <a:endParaRPr lang="en-US" dirty="0">
                  <a:solidFill>
                    <a:schemeClr val="tx1"/>
                  </a:solidFill>
                </a:endParaRPr>
              </a:p>
              <a:p>
                <a:r>
                  <a:rPr lang="en-US" dirty="0">
                    <a:solidFill>
                      <a:schemeClr val="tx1"/>
                    </a:solidFill>
                  </a:rPr>
                  <a:t>Due to there being two practical sessions each year, students may attend both, especially if they are on the same day or after one another. </a:t>
                </a:r>
              </a:p>
              <a:p>
                <a:pPr marL="0" indent="0">
                  <a:buNone/>
                </a:pPr>
                <a:r>
                  <a:rPr lang="en-US" dirty="0">
                    <a:solidFill>
                      <a:schemeClr val="tx1"/>
                    </a:solidFill>
                  </a:rPr>
                  <a:t>Attendance Count:</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𝑆𝑡𝑢𝑑𝑒𝑛𝑡</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𝐶𝑜𝑢𝑛𝑡</m:t>
                        </m:r>
                      </m:num>
                      <m:den>
                        <m:r>
                          <a:rPr lang="en-US" i="1">
                            <a:solidFill>
                              <a:schemeClr val="tx1"/>
                            </a:solidFill>
                            <a:latin typeface="Cambria Math" panose="02040503050406030204" pitchFamily="18" charset="0"/>
                          </a:rPr>
                          <m:t>𝑁𝑜</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𝑃𝑟𝑎𝑐𝑡𝑖𝑐𝑎𝑙𝑠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𝑁𝑜</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𝑃𝑟𝑎𝑐𝑡𝑖𝑐𝑎𝑙𝑠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𝑁𝑜</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𝐿𝑒𝑐𝑡𝑢𝑟𝑒𝑠</m:t>
                        </m:r>
                      </m:den>
                    </m:f>
                    <m:r>
                      <a:rPr lang="en-US" b="0" i="1" smtClean="0">
                        <a:solidFill>
                          <a:schemeClr val="tx1"/>
                        </a:solidFill>
                        <a:latin typeface="Cambria Math" panose="02040503050406030204" pitchFamily="18" charset="0"/>
                      </a:rPr>
                      <m:t> ∗100</m:t>
                    </m:r>
                  </m:oMath>
                </a14:m>
                <a:r>
                  <a:rPr lang="en-US"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𝑆𝑡𝑢𝑑𝑒𝑛𝑡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𝐶𝑜𝑢𝑛𝑡</m:t>
                        </m:r>
                      </m:num>
                      <m:den>
                        <m:r>
                          <a:rPr lang="en-US" b="0" i="1" smtClean="0">
                            <a:solidFill>
                              <a:schemeClr val="tx1"/>
                            </a:solidFill>
                            <a:latin typeface="Cambria Math" panose="02040503050406030204" pitchFamily="18" charset="0"/>
                          </a:rPr>
                          <m:t>𝑁𝑜</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𝑃𝑟𝑎𝑐𝑡𝑖𝑐𝑎𝑙𝑠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𝑁𝑜</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𝐿𝑒𝑐𝑡𝑢𝑟𝑒𝑠</m:t>
                        </m:r>
                      </m:den>
                    </m:f>
                    <m:r>
                      <a:rPr lang="en-US" b="0" i="1" smtClean="0">
                        <a:solidFill>
                          <a:schemeClr val="tx1"/>
                        </a:solidFill>
                        <a:latin typeface="Cambria Math" panose="02040503050406030204" pitchFamily="18" charset="0"/>
                      </a:rPr>
                      <m:t> ∗100</m:t>
                    </m:r>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121196E6-3603-F66B-72E8-8E7E5F53AC6C}"/>
                  </a:ext>
                </a:extLst>
              </p:cNvPr>
              <p:cNvSpPr>
                <a:spLocks noGrp="1" noRot="1" noChangeAspect="1" noMove="1" noResize="1" noEditPoints="1" noAdjustHandles="1" noChangeArrowheads="1" noChangeShapeType="1" noTextEdit="1"/>
              </p:cNvSpPr>
              <p:nvPr>
                <p:ph idx="1"/>
              </p:nvPr>
            </p:nvSpPr>
            <p:spPr>
              <a:xfrm>
                <a:off x="581192" y="2180496"/>
                <a:ext cx="11029615" cy="4455196"/>
              </a:xfrm>
              <a:blipFill>
                <a:blip r:embed="rId2"/>
                <a:stretch>
                  <a:fillRect l="-442"/>
                </a:stretch>
              </a:blipFill>
            </p:spPr>
            <p:txBody>
              <a:bodyPr/>
              <a:lstStyle/>
              <a:p>
                <a:r>
                  <a:rPr lang="en-GB">
                    <a:noFill/>
                  </a:rPr>
                  <a:t> </a:t>
                </a:r>
              </a:p>
            </p:txBody>
          </p:sp>
        </mc:Fallback>
      </mc:AlternateContent>
    </p:spTree>
    <p:extLst>
      <p:ext uri="{BB962C8B-B14F-4D97-AF65-F5344CB8AC3E}">
        <p14:creationId xmlns:p14="http://schemas.microsoft.com/office/powerpoint/2010/main" val="4076067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Attendance Percentage for last two years.</a:t>
            </a:r>
          </a:p>
          <a:p>
            <a:r>
              <a:rPr lang="en-US" dirty="0">
                <a:solidFill>
                  <a:schemeClr val="tx1"/>
                </a:solidFill>
              </a:rPr>
              <a:t>General attendance is similar, slightly lowered</a:t>
            </a:r>
          </a:p>
          <a:p>
            <a:r>
              <a:rPr lang="en-US" dirty="0">
                <a:solidFill>
                  <a:schemeClr val="tx1"/>
                </a:solidFill>
              </a:rPr>
              <a:t>Decrease in size of interquartile range, lower median.</a:t>
            </a:r>
          </a:p>
        </p:txBody>
      </p:sp>
    </p:spTree>
    <p:extLst>
      <p:ext uri="{BB962C8B-B14F-4D97-AF65-F5344CB8AC3E}">
        <p14:creationId xmlns:p14="http://schemas.microsoft.com/office/powerpoint/2010/main" val="2372593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Expected Attendance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No student in 2022-2023 cohort managed to reach 100% attendance.</a:t>
            </a:r>
          </a:p>
          <a:p>
            <a:r>
              <a:rPr lang="en-US" dirty="0">
                <a:solidFill>
                  <a:schemeClr val="tx1"/>
                </a:solidFill>
              </a:rPr>
              <a:t>Multiple instances in 2021-2022.</a:t>
            </a:r>
          </a:p>
          <a:p>
            <a:r>
              <a:rPr lang="en-US" dirty="0">
                <a:solidFill>
                  <a:schemeClr val="tx1"/>
                </a:solidFill>
              </a:rPr>
              <a:t>Similar pattern to previous slide.</a:t>
            </a:r>
          </a:p>
        </p:txBody>
      </p:sp>
    </p:spTree>
    <p:extLst>
      <p:ext uri="{BB962C8B-B14F-4D97-AF65-F5344CB8AC3E}">
        <p14:creationId xmlns:p14="http://schemas.microsoft.com/office/powerpoint/2010/main" val="341705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STUDY AIM</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p:txBody>
          <a:bodyPr/>
          <a:lstStyle/>
          <a:p>
            <a:r>
              <a:rPr lang="en-US" dirty="0">
                <a:solidFill>
                  <a:schemeClr val="tx1"/>
                </a:solidFill>
              </a:rPr>
              <a:t>Investigate if there is a relationship between student attendance (with specific focus to live lectures) and their grade.</a:t>
            </a:r>
          </a:p>
          <a:p>
            <a:pPr lvl="1"/>
            <a:r>
              <a:rPr lang="en-US" dirty="0">
                <a:solidFill>
                  <a:schemeClr val="tx1"/>
                </a:solidFill>
              </a:rPr>
              <a:t>This study is based on the basis that recorded versions of the lectures are available for students to view.</a:t>
            </a:r>
          </a:p>
          <a:p>
            <a:pPr lvl="1"/>
            <a:r>
              <a:rPr lang="en-US" dirty="0">
                <a:solidFill>
                  <a:schemeClr val="tx1"/>
                </a:solidFill>
              </a:rPr>
              <a:t>Students can view the same material if they cannot or decide not to attend a lecture session.</a:t>
            </a:r>
          </a:p>
          <a:p>
            <a:pPr lvl="1"/>
            <a:endParaRPr lang="en-US" dirty="0">
              <a:solidFill>
                <a:schemeClr val="tx1"/>
              </a:solidFill>
            </a:endParaRPr>
          </a:p>
          <a:p>
            <a:r>
              <a:rPr lang="en-US" dirty="0">
                <a:solidFill>
                  <a:schemeClr val="tx1"/>
                </a:solidFill>
              </a:rPr>
              <a:t>Additional aim of the investigation is to determine if providing pre-recorded lectures is a suitable substitute to live lectures.</a:t>
            </a:r>
          </a:p>
          <a:p>
            <a:pPr lvl="1"/>
            <a:r>
              <a:rPr lang="en-US" dirty="0">
                <a:solidFill>
                  <a:schemeClr val="tx1"/>
                </a:solidFill>
              </a:rPr>
              <a:t>This could mean teaching staff can focus on preparing the material ahead of term, freeing up their in-term teaching to respond to student queries, host more practical sessions, or live workshops for students.</a:t>
            </a:r>
            <a:endParaRPr lang="en-GB" dirty="0">
              <a:solidFill>
                <a:schemeClr val="tx1"/>
              </a:solidFill>
            </a:endParaRPr>
          </a:p>
        </p:txBody>
      </p:sp>
    </p:spTree>
    <p:extLst>
      <p:ext uri="{BB962C8B-B14F-4D97-AF65-F5344CB8AC3E}">
        <p14:creationId xmlns:p14="http://schemas.microsoft.com/office/powerpoint/2010/main" val="3260005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Lecture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Lecture attendance has similar median.</a:t>
            </a:r>
          </a:p>
          <a:p>
            <a:r>
              <a:rPr lang="en-US" dirty="0">
                <a:solidFill>
                  <a:schemeClr val="tx1"/>
                </a:solidFill>
              </a:rPr>
              <a:t>Greater spread for 2021-2022</a:t>
            </a:r>
          </a:p>
        </p:txBody>
      </p:sp>
    </p:spTree>
    <p:extLst>
      <p:ext uri="{BB962C8B-B14F-4D97-AF65-F5344CB8AC3E}">
        <p14:creationId xmlns:p14="http://schemas.microsoft.com/office/powerpoint/2010/main" val="374130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Practical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Clearer reduction in attendance to practical sessions.</a:t>
            </a:r>
          </a:p>
          <a:p>
            <a:r>
              <a:rPr lang="en-US" dirty="0">
                <a:solidFill>
                  <a:schemeClr val="tx1"/>
                </a:solidFill>
              </a:rPr>
              <a:t>Median reduced, range reduced.</a:t>
            </a:r>
          </a:p>
          <a:p>
            <a:r>
              <a:rPr lang="en-US" dirty="0">
                <a:solidFill>
                  <a:schemeClr val="tx1"/>
                </a:solidFill>
              </a:rPr>
              <a:t>Skewed result as some students would have attended more practical session than required (one student with 108% attendance)</a:t>
            </a:r>
          </a:p>
        </p:txBody>
      </p:sp>
    </p:spTree>
    <p:extLst>
      <p:ext uri="{BB962C8B-B14F-4D97-AF65-F5344CB8AC3E}">
        <p14:creationId xmlns:p14="http://schemas.microsoft.com/office/powerpoint/2010/main" val="1695476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VLE Usage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MLS Count is reduced heavily from previous year.</a:t>
            </a:r>
          </a:p>
          <a:p>
            <a:r>
              <a:rPr lang="en-US" dirty="0">
                <a:solidFill>
                  <a:schemeClr val="tx1"/>
                </a:solidFill>
              </a:rPr>
              <a:t>Whilst it could be due to less student engagement, practical attendance remains similar.</a:t>
            </a:r>
          </a:p>
          <a:p>
            <a:r>
              <a:rPr lang="en-US" dirty="0">
                <a:solidFill>
                  <a:schemeClr val="tx1"/>
                </a:solidFill>
              </a:rPr>
              <a:t>Cleanup of links/topics on MLS or different style of video embedding.</a:t>
            </a:r>
          </a:p>
        </p:txBody>
      </p:sp>
    </p:spTree>
    <p:extLst>
      <p:ext uri="{BB962C8B-B14F-4D97-AF65-F5344CB8AC3E}">
        <p14:creationId xmlns:p14="http://schemas.microsoft.com/office/powerpoint/2010/main" val="902844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a:xfrm>
            <a:off x="581194" y="2228003"/>
            <a:ext cx="4267644" cy="4164408"/>
          </a:xfrm>
        </p:spPr>
        <p:txBody>
          <a:bodyPr/>
          <a:lstStyle/>
          <a:p>
            <a:r>
              <a:rPr lang="en-US" dirty="0">
                <a:solidFill>
                  <a:schemeClr val="tx1"/>
                </a:solidFill>
              </a:rPr>
              <a:t>Grade average has reduced since last session, with 2021-2022 having a much higher average.</a:t>
            </a:r>
          </a:p>
          <a:p>
            <a:r>
              <a:rPr lang="en-US" dirty="0">
                <a:solidFill>
                  <a:schemeClr val="tx1"/>
                </a:solidFill>
              </a:rPr>
              <a:t>Compared to last year, attendance seems to have fallen. Average and median in all categories has gone down.</a:t>
            </a:r>
          </a:p>
          <a:p>
            <a:r>
              <a:rPr lang="en-US" dirty="0">
                <a:solidFill>
                  <a:schemeClr val="tx1"/>
                </a:solidFill>
              </a:rPr>
              <a:t>VLE usage has dropped dramatically in comparison to class attendance. </a:t>
            </a:r>
          </a:p>
          <a:p>
            <a:r>
              <a:rPr lang="en-US" dirty="0">
                <a:solidFill>
                  <a:schemeClr val="tx1"/>
                </a:solidFill>
              </a:rPr>
              <a:t>Could be seen that the lowering of attendance and VLE use is related to lowered grade.</a:t>
            </a:r>
          </a:p>
        </p:txBody>
      </p:sp>
      <p:graphicFrame>
        <p:nvGraphicFramePr>
          <p:cNvPr id="6" name="Table 6">
            <a:extLst>
              <a:ext uri="{FF2B5EF4-FFF2-40B4-BE49-F238E27FC236}">
                <a16:creationId xmlns:a16="http://schemas.microsoft.com/office/drawing/2014/main" id="{B8453F27-AEE6-A89E-BF2C-3CD4ADD328F2}"/>
              </a:ext>
            </a:extLst>
          </p:cNvPr>
          <p:cNvGraphicFramePr>
            <a:graphicFrameLocks noGrp="1"/>
          </p:cNvGraphicFramePr>
          <p:nvPr>
            <p:ph sz="half" idx="2"/>
            <p:extLst>
              <p:ext uri="{D42A27DB-BD31-4B8C-83A1-F6EECF244321}">
                <p14:modId xmlns:p14="http://schemas.microsoft.com/office/powerpoint/2010/main" val="1677910143"/>
              </p:ext>
            </p:extLst>
          </p:nvPr>
        </p:nvGraphicFramePr>
        <p:xfrm>
          <a:off x="4915949" y="2432807"/>
          <a:ext cx="6695377" cy="3428244"/>
        </p:xfrm>
        <a:graphic>
          <a:graphicData uri="http://schemas.openxmlformats.org/drawingml/2006/table">
            <a:tbl>
              <a:tblPr firstRow="1" bandRow="1">
                <a:tableStyleId>{68D230F3-CF80-4859-8CE7-A43EE81993B5}</a:tableStyleId>
              </a:tblPr>
              <a:tblGrid>
                <a:gridCol w="515029">
                  <a:extLst>
                    <a:ext uri="{9D8B030D-6E8A-4147-A177-3AD203B41FA5}">
                      <a16:colId xmlns:a16="http://schemas.microsoft.com/office/drawing/2014/main" val="3175777426"/>
                    </a:ext>
                  </a:extLst>
                </a:gridCol>
                <a:gridCol w="515029">
                  <a:extLst>
                    <a:ext uri="{9D8B030D-6E8A-4147-A177-3AD203B41FA5}">
                      <a16:colId xmlns:a16="http://schemas.microsoft.com/office/drawing/2014/main" val="3063281743"/>
                    </a:ext>
                  </a:extLst>
                </a:gridCol>
                <a:gridCol w="515029">
                  <a:extLst>
                    <a:ext uri="{9D8B030D-6E8A-4147-A177-3AD203B41FA5}">
                      <a16:colId xmlns:a16="http://schemas.microsoft.com/office/drawing/2014/main" val="1912613166"/>
                    </a:ext>
                  </a:extLst>
                </a:gridCol>
                <a:gridCol w="515029">
                  <a:extLst>
                    <a:ext uri="{9D8B030D-6E8A-4147-A177-3AD203B41FA5}">
                      <a16:colId xmlns:a16="http://schemas.microsoft.com/office/drawing/2014/main" val="627985694"/>
                    </a:ext>
                  </a:extLst>
                </a:gridCol>
                <a:gridCol w="515029">
                  <a:extLst>
                    <a:ext uri="{9D8B030D-6E8A-4147-A177-3AD203B41FA5}">
                      <a16:colId xmlns:a16="http://schemas.microsoft.com/office/drawing/2014/main" val="2633129296"/>
                    </a:ext>
                  </a:extLst>
                </a:gridCol>
                <a:gridCol w="515029">
                  <a:extLst>
                    <a:ext uri="{9D8B030D-6E8A-4147-A177-3AD203B41FA5}">
                      <a16:colId xmlns:a16="http://schemas.microsoft.com/office/drawing/2014/main" val="3459378517"/>
                    </a:ext>
                  </a:extLst>
                </a:gridCol>
                <a:gridCol w="515029">
                  <a:extLst>
                    <a:ext uri="{9D8B030D-6E8A-4147-A177-3AD203B41FA5}">
                      <a16:colId xmlns:a16="http://schemas.microsoft.com/office/drawing/2014/main" val="4245219144"/>
                    </a:ext>
                  </a:extLst>
                </a:gridCol>
                <a:gridCol w="515029">
                  <a:extLst>
                    <a:ext uri="{9D8B030D-6E8A-4147-A177-3AD203B41FA5}">
                      <a16:colId xmlns:a16="http://schemas.microsoft.com/office/drawing/2014/main" val="1553150276"/>
                    </a:ext>
                  </a:extLst>
                </a:gridCol>
                <a:gridCol w="515029">
                  <a:extLst>
                    <a:ext uri="{9D8B030D-6E8A-4147-A177-3AD203B41FA5}">
                      <a16:colId xmlns:a16="http://schemas.microsoft.com/office/drawing/2014/main" val="3076180246"/>
                    </a:ext>
                  </a:extLst>
                </a:gridCol>
                <a:gridCol w="515029">
                  <a:extLst>
                    <a:ext uri="{9D8B030D-6E8A-4147-A177-3AD203B41FA5}">
                      <a16:colId xmlns:a16="http://schemas.microsoft.com/office/drawing/2014/main" val="1812741376"/>
                    </a:ext>
                  </a:extLst>
                </a:gridCol>
                <a:gridCol w="515029">
                  <a:extLst>
                    <a:ext uri="{9D8B030D-6E8A-4147-A177-3AD203B41FA5}">
                      <a16:colId xmlns:a16="http://schemas.microsoft.com/office/drawing/2014/main" val="1526394259"/>
                    </a:ext>
                  </a:extLst>
                </a:gridCol>
                <a:gridCol w="515029">
                  <a:extLst>
                    <a:ext uri="{9D8B030D-6E8A-4147-A177-3AD203B41FA5}">
                      <a16:colId xmlns:a16="http://schemas.microsoft.com/office/drawing/2014/main" val="1609081307"/>
                    </a:ext>
                  </a:extLst>
                </a:gridCol>
                <a:gridCol w="515029">
                  <a:extLst>
                    <a:ext uri="{9D8B030D-6E8A-4147-A177-3AD203B41FA5}">
                      <a16:colId xmlns:a16="http://schemas.microsoft.com/office/drawing/2014/main" val="4241483224"/>
                    </a:ext>
                  </a:extLst>
                </a:gridCol>
              </a:tblGrid>
              <a:tr h="857061">
                <a:tc>
                  <a:txBody>
                    <a:bodyPr/>
                    <a:lstStyle/>
                    <a:p>
                      <a:r>
                        <a:rPr lang="en-US" sz="1000" b="0" dirty="0"/>
                        <a:t>Year</a:t>
                      </a:r>
                      <a:endParaRPr lang="en-GB" sz="1000" b="0" dirty="0"/>
                    </a:p>
                  </a:txBody>
                  <a:tcPr/>
                </a:tc>
                <a:tc>
                  <a:txBody>
                    <a:bodyPr/>
                    <a:lstStyle/>
                    <a:p>
                      <a:r>
                        <a:rPr lang="en-US" sz="1000" b="0" dirty="0"/>
                        <a:t>Grade(M)</a:t>
                      </a:r>
                      <a:endParaRPr lang="en-GB" sz="1000" b="0" dirty="0"/>
                    </a:p>
                  </a:txBody>
                  <a:tcPr vert="vert"/>
                </a:tc>
                <a:tc>
                  <a:txBody>
                    <a:bodyPr/>
                    <a:lstStyle/>
                    <a:p>
                      <a:r>
                        <a:rPr lang="en-US" sz="1000" b="0" dirty="0"/>
                        <a:t>Grade (</a:t>
                      </a:r>
                      <a:r>
                        <a:rPr lang="en-US" sz="1000" b="0" dirty="0" err="1"/>
                        <a:t>Mdn</a:t>
                      </a:r>
                      <a:r>
                        <a:rPr lang="en-US" sz="1000" b="0" dirty="0"/>
                        <a:t>)</a:t>
                      </a:r>
                      <a:endParaRPr lang="en-GB" sz="1000" b="0" dirty="0"/>
                    </a:p>
                  </a:txBody>
                  <a:tcPr vert="vert"/>
                </a:tc>
                <a:tc>
                  <a:txBody>
                    <a:bodyPr/>
                    <a:lstStyle/>
                    <a:p>
                      <a:r>
                        <a:rPr lang="en-US" sz="1000" b="0" dirty="0"/>
                        <a:t>Attendance (M)</a:t>
                      </a:r>
                      <a:endParaRPr lang="en-GB" sz="1000" b="0" dirty="0"/>
                    </a:p>
                  </a:txBody>
                  <a:tcPr vert="vert"/>
                </a:tc>
                <a:tc>
                  <a:txBody>
                    <a:bodyPr/>
                    <a:lstStyle/>
                    <a:p>
                      <a:r>
                        <a:rPr lang="en-US" sz="1000" b="0" dirty="0"/>
                        <a:t>Attendance (</a:t>
                      </a:r>
                      <a:r>
                        <a:rPr lang="en-US" sz="1000" b="0" dirty="0" err="1"/>
                        <a:t>Mdn</a:t>
                      </a:r>
                      <a:r>
                        <a:rPr lang="en-US" sz="1000" b="0" dirty="0"/>
                        <a:t>)</a:t>
                      </a:r>
                      <a:endParaRPr lang="en-GB" sz="1000" b="0" dirty="0"/>
                    </a:p>
                  </a:txBody>
                  <a:tcPr vert="vert"/>
                </a:tc>
                <a:tc>
                  <a:txBody>
                    <a:bodyPr/>
                    <a:lstStyle/>
                    <a:p>
                      <a:r>
                        <a:rPr lang="en-US" sz="1000" b="0" dirty="0"/>
                        <a:t>Attendance Expected (M)</a:t>
                      </a:r>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Expected (</a:t>
                      </a:r>
                      <a:r>
                        <a:rPr lang="en-US" sz="1050" b="0" dirty="0" err="1"/>
                        <a:t>Mdn</a:t>
                      </a:r>
                      <a:r>
                        <a:rPr lang="en-US" sz="1050" b="0" dirty="0"/>
                        <a:t>)</a:t>
                      </a:r>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Lecture (M)</a:t>
                      </a:r>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Lecture (</a:t>
                      </a:r>
                      <a:r>
                        <a:rPr lang="en-US" sz="1050" b="0" dirty="0" err="1"/>
                        <a:t>Mdn</a:t>
                      </a:r>
                      <a:r>
                        <a:rPr lang="en-US" sz="1050" b="0" dirty="0"/>
                        <a:t>)</a:t>
                      </a:r>
                      <a:endParaRPr lang="en-GB" sz="1050" b="0" dirty="0"/>
                    </a:p>
                    <a:p>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Practical (M)</a:t>
                      </a:r>
                      <a:endParaRPr lang="en-GB" sz="1050" b="0" dirty="0"/>
                    </a:p>
                    <a:p>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Practical (</a:t>
                      </a:r>
                      <a:r>
                        <a:rPr lang="en-US" sz="1050" b="0" dirty="0" err="1"/>
                        <a:t>Mdn</a:t>
                      </a:r>
                      <a:r>
                        <a:rPr lang="en-US" sz="1050" b="0" dirty="0"/>
                        <a:t>)</a:t>
                      </a:r>
                      <a:endParaRPr lang="en-GB" sz="1050" b="0" dirty="0"/>
                    </a:p>
                    <a:p>
                      <a:endParaRPr lang="en-GB" sz="1050" b="0" dirty="0"/>
                    </a:p>
                    <a:p>
                      <a:endParaRPr lang="en-GB" sz="1050" b="0" dirty="0"/>
                    </a:p>
                  </a:txBody>
                  <a:tcPr vert="vert"/>
                </a:tc>
                <a:tc>
                  <a:txBody>
                    <a:bodyPr/>
                    <a:lstStyle/>
                    <a:p>
                      <a:r>
                        <a:rPr lang="en-US" sz="1050" b="0" dirty="0"/>
                        <a:t>VLE Usage Count (M)</a:t>
                      </a:r>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VLE Usage Count (</a:t>
                      </a:r>
                      <a:r>
                        <a:rPr lang="en-US" sz="1050" b="0" dirty="0" err="1"/>
                        <a:t>Mdn</a:t>
                      </a:r>
                      <a:r>
                        <a:rPr lang="en-US" sz="1050" b="0" dirty="0"/>
                        <a:t>)</a:t>
                      </a:r>
                      <a:endParaRPr lang="en-GB" sz="1050" b="0" dirty="0"/>
                    </a:p>
                    <a:p>
                      <a:endParaRPr lang="en-GB" sz="1050" b="0" dirty="0"/>
                    </a:p>
                  </a:txBody>
                  <a:tcPr vert="vert"/>
                </a:tc>
                <a:extLst>
                  <a:ext uri="{0D108BD9-81ED-4DB2-BD59-A6C34878D82A}">
                    <a16:rowId xmlns:a16="http://schemas.microsoft.com/office/drawing/2014/main" val="1487557583"/>
                  </a:ext>
                </a:extLst>
              </a:tr>
              <a:tr h="857061">
                <a:tc>
                  <a:txBody>
                    <a:bodyPr/>
                    <a:lstStyle/>
                    <a:p>
                      <a:pPr algn="ctr"/>
                      <a:r>
                        <a:rPr lang="en-US" sz="1100" b="0" dirty="0"/>
                        <a:t>2020-2021</a:t>
                      </a:r>
                      <a:endParaRPr lang="en-GB" sz="1100" b="0" dirty="0"/>
                    </a:p>
                  </a:txBody>
                  <a:tcPr/>
                </a:tc>
                <a:tc>
                  <a:txBody>
                    <a:bodyPr/>
                    <a:lstStyle/>
                    <a:p>
                      <a:pPr algn="ctr"/>
                      <a:r>
                        <a:rPr lang="en-US" sz="1100" b="0" dirty="0"/>
                        <a:t>2.425</a:t>
                      </a:r>
                      <a:endParaRPr lang="en-GB" sz="1100" b="0" dirty="0"/>
                    </a:p>
                  </a:txBody>
                  <a:tcPr/>
                </a:tc>
                <a:tc>
                  <a:txBody>
                    <a:bodyPr/>
                    <a:lstStyle/>
                    <a:p>
                      <a:pPr algn="ctr"/>
                      <a:r>
                        <a:rPr lang="en-US" sz="1100" b="0" dirty="0"/>
                        <a:t>2.5</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extLst>
                  <a:ext uri="{0D108BD9-81ED-4DB2-BD59-A6C34878D82A}">
                    <a16:rowId xmlns:a16="http://schemas.microsoft.com/office/drawing/2014/main" val="1418388030"/>
                  </a:ext>
                </a:extLst>
              </a:tr>
              <a:tr h="857061">
                <a:tc>
                  <a:txBody>
                    <a:bodyPr/>
                    <a:lstStyle/>
                    <a:p>
                      <a:pPr algn="ctr"/>
                      <a:r>
                        <a:rPr lang="en-US" sz="1100" b="0" dirty="0"/>
                        <a:t>2021-2022</a:t>
                      </a:r>
                      <a:endParaRPr lang="en-GB" sz="1100" b="0" dirty="0"/>
                    </a:p>
                  </a:txBody>
                  <a:tcPr/>
                </a:tc>
                <a:tc>
                  <a:txBody>
                    <a:bodyPr/>
                    <a:lstStyle/>
                    <a:p>
                      <a:pPr algn="ctr"/>
                      <a:r>
                        <a:rPr lang="en-US" sz="1100" b="0" dirty="0"/>
                        <a:t>3.085</a:t>
                      </a:r>
                      <a:endParaRPr lang="en-GB" sz="1100" b="0" dirty="0"/>
                    </a:p>
                  </a:txBody>
                  <a:tcPr/>
                </a:tc>
                <a:tc>
                  <a:txBody>
                    <a:bodyPr/>
                    <a:lstStyle/>
                    <a:p>
                      <a:pPr algn="ctr"/>
                      <a:r>
                        <a:rPr lang="en-US" sz="1100" b="0" dirty="0"/>
                        <a:t>3.5</a:t>
                      </a:r>
                      <a:endParaRPr lang="en-GB" sz="1100" b="0" dirty="0"/>
                    </a:p>
                  </a:txBody>
                  <a:tcPr/>
                </a:tc>
                <a:tc>
                  <a:txBody>
                    <a:bodyPr/>
                    <a:lstStyle/>
                    <a:p>
                      <a:pPr algn="ctr"/>
                      <a:r>
                        <a:rPr lang="en-US" sz="1100" b="0" dirty="0"/>
                        <a:t>29.27</a:t>
                      </a:r>
                      <a:endParaRPr lang="en-GB" sz="1100" b="0" dirty="0"/>
                    </a:p>
                  </a:txBody>
                  <a:tcPr/>
                </a:tc>
                <a:tc>
                  <a:txBody>
                    <a:bodyPr/>
                    <a:lstStyle/>
                    <a:p>
                      <a:pPr algn="ctr"/>
                      <a:r>
                        <a:rPr lang="en-US" sz="1100" b="0" dirty="0"/>
                        <a:t>30</a:t>
                      </a:r>
                      <a:endParaRPr lang="en-GB" sz="1100" b="0" dirty="0"/>
                    </a:p>
                  </a:txBody>
                  <a:tcPr/>
                </a:tc>
                <a:tc>
                  <a:txBody>
                    <a:bodyPr/>
                    <a:lstStyle/>
                    <a:p>
                      <a:pPr algn="ctr"/>
                      <a:r>
                        <a:rPr lang="en-US" sz="1100" b="0" dirty="0"/>
                        <a:t>46.18</a:t>
                      </a:r>
                      <a:endParaRPr lang="en-GB" sz="1100" b="0" dirty="0"/>
                    </a:p>
                  </a:txBody>
                  <a:tcPr/>
                </a:tc>
                <a:tc>
                  <a:txBody>
                    <a:bodyPr/>
                    <a:lstStyle/>
                    <a:p>
                      <a:pPr algn="ctr"/>
                      <a:r>
                        <a:rPr lang="en-US" sz="1100" b="0" dirty="0"/>
                        <a:t>48</a:t>
                      </a:r>
                      <a:endParaRPr lang="en-GB" sz="1100" b="0" dirty="0"/>
                    </a:p>
                  </a:txBody>
                  <a:tcPr/>
                </a:tc>
                <a:tc>
                  <a:txBody>
                    <a:bodyPr/>
                    <a:lstStyle/>
                    <a:p>
                      <a:pPr algn="ctr"/>
                      <a:r>
                        <a:rPr lang="en-US" sz="1100" b="0" dirty="0"/>
                        <a:t>45.85</a:t>
                      </a:r>
                      <a:endParaRPr lang="en-GB" sz="1100" b="0" dirty="0"/>
                    </a:p>
                  </a:txBody>
                  <a:tcPr/>
                </a:tc>
                <a:tc>
                  <a:txBody>
                    <a:bodyPr/>
                    <a:lstStyle/>
                    <a:p>
                      <a:pPr algn="ctr"/>
                      <a:r>
                        <a:rPr lang="en-US" sz="1100" b="0" dirty="0"/>
                        <a:t>44</a:t>
                      </a:r>
                      <a:endParaRPr lang="en-GB" sz="1100" b="0" dirty="0"/>
                    </a:p>
                  </a:txBody>
                  <a:tcPr/>
                </a:tc>
                <a:tc>
                  <a:txBody>
                    <a:bodyPr/>
                    <a:lstStyle/>
                    <a:p>
                      <a:pPr algn="ctr"/>
                      <a:r>
                        <a:rPr lang="en-US" sz="1100" b="0" dirty="0"/>
                        <a:t>46.37</a:t>
                      </a:r>
                      <a:endParaRPr lang="en-GB" sz="1100" b="0" dirty="0"/>
                    </a:p>
                  </a:txBody>
                  <a:tcPr/>
                </a:tc>
                <a:tc>
                  <a:txBody>
                    <a:bodyPr/>
                    <a:lstStyle/>
                    <a:p>
                      <a:pPr algn="ctr"/>
                      <a:r>
                        <a:rPr lang="en-US" sz="1100" b="0" dirty="0"/>
                        <a:t>42</a:t>
                      </a:r>
                      <a:endParaRPr lang="en-GB" sz="1100" b="0" dirty="0"/>
                    </a:p>
                  </a:txBody>
                  <a:tcPr/>
                </a:tc>
                <a:tc>
                  <a:txBody>
                    <a:bodyPr/>
                    <a:lstStyle/>
                    <a:p>
                      <a:pPr algn="ctr"/>
                      <a:r>
                        <a:rPr lang="en-US" sz="1100" b="0" dirty="0"/>
                        <a:t>44.29</a:t>
                      </a:r>
                      <a:endParaRPr lang="en-GB" sz="1100" b="0" dirty="0"/>
                    </a:p>
                  </a:txBody>
                  <a:tcPr/>
                </a:tc>
                <a:tc>
                  <a:txBody>
                    <a:bodyPr/>
                    <a:lstStyle/>
                    <a:p>
                      <a:pPr algn="ctr"/>
                      <a:r>
                        <a:rPr lang="en-US" sz="1100" b="0" dirty="0"/>
                        <a:t>42</a:t>
                      </a:r>
                      <a:endParaRPr lang="en-GB" sz="1100" b="0" dirty="0"/>
                    </a:p>
                  </a:txBody>
                  <a:tcPr/>
                </a:tc>
                <a:extLst>
                  <a:ext uri="{0D108BD9-81ED-4DB2-BD59-A6C34878D82A}">
                    <a16:rowId xmlns:a16="http://schemas.microsoft.com/office/drawing/2014/main" val="3228881547"/>
                  </a:ext>
                </a:extLst>
              </a:tr>
              <a:tr h="857061">
                <a:tc>
                  <a:txBody>
                    <a:bodyPr/>
                    <a:lstStyle/>
                    <a:p>
                      <a:pPr algn="ctr"/>
                      <a:r>
                        <a:rPr lang="en-US" sz="1100" b="0" dirty="0"/>
                        <a:t>2022-2023</a:t>
                      </a:r>
                      <a:endParaRPr lang="en-GB" sz="1100" b="0" dirty="0"/>
                    </a:p>
                  </a:txBody>
                  <a:tcPr/>
                </a:tc>
                <a:tc>
                  <a:txBody>
                    <a:bodyPr/>
                    <a:lstStyle/>
                    <a:p>
                      <a:pPr algn="ctr"/>
                      <a:r>
                        <a:rPr lang="en-US" sz="1100" b="0" dirty="0"/>
                        <a:t>2.056</a:t>
                      </a:r>
                      <a:endParaRPr lang="en-GB" sz="1100" b="0" dirty="0"/>
                    </a:p>
                  </a:txBody>
                  <a:tcPr/>
                </a:tc>
                <a:tc>
                  <a:txBody>
                    <a:bodyPr/>
                    <a:lstStyle/>
                    <a:p>
                      <a:pPr algn="ctr"/>
                      <a:r>
                        <a:rPr lang="en-US" sz="1100" b="0" dirty="0"/>
                        <a:t>2.5</a:t>
                      </a:r>
                      <a:endParaRPr lang="en-GB" sz="1100" b="0" dirty="0"/>
                    </a:p>
                  </a:txBody>
                  <a:tcPr/>
                </a:tc>
                <a:tc>
                  <a:txBody>
                    <a:bodyPr/>
                    <a:lstStyle/>
                    <a:p>
                      <a:pPr algn="ctr"/>
                      <a:r>
                        <a:rPr lang="en-US" sz="1100" b="0" dirty="0"/>
                        <a:t>26.63</a:t>
                      </a:r>
                      <a:endParaRPr lang="en-GB" sz="1100" b="0" dirty="0"/>
                    </a:p>
                  </a:txBody>
                  <a:tcPr/>
                </a:tc>
                <a:tc>
                  <a:txBody>
                    <a:bodyPr/>
                    <a:lstStyle/>
                    <a:p>
                      <a:pPr algn="ctr"/>
                      <a:r>
                        <a:rPr lang="en-US" sz="1100" b="0" dirty="0"/>
                        <a:t>25</a:t>
                      </a:r>
                      <a:endParaRPr lang="en-GB" sz="1100" b="0" dirty="0"/>
                    </a:p>
                  </a:txBody>
                  <a:tcPr/>
                </a:tc>
                <a:tc>
                  <a:txBody>
                    <a:bodyPr/>
                    <a:lstStyle/>
                    <a:p>
                      <a:pPr algn="ctr"/>
                      <a:r>
                        <a:rPr lang="en-US" sz="1100" b="0" dirty="0"/>
                        <a:t>40.63</a:t>
                      </a:r>
                      <a:endParaRPr lang="en-GB" sz="1100" b="0" dirty="0"/>
                    </a:p>
                  </a:txBody>
                  <a:tcPr/>
                </a:tc>
                <a:tc>
                  <a:txBody>
                    <a:bodyPr/>
                    <a:lstStyle/>
                    <a:p>
                      <a:pPr algn="ctr"/>
                      <a:r>
                        <a:rPr lang="en-US" sz="1100" b="0" dirty="0"/>
                        <a:t>38</a:t>
                      </a:r>
                      <a:endParaRPr lang="en-GB" sz="1100" b="0" dirty="0"/>
                    </a:p>
                  </a:txBody>
                  <a:tcPr/>
                </a:tc>
                <a:tc>
                  <a:txBody>
                    <a:bodyPr/>
                    <a:lstStyle/>
                    <a:p>
                      <a:pPr algn="ctr"/>
                      <a:r>
                        <a:rPr lang="en-US" sz="1100" b="0" dirty="0"/>
                        <a:t>44.92</a:t>
                      </a:r>
                      <a:endParaRPr lang="en-GB" sz="1100" b="0" dirty="0"/>
                    </a:p>
                  </a:txBody>
                  <a:tcPr/>
                </a:tc>
                <a:tc>
                  <a:txBody>
                    <a:bodyPr/>
                    <a:lstStyle/>
                    <a:p>
                      <a:pPr algn="ctr"/>
                      <a:r>
                        <a:rPr lang="en-US" sz="1100" b="0" dirty="0"/>
                        <a:t>40</a:t>
                      </a:r>
                      <a:endParaRPr lang="en-GB" sz="1100" b="0" dirty="0"/>
                    </a:p>
                  </a:txBody>
                  <a:tcPr/>
                </a:tc>
                <a:tc>
                  <a:txBody>
                    <a:bodyPr/>
                    <a:lstStyle/>
                    <a:p>
                      <a:pPr algn="ctr"/>
                      <a:r>
                        <a:rPr lang="en-US" sz="1100" b="0" dirty="0"/>
                        <a:t>36.6</a:t>
                      </a:r>
                      <a:endParaRPr lang="en-GB" sz="1100" b="0" dirty="0"/>
                    </a:p>
                  </a:txBody>
                  <a:tcPr/>
                </a:tc>
                <a:tc>
                  <a:txBody>
                    <a:bodyPr/>
                    <a:lstStyle/>
                    <a:p>
                      <a:pPr algn="ctr"/>
                      <a:r>
                        <a:rPr lang="en-US" sz="1100" b="0" dirty="0"/>
                        <a:t>27</a:t>
                      </a:r>
                      <a:endParaRPr lang="en-GB" sz="1100" b="0" dirty="0"/>
                    </a:p>
                  </a:txBody>
                  <a:tcPr/>
                </a:tc>
                <a:tc>
                  <a:txBody>
                    <a:bodyPr/>
                    <a:lstStyle/>
                    <a:p>
                      <a:pPr algn="ctr"/>
                      <a:r>
                        <a:rPr lang="en-US" sz="1100" b="0" dirty="0"/>
                        <a:t>17.11</a:t>
                      </a:r>
                      <a:endParaRPr lang="en-GB" sz="1100" b="0" dirty="0"/>
                    </a:p>
                  </a:txBody>
                  <a:tcPr/>
                </a:tc>
                <a:tc>
                  <a:txBody>
                    <a:bodyPr/>
                    <a:lstStyle/>
                    <a:p>
                      <a:pPr algn="ctr"/>
                      <a:r>
                        <a:rPr lang="en-US" sz="1100" b="0" dirty="0"/>
                        <a:t>15</a:t>
                      </a:r>
                      <a:endParaRPr lang="en-GB" sz="1100" b="0" dirty="0"/>
                    </a:p>
                  </a:txBody>
                  <a:tcPr/>
                </a:tc>
                <a:extLst>
                  <a:ext uri="{0D108BD9-81ED-4DB2-BD59-A6C34878D82A}">
                    <a16:rowId xmlns:a16="http://schemas.microsoft.com/office/drawing/2014/main" val="859004804"/>
                  </a:ext>
                </a:extLst>
              </a:tr>
            </a:tbl>
          </a:graphicData>
        </a:graphic>
      </p:graphicFrame>
    </p:spTree>
    <p:extLst>
      <p:ext uri="{BB962C8B-B14F-4D97-AF65-F5344CB8AC3E}">
        <p14:creationId xmlns:p14="http://schemas.microsoft.com/office/powerpoint/2010/main" val="596621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Correlation &amp; Covariance</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fontScale="92500" lnSpcReduction="20000"/>
          </a:bodyPr>
          <a:lstStyle/>
          <a:p>
            <a:r>
              <a:rPr lang="en-US" dirty="0">
                <a:solidFill>
                  <a:schemeClr val="bg1"/>
                </a:solidFill>
              </a:rPr>
              <a:t>Grade ~ Attendance</a:t>
            </a:r>
          </a:p>
          <a:p>
            <a:endParaRPr lang="en-US" dirty="0">
              <a:solidFill>
                <a:schemeClr val="bg1"/>
              </a:solidFill>
            </a:endParaRPr>
          </a:p>
          <a:p>
            <a:r>
              <a:rPr lang="en-US" dirty="0">
                <a:solidFill>
                  <a:schemeClr val="bg1"/>
                </a:solidFill>
              </a:rPr>
              <a:t>Grade ~ Expected Attendance</a:t>
            </a:r>
          </a:p>
          <a:p>
            <a:endParaRPr lang="en-US" dirty="0">
              <a:solidFill>
                <a:schemeClr val="bg1"/>
              </a:solidFill>
            </a:endParaRPr>
          </a:p>
          <a:p>
            <a:r>
              <a:rPr lang="en-US" dirty="0">
                <a:solidFill>
                  <a:schemeClr val="bg1"/>
                </a:solidFill>
              </a:rPr>
              <a:t>Grade ~ Practical Attendance</a:t>
            </a:r>
          </a:p>
          <a:p>
            <a:endParaRPr lang="en-US" dirty="0">
              <a:solidFill>
                <a:schemeClr val="bg1"/>
              </a:solidFill>
            </a:endParaRPr>
          </a:p>
          <a:p>
            <a:r>
              <a:rPr lang="en-US" dirty="0">
                <a:solidFill>
                  <a:schemeClr val="bg1"/>
                </a:solidFill>
              </a:rPr>
              <a:t>Grade ~ Lecture Attendance</a:t>
            </a:r>
          </a:p>
          <a:p>
            <a:endParaRPr lang="en-US" dirty="0">
              <a:solidFill>
                <a:schemeClr val="bg1"/>
              </a:solidFill>
            </a:endParaRPr>
          </a:p>
          <a:p>
            <a:r>
              <a:rPr lang="en-US" dirty="0">
                <a:solidFill>
                  <a:schemeClr val="bg1"/>
                </a:solidFill>
              </a:rPr>
              <a:t>GRADE ~ VLE Use</a:t>
            </a:r>
          </a:p>
        </p:txBody>
      </p:sp>
    </p:spTree>
    <p:extLst>
      <p:ext uri="{BB962C8B-B14F-4D97-AF65-F5344CB8AC3E}">
        <p14:creationId xmlns:p14="http://schemas.microsoft.com/office/powerpoint/2010/main" val="301691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Correlation MATRIX – 2021-2022</a:t>
            </a:r>
          </a:p>
        </p:txBody>
      </p:sp>
      <p:pic>
        <p:nvPicPr>
          <p:cNvPr id="14" name="Content Placeholder 13">
            <a:extLst>
              <a:ext uri="{FF2B5EF4-FFF2-40B4-BE49-F238E27FC236}">
                <a16:creationId xmlns:a16="http://schemas.microsoft.com/office/drawing/2014/main" id="{086BFB0F-26AA-5F52-C6B0-14106828505F}"/>
              </a:ext>
            </a:extLst>
          </p:cNvPr>
          <p:cNvPicPr>
            <a:picLocks noGrp="1" noChangeAspect="1"/>
          </p:cNvPicPr>
          <p:nvPr>
            <p:ph sz="half" idx="1"/>
          </p:nvPr>
        </p:nvPicPr>
        <p:blipFill>
          <a:blip r:embed="rId2"/>
          <a:srcRect/>
          <a:stretch/>
        </p:blipFill>
        <p:spPr>
          <a:xfrm>
            <a:off x="1067755" y="2227263"/>
            <a:ext cx="4528175" cy="4528175"/>
          </a:xfrm>
        </p:spPr>
      </p:pic>
      <p:pic>
        <p:nvPicPr>
          <p:cNvPr id="16" name="Content Placeholder 15">
            <a:extLst>
              <a:ext uri="{FF2B5EF4-FFF2-40B4-BE49-F238E27FC236}">
                <a16:creationId xmlns:a16="http://schemas.microsoft.com/office/drawing/2014/main" id="{79B8A73E-0BDA-7816-DBC7-A3BEE4315745}"/>
              </a:ext>
            </a:extLst>
          </p:cNvPr>
          <p:cNvPicPr>
            <a:picLocks noGrp="1" noChangeAspect="1"/>
          </p:cNvPicPr>
          <p:nvPr>
            <p:ph sz="half" idx="2"/>
          </p:nvPr>
        </p:nvPicPr>
        <p:blipFill>
          <a:blip r:embed="rId3"/>
          <a:srcRect/>
          <a:stretch/>
        </p:blipFill>
        <p:spPr>
          <a:xfrm>
            <a:off x="6596072" y="2227262"/>
            <a:ext cx="4528174" cy="4528174"/>
          </a:xfrm>
        </p:spPr>
      </p:pic>
    </p:spTree>
    <p:extLst>
      <p:ext uri="{BB962C8B-B14F-4D97-AF65-F5344CB8AC3E}">
        <p14:creationId xmlns:p14="http://schemas.microsoft.com/office/powerpoint/2010/main" val="843200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Correlation MATRIX – 2022-2023</a:t>
            </a:r>
          </a:p>
        </p:txBody>
      </p:sp>
      <p:pic>
        <p:nvPicPr>
          <p:cNvPr id="14" name="Content Placeholder 13">
            <a:extLst>
              <a:ext uri="{FF2B5EF4-FFF2-40B4-BE49-F238E27FC236}">
                <a16:creationId xmlns:a16="http://schemas.microsoft.com/office/drawing/2014/main" id="{086BFB0F-26AA-5F52-C6B0-14106828505F}"/>
              </a:ext>
            </a:extLst>
          </p:cNvPr>
          <p:cNvPicPr>
            <a:picLocks noGrp="1" noChangeAspect="1"/>
          </p:cNvPicPr>
          <p:nvPr>
            <p:ph sz="half" idx="1"/>
          </p:nvPr>
        </p:nvPicPr>
        <p:blipFill>
          <a:blip r:embed="rId2"/>
          <a:srcRect/>
          <a:stretch/>
        </p:blipFill>
        <p:spPr>
          <a:xfrm>
            <a:off x="1067755" y="2227263"/>
            <a:ext cx="4528175" cy="4528175"/>
          </a:xfrm>
        </p:spPr>
      </p:pic>
      <p:pic>
        <p:nvPicPr>
          <p:cNvPr id="16" name="Content Placeholder 15">
            <a:extLst>
              <a:ext uri="{FF2B5EF4-FFF2-40B4-BE49-F238E27FC236}">
                <a16:creationId xmlns:a16="http://schemas.microsoft.com/office/drawing/2014/main" id="{79B8A73E-0BDA-7816-DBC7-A3BEE4315745}"/>
              </a:ext>
            </a:extLst>
          </p:cNvPr>
          <p:cNvPicPr>
            <a:picLocks noGrp="1" noChangeAspect="1"/>
          </p:cNvPicPr>
          <p:nvPr>
            <p:ph sz="half" idx="2"/>
          </p:nvPr>
        </p:nvPicPr>
        <p:blipFill>
          <a:blip r:embed="rId3"/>
          <a:srcRect/>
          <a:stretch/>
        </p:blipFill>
        <p:spPr>
          <a:xfrm>
            <a:off x="6596072" y="2227262"/>
            <a:ext cx="4528174" cy="4528174"/>
          </a:xfrm>
        </p:spPr>
      </p:pic>
    </p:spTree>
    <p:extLst>
      <p:ext uri="{BB962C8B-B14F-4D97-AF65-F5344CB8AC3E}">
        <p14:creationId xmlns:p14="http://schemas.microsoft.com/office/powerpoint/2010/main" val="3264151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Correlation MATRIX – 2022-2023</a:t>
            </a:r>
          </a:p>
        </p:txBody>
      </p:sp>
      <p:sp>
        <p:nvSpPr>
          <p:cNvPr id="4" name="Content Placeholder 3">
            <a:extLst>
              <a:ext uri="{FF2B5EF4-FFF2-40B4-BE49-F238E27FC236}">
                <a16:creationId xmlns:a16="http://schemas.microsoft.com/office/drawing/2014/main" id="{6829E2DB-FA91-B6F6-608F-A9C4E91671DC}"/>
              </a:ext>
            </a:extLst>
          </p:cNvPr>
          <p:cNvSpPr>
            <a:spLocks noGrp="1"/>
          </p:cNvSpPr>
          <p:nvPr>
            <p:ph sz="half" idx="1"/>
          </p:nvPr>
        </p:nvSpPr>
        <p:spPr>
          <a:xfrm>
            <a:off x="581192" y="2228003"/>
            <a:ext cx="11029615" cy="4348966"/>
          </a:xfrm>
        </p:spPr>
        <p:txBody>
          <a:bodyPr/>
          <a:lstStyle/>
          <a:p>
            <a:r>
              <a:rPr lang="en-US" dirty="0">
                <a:solidFill>
                  <a:schemeClr val="tx1"/>
                </a:solidFill>
              </a:rPr>
              <a:t>Use of Pearson’s correlation calculation</a:t>
            </a:r>
          </a:p>
          <a:p>
            <a:pPr lvl="1"/>
            <a:r>
              <a:rPr lang="en-US" dirty="0">
                <a:solidFill>
                  <a:schemeClr val="tx1"/>
                </a:solidFill>
              </a:rPr>
              <a:t>Expected linear relationship</a:t>
            </a:r>
          </a:p>
          <a:p>
            <a:r>
              <a:rPr lang="en-US" dirty="0">
                <a:solidFill>
                  <a:schemeClr val="tx1"/>
                </a:solidFill>
              </a:rPr>
              <a:t>Use of Spearman’s Correlation</a:t>
            </a:r>
          </a:p>
          <a:p>
            <a:pPr lvl="1"/>
            <a:r>
              <a:rPr lang="en-US" dirty="0">
                <a:solidFill>
                  <a:schemeClr val="tx1"/>
                </a:solidFill>
              </a:rPr>
              <a:t>Better for monotonic relationship identification</a:t>
            </a:r>
          </a:p>
          <a:p>
            <a:pPr lvl="1"/>
            <a:endParaRPr lang="en-US" dirty="0">
              <a:solidFill>
                <a:schemeClr val="tx1"/>
              </a:solidFill>
            </a:endParaRPr>
          </a:p>
          <a:p>
            <a:r>
              <a:rPr lang="en-US" dirty="0">
                <a:solidFill>
                  <a:schemeClr val="tx1"/>
                </a:solidFill>
              </a:rPr>
              <a:t>2021-2022 shows a very low correlation between attendance and grade. </a:t>
            </a:r>
          </a:p>
          <a:p>
            <a:pPr lvl="1"/>
            <a:r>
              <a:rPr lang="en-US" dirty="0">
                <a:solidFill>
                  <a:schemeClr val="tx1"/>
                </a:solidFill>
              </a:rPr>
              <a:t>Negative relationship is suggested</a:t>
            </a:r>
          </a:p>
          <a:p>
            <a:r>
              <a:rPr lang="en-US" dirty="0">
                <a:solidFill>
                  <a:schemeClr val="tx1"/>
                </a:solidFill>
              </a:rPr>
              <a:t>2022-2023 shows a stronger positive relationship</a:t>
            </a:r>
          </a:p>
          <a:p>
            <a:r>
              <a:rPr lang="en-US" dirty="0">
                <a:solidFill>
                  <a:schemeClr val="tx1"/>
                </a:solidFill>
              </a:rPr>
              <a:t>Stronger relationship between lecture attendance and grades than other attendance metrics.</a:t>
            </a:r>
          </a:p>
          <a:p>
            <a:r>
              <a:rPr lang="en-US" dirty="0">
                <a:solidFill>
                  <a:schemeClr val="tx1"/>
                </a:solidFill>
              </a:rPr>
              <a:t>Strongest overall is VLE usage</a:t>
            </a:r>
          </a:p>
          <a:p>
            <a:endParaRPr lang="en-GB" dirty="0"/>
          </a:p>
        </p:txBody>
      </p:sp>
    </p:spTree>
    <p:extLst>
      <p:ext uri="{BB962C8B-B14F-4D97-AF65-F5344CB8AC3E}">
        <p14:creationId xmlns:p14="http://schemas.microsoft.com/office/powerpoint/2010/main" val="2119743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Regression Explanation</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7"/>
            <a:ext cx="11029615" cy="3975348"/>
          </a:xfrm>
        </p:spPr>
        <p:txBody>
          <a:bodyPr>
            <a:normAutofit/>
          </a:bodyPr>
          <a:lstStyle/>
          <a:p>
            <a:r>
              <a:rPr lang="en-US" dirty="0">
                <a:solidFill>
                  <a:schemeClr val="tx1"/>
                </a:solidFill>
              </a:rPr>
              <a:t>All five metrics were run against the three following methods of regression:</a:t>
            </a:r>
          </a:p>
          <a:p>
            <a:pPr marL="666900" lvl="1" indent="-342900">
              <a:buFont typeface="+mj-lt"/>
              <a:buAutoNum type="arabicPeriod"/>
            </a:pPr>
            <a:r>
              <a:rPr lang="en-US" sz="1800" dirty="0">
                <a:solidFill>
                  <a:schemeClr val="tx1"/>
                </a:solidFill>
              </a:rPr>
              <a:t>Linear Regression </a:t>
            </a:r>
            <a:r>
              <a:rPr lang="en-US" sz="1800" dirty="0">
                <a:solidFill>
                  <a:srgbClr val="FF0000"/>
                </a:solidFill>
              </a:rPr>
              <a:t>(RED)</a:t>
            </a:r>
          </a:p>
          <a:p>
            <a:pPr marL="936900" lvl="2" indent="-342900"/>
            <a:r>
              <a:rPr lang="en-US" sz="1600" dirty="0">
                <a:solidFill>
                  <a:schemeClr val="tx1"/>
                </a:solidFill>
              </a:rPr>
              <a:t>Straightforward method of determining a linear relationship between the two vectors of data.</a:t>
            </a:r>
          </a:p>
          <a:p>
            <a:pPr marL="666900" lvl="1" indent="-342900">
              <a:buFont typeface="+mj-lt"/>
              <a:buAutoNum type="arabicPeriod"/>
            </a:pPr>
            <a:r>
              <a:rPr lang="en-US" sz="1800" dirty="0">
                <a:solidFill>
                  <a:schemeClr val="tx1"/>
                </a:solidFill>
              </a:rPr>
              <a:t>Theil-Sen Regression </a:t>
            </a:r>
            <a:r>
              <a:rPr lang="en-US" sz="1800" dirty="0">
                <a:solidFill>
                  <a:srgbClr val="0070C0"/>
                </a:solidFill>
              </a:rPr>
              <a:t>(BLUE)</a:t>
            </a:r>
          </a:p>
          <a:p>
            <a:pPr marL="936900" lvl="2" indent="-342900"/>
            <a:r>
              <a:rPr lang="en-US" sz="1600" dirty="0">
                <a:solidFill>
                  <a:schemeClr val="tx1"/>
                </a:solidFill>
              </a:rPr>
              <a:t>Linear relationship regressor but less sensitive to outliers (</a:t>
            </a:r>
            <a:r>
              <a:rPr lang="en-US" sz="1600" dirty="0">
                <a:solidFill>
                  <a:schemeClr val="tx1"/>
                </a:solidFill>
                <a:effectLst/>
              </a:rPr>
              <a:t>Wilcox, 2001)</a:t>
            </a:r>
            <a:endParaRPr lang="en-US" sz="1600" dirty="0">
              <a:solidFill>
                <a:schemeClr val="tx1"/>
              </a:solidFill>
            </a:endParaRPr>
          </a:p>
          <a:p>
            <a:pPr marL="666900" lvl="1" indent="-342900">
              <a:buFont typeface="+mj-lt"/>
              <a:buAutoNum type="arabicPeriod"/>
            </a:pPr>
            <a:r>
              <a:rPr lang="en-US" sz="1800" dirty="0">
                <a:solidFill>
                  <a:schemeClr val="tx1"/>
                </a:solidFill>
              </a:rPr>
              <a:t>Quadradic Regression </a:t>
            </a:r>
            <a:r>
              <a:rPr lang="en-US" sz="1800" dirty="0">
                <a:solidFill>
                  <a:schemeClr val="accent5"/>
                </a:solidFill>
              </a:rPr>
              <a:t>(GREEN)</a:t>
            </a:r>
          </a:p>
          <a:p>
            <a:pPr marL="936900" lvl="2" indent="-342900"/>
            <a:r>
              <a:rPr lang="en-US" sz="1600" dirty="0">
                <a:solidFill>
                  <a:schemeClr val="tx1"/>
                </a:solidFill>
              </a:rPr>
              <a:t>Spearman correlation coefficient is similar in all cases to Pearson correlation coefficient. A quadratic regression is possible to have better accuracy.</a:t>
            </a:r>
          </a:p>
        </p:txBody>
      </p:sp>
    </p:spTree>
    <p:extLst>
      <p:ext uri="{BB962C8B-B14F-4D97-AF65-F5344CB8AC3E}">
        <p14:creationId xmlns:p14="http://schemas.microsoft.com/office/powerpoint/2010/main" val="1444172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8A02-43F5-FE37-4530-4F8E06C00B85}"/>
              </a:ext>
            </a:extLst>
          </p:cNvPr>
          <p:cNvSpPr>
            <a:spLocks noGrp="1"/>
          </p:cNvSpPr>
          <p:nvPr>
            <p:ph type="title"/>
          </p:nvPr>
        </p:nvSpPr>
        <p:spPr/>
        <p:txBody>
          <a:bodyPr/>
          <a:lstStyle/>
          <a:p>
            <a:r>
              <a:rPr lang="en-US" dirty="0"/>
              <a:t>P-Value for Attendance to Grade</a:t>
            </a:r>
            <a:endParaRPr lang="en-GB" dirty="0"/>
          </a:p>
        </p:txBody>
      </p:sp>
      <p:graphicFrame>
        <p:nvGraphicFramePr>
          <p:cNvPr id="4" name="Table 4">
            <a:extLst>
              <a:ext uri="{FF2B5EF4-FFF2-40B4-BE49-F238E27FC236}">
                <a16:creationId xmlns:a16="http://schemas.microsoft.com/office/drawing/2014/main" id="{F9659DFA-0F87-6E64-4D43-BADDD3A36B15}"/>
              </a:ext>
            </a:extLst>
          </p:cNvPr>
          <p:cNvGraphicFramePr>
            <a:graphicFrameLocks noGrp="1"/>
          </p:cNvGraphicFramePr>
          <p:nvPr>
            <p:ph idx="1"/>
            <p:extLst>
              <p:ext uri="{D42A27DB-BD31-4B8C-83A1-F6EECF244321}">
                <p14:modId xmlns:p14="http://schemas.microsoft.com/office/powerpoint/2010/main" val="2492169168"/>
              </p:ext>
            </p:extLst>
          </p:nvPr>
        </p:nvGraphicFramePr>
        <p:xfrm>
          <a:off x="580858" y="2164446"/>
          <a:ext cx="11029950" cy="1706880"/>
        </p:xfrm>
        <a:graphic>
          <a:graphicData uri="http://schemas.openxmlformats.org/drawingml/2006/table">
            <a:tbl>
              <a:tblPr firstRow="1" bandRow="1">
                <a:tableStyleId>{5C22544A-7EE6-4342-B048-85BDC9FD1C3A}</a:tableStyleId>
              </a:tblPr>
              <a:tblGrid>
                <a:gridCol w="1225550">
                  <a:extLst>
                    <a:ext uri="{9D8B030D-6E8A-4147-A177-3AD203B41FA5}">
                      <a16:colId xmlns:a16="http://schemas.microsoft.com/office/drawing/2014/main" val="1680689584"/>
                    </a:ext>
                  </a:extLst>
                </a:gridCol>
                <a:gridCol w="1225550">
                  <a:extLst>
                    <a:ext uri="{9D8B030D-6E8A-4147-A177-3AD203B41FA5}">
                      <a16:colId xmlns:a16="http://schemas.microsoft.com/office/drawing/2014/main" val="3268337935"/>
                    </a:ext>
                  </a:extLst>
                </a:gridCol>
                <a:gridCol w="1225550">
                  <a:extLst>
                    <a:ext uri="{9D8B030D-6E8A-4147-A177-3AD203B41FA5}">
                      <a16:colId xmlns:a16="http://schemas.microsoft.com/office/drawing/2014/main" val="850592976"/>
                    </a:ext>
                  </a:extLst>
                </a:gridCol>
                <a:gridCol w="1225550">
                  <a:extLst>
                    <a:ext uri="{9D8B030D-6E8A-4147-A177-3AD203B41FA5}">
                      <a16:colId xmlns:a16="http://schemas.microsoft.com/office/drawing/2014/main" val="3529354140"/>
                    </a:ext>
                  </a:extLst>
                </a:gridCol>
                <a:gridCol w="1225550">
                  <a:extLst>
                    <a:ext uri="{9D8B030D-6E8A-4147-A177-3AD203B41FA5}">
                      <a16:colId xmlns:a16="http://schemas.microsoft.com/office/drawing/2014/main" val="2984154153"/>
                    </a:ext>
                  </a:extLst>
                </a:gridCol>
                <a:gridCol w="1225550">
                  <a:extLst>
                    <a:ext uri="{9D8B030D-6E8A-4147-A177-3AD203B41FA5}">
                      <a16:colId xmlns:a16="http://schemas.microsoft.com/office/drawing/2014/main" val="3221296130"/>
                    </a:ext>
                  </a:extLst>
                </a:gridCol>
                <a:gridCol w="1225550">
                  <a:extLst>
                    <a:ext uri="{9D8B030D-6E8A-4147-A177-3AD203B41FA5}">
                      <a16:colId xmlns:a16="http://schemas.microsoft.com/office/drawing/2014/main" val="3535012219"/>
                    </a:ext>
                  </a:extLst>
                </a:gridCol>
                <a:gridCol w="1225550">
                  <a:extLst>
                    <a:ext uri="{9D8B030D-6E8A-4147-A177-3AD203B41FA5}">
                      <a16:colId xmlns:a16="http://schemas.microsoft.com/office/drawing/2014/main" val="723641896"/>
                    </a:ext>
                  </a:extLst>
                </a:gridCol>
                <a:gridCol w="1225550">
                  <a:extLst>
                    <a:ext uri="{9D8B030D-6E8A-4147-A177-3AD203B41FA5}">
                      <a16:colId xmlns:a16="http://schemas.microsoft.com/office/drawing/2014/main" val="973492962"/>
                    </a:ext>
                  </a:extLst>
                </a:gridCol>
              </a:tblGrid>
              <a:tr h="370840">
                <a:tc>
                  <a:txBody>
                    <a:bodyPr/>
                    <a:lstStyle/>
                    <a:p>
                      <a:endParaRPr lang="en-GB" dirty="0"/>
                    </a:p>
                  </a:txBody>
                  <a:tcPr/>
                </a:tc>
                <a:tc>
                  <a:txBody>
                    <a:bodyPr/>
                    <a:lstStyle/>
                    <a:p>
                      <a:r>
                        <a:rPr lang="en-US" sz="1100" dirty="0"/>
                        <a:t>2021-2022</a:t>
                      </a:r>
                    </a:p>
                    <a:p>
                      <a:r>
                        <a:rPr lang="en-US" sz="1100" dirty="0"/>
                        <a:t>Attendance (%)</a:t>
                      </a:r>
                      <a:endParaRPr lang="en-GB" sz="1100" dirty="0"/>
                    </a:p>
                  </a:txBody>
                  <a:tcPr/>
                </a:tc>
                <a:tc>
                  <a:txBody>
                    <a:bodyPr/>
                    <a:lstStyle/>
                    <a:p>
                      <a:r>
                        <a:rPr lang="en-US" sz="1100" dirty="0"/>
                        <a:t>2022-2023</a:t>
                      </a:r>
                    </a:p>
                    <a:p>
                      <a:r>
                        <a:rPr lang="en-US" sz="1100" dirty="0"/>
                        <a:t>Attendance (%)</a:t>
                      </a:r>
                      <a:endParaRPr lang="en-GB" sz="1100" dirty="0"/>
                    </a:p>
                  </a:txBody>
                  <a:tcPr/>
                </a:tc>
                <a:tc>
                  <a:txBody>
                    <a:bodyPr/>
                    <a:lstStyle/>
                    <a:p>
                      <a:r>
                        <a:rPr lang="en-US" sz="1100" dirty="0"/>
                        <a:t>2021-2022 E.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2022-2023 E.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2021-2022 L.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2022-2023 L.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2021-2022 P.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2022-2023 P. Attendance (%)</a:t>
                      </a:r>
                      <a:endParaRPr lang="en-GB" sz="1100" dirty="0"/>
                    </a:p>
                    <a:p>
                      <a:endParaRPr lang="en-GB" sz="1100" dirty="0"/>
                    </a:p>
                  </a:txBody>
                  <a:tcPr/>
                </a:tc>
                <a:extLst>
                  <a:ext uri="{0D108BD9-81ED-4DB2-BD59-A6C34878D82A}">
                    <a16:rowId xmlns:a16="http://schemas.microsoft.com/office/drawing/2014/main" val="833014517"/>
                  </a:ext>
                </a:extLst>
              </a:tr>
              <a:tr h="370840">
                <a:tc>
                  <a:txBody>
                    <a:bodyPr/>
                    <a:lstStyle/>
                    <a:p>
                      <a:r>
                        <a:rPr lang="en-US" dirty="0"/>
                        <a:t>Linear</a:t>
                      </a:r>
                      <a:endParaRPr lang="en-GB" dirty="0"/>
                    </a:p>
                  </a:txBody>
                  <a:tcPr/>
                </a:tc>
                <a:tc>
                  <a:txBody>
                    <a:bodyPr/>
                    <a:lstStyle/>
                    <a:p>
                      <a:r>
                        <a:rPr lang="en-GB" sz="1400" b="0" i="0" kern="1200" dirty="0">
                          <a:solidFill>
                            <a:schemeClr val="dk1"/>
                          </a:solidFill>
                          <a:effectLst/>
                          <a:latin typeface="+mn-lt"/>
                          <a:ea typeface="+mn-ea"/>
                          <a:cs typeface="+mn-cs"/>
                        </a:rPr>
                        <a:t>0.7351</a:t>
                      </a:r>
                      <a:endParaRPr lang="en-GB" sz="1400" dirty="0"/>
                    </a:p>
                  </a:txBody>
                  <a:tcPr/>
                </a:tc>
                <a:tc>
                  <a:txBody>
                    <a:bodyPr/>
                    <a:lstStyle/>
                    <a:p>
                      <a:r>
                        <a:rPr lang="en-GB" sz="1400" b="0" i="0" kern="1200" dirty="0">
                          <a:solidFill>
                            <a:schemeClr val="dk1"/>
                          </a:solidFill>
                          <a:effectLst/>
                          <a:latin typeface="+mn-lt"/>
                          <a:ea typeface="+mn-ea"/>
                          <a:cs typeface="+mn-cs"/>
                        </a:rPr>
                        <a:t>0.000006301</a:t>
                      </a:r>
                      <a:endParaRPr lang="en-GB" sz="1400" dirty="0"/>
                    </a:p>
                  </a:txBody>
                  <a:tcPr/>
                </a:tc>
                <a:tc>
                  <a:txBody>
                    <a:bodyPr/>
                    <a:lstStyle/>
                    <a:p>
                      <a:r>
                        <a:rPr lang="en-GB" sz="1400" b="0" i="0" kern="1200" dirty="0">
                          <a:solidFill>
                            <a:schemeClr val="dk1"/>
                          </a:solidFill>
                          <a:effectLst/>
                          <a:latin typeface="+mn-lt"/>
                          <a:ea typeface="+mn-ea"/>
                          <a:cs typeface="+mn-cs"/>
                        </a:rPr>
                        <a:t>0.755</a:t>
                      </a:r>
                      <a:endParaRPr lang="en-GB" sz="1400" dirty="0"/>
                    </a:p>
                  </a:txBody>
                  <a:tcPr/>
                </a:tc>
                <a:tc>
                  <a:txBody>
                    <a:bodyPr/>
                    <a:lstStyle/>
                    <a:p>
                      <a:r>
                        <a:rPr lang="en-GB" sz="1400" b="0" i="0" kern="1200" dirty="0">
                          <a:solidFill>
                            <a:schemeClr val="dk1"/>
                          </a:solidFill>
                          <a:effectLst/>
                          <a:latin typeface="+mn-lt"/>
                          <a:ea typeface="+mn-ea"/>
                          <a:cs typeface="+mn-cs"/>
                        </a:rPr>
                        <a:t>0.000006097</a:t>
                      </a:r>
                      <a:endParaRPr lang="en-GB" sz="1400" dirty="0"/>
                    </a:p>
                  </a:txBody>
                  <a:tcPr/>
                </a:tc>
                <a:tc>
                  <a:txBody>
                    <a:bodyPr/>
                    <a:lstStyle/>
                    <a:p>
                      <a:r>
                        <a:rPr lang="en-GB" sz="1400" b="0" i="0" kern="1200" dirty="0">
                          <a:solidFill>
                            <a:schemeClr val="dk1"/>
                          </a:solidFill>
                          <a:effectLst/>
                          <a:latin typeface="+mn-lt"/>
                          <a:ea typeface="+mn-ea"/>
                          <a:cs typeface="+mn-cs"/>
                        </a:rPr>
                        <a:t>0.5008</a:t>
                      </a:r>
                      <a:endParaRPr lang="en-GB" sz="1400" dirty="0"/>
                    </a:p>
                  </a:txBody>
                  <a:tcPr/>
                </a:tc>
                <a:tc>
                  <a:txBody>
                    <a:bodyPr/>
                    <a:lstStyle/>
                    <a:p>
                      <a:r>
                        <a:rPr lang="en-GB" sz="1400" b="0" i="0" kern="1200" dirty="0">
                          <a:solidFill>
                            <a:schemeClr val="dk1"/>
                          </a:solidFill>
                          <a:effectLst/>
                          <a:latin typeface="+mn-lt"/>
                          <a:ea typeface="+mn-ea"/>
                          <a:cs typeface="+mn-cs"/>
                        </a:rPr>
                        <a:t>0.00002392</a:t>
                      </a:r>
                      <a:endParaRPr lang="en-GB" sz="1400" dirty="0"/>
                    </a:p>
                  </a:txBody>
                  <a:tcPr/>
                </a:tc>
                <a:tc>
                  <a:txBody>
                    <a:bodyPr/>
                    <a:lstStyle/>
                    <a:p>
                      <a:r>
                        <a:rPr lang="en-GB" sz="1400" b="0" i="0" kern="1200" dirty="0">
                          <a:solidFill>
                            <a:schemeClr val="dk1"/>
                          </a:solidFill>
                          <a:effectLst/>
                          <a:latin typeface="+mn-lt"/>
                          <a:ea typeface="+mn-ea"/>
                          <a:cs typeface="+mn-cs"/>
                        </a:rPr>
                        <a:t>0.2767</a:t>
                      </a:r>
                      <a:endParaRPr lang="en-GB" sz="1400" dirty="0"/>
                    </a:p>
                  </a:txBody>
                  <a:tcPr/>
                </a:tc>
                <a:tc>
                  <a:txBody>
                    <a:bodyPr/>
                    <a:lstStyle/>
                    <a:p>
                      <a:r>
                        <a:rPr lang="en-GB" sz="1400" b="0" i="0" kern="1200" dirty="0">
                          <a:solidFill>
                            <a:schemeClr val="dk1"/>
                          </a:solidFill>
                          <a:effectLst/>
                          <a:latin typeface="+mn-lt"/>
                          <a:ea typeface="+mn-ea"/>
                          <a:cs typeface="+mn-cs"/>
                        </a:rPr>
                        <a:t>0.0009853</a:t>
                      </a:r>
                      <a:endParaRPr lang="en-GB" sz="1400" dirty="0"/>
                    </a:p>
                  </a:txBody>
                  <a:tcPr/>
                </a:tc>
                <a:extLst>
                  <a:ext uri="{0D108BD9-81ED-4DB2-BD59-A6C34878D82A}">
                    <a16:rowId xmlns:a16="http://schemas.microsoft.com/office/drawing/2014/main" val="683778598"/>
                  </a:ext>
                </a:extLst>
              </a:tr>
              <a:tr h="370840">
                <a:tc>
                  <a:txBody>
                    <a:bodyPr/>
                    <a:lstStyle/>
                    <a:p>
                      <a:r>
                        <a:rPr lang="en-US" dirty="0"/>
                        <a:t>Theil-Sen</a:t>
                      </a:r>
                      <a:endParaRPr lang="en-GB" dirty="0"/>
                    </a:p>
                  </a:txBody>
                  <a:tcPr/>
                </a:tc>
                <a:tc>
                  <a:txBody>
                    <a:bodyPr/>
                    <a:lstStyle/>
                    <a:p>
                      <a:r>
                        <a:rPr lang="en-GB" sz="1400" b="0" i="0" kern="1200" dirty="0">
                          <a:solidFill>
                            <a:schemeClr val="dk1"/>
                          </a:solidFill>
                          <a:effectLst/>
                          <a:latin typeface="+mn-lt"/>
                          <a:ea typeface="+mn-ea"/>
                          <a:cs typeface="+mn-cs"/>
                        </a:rPr>
                        <a:t>1</a:t>
                      </a:r>
                      <a:endParaRPr lang="en-GB" sz="1400" dirty="0"/>
                    </a:p>
                  </a:txBody>
                  <a:tcPr/>
                </a:tc>
                <a:tc>
                  <a:txBody>
                    <a:bodyPr/>
                    <a:lstStyle/>
                    <a:p>
                      <a:r>
                        <a:rPr lang="en-GB" sz="1400" b="0" i="0" kern="1200" dirty="0">
                          <a:solidFill>
                            <a:schemeClr val="dk1"/>
                          </a:solidFill>
                          <a:effectLst/>
                          <a:latin typeface="+mn-lt"/>
                          <a:ea typeface="+mn-ea"/>
                          <a:cs typeface="+mn-cs"/>
                        </a:rPr>
                        <a:t>0.000003074</a:t>
                      </a:r>
                      <a:endParaRPr lang="en-GB" sz="1400" dirty="0"/>
                    </a:p>
                  </a:txBody>
                  <a:tcPr/>
                </a:tc>
                <a:tc>
                  <a:txBody>
                    <a:bodyPr/>
                    <a:lstStyle/>
                    <a:p>
                      <a:r>
                        <a:rPr lang="en-GB" sz="1400" b="0" i="0" kern="1200" dirty="0">
                          <a:solidFill>
                            <a:schemeClr val="dk1"/>
                          </a:solidFill>
                          <a:effectLst/>
                          <a:latin typeface="+mn-lt"/>
                          <a:ea typeface="+mn-ea"/>
                          <a:cs typeface="+mn-cs"/>
                        </a:rPr>
                        <a:t>1</a:t>
                      </a:r>
                      <a:endParaRPr lang="en-GB" sz="1400" dirty="0"/>
                    </a:p>
                  </a:txBody>
                  <a:tcPr/>
                </a:tc>
                <a:tc>
                  <a:txBody>
                    <a:bodyPr/>
                    <a:lstStyle/>
                    <a:p>
                      <a:r>
                        <a:rPr lang="en-GB" sz="1400" b="0" i="0" kern="1200" dirty="0">
                          <a:solidFill>
                            <a:schemeClr val="dk1"/>
                          </a:solidFill>
                          <a:effectLst/>
                          <a:latin typeface="+mn-lt"/>
                          <a:ea typeface="+mn-ea"/>
                          <a:cs typeface="+mn-cs"/>
                        </a:rPr>
                        <a:t>0.000002851</a:t>
                      </a:r>
                      <a:endParaRPr lang="en-GB" sz="1400" dirty="0"/>
                    </a:p>
                  </a:txBody>
                  <a:tcPr/>
                </a:tc>
                <a:tc>
                  <a:txBody>
                    <a:bodyPr/>
                    <a:lstStyle/>
                    <a:p>
                      <a:r>
                        <a:rPr lang="en-US" sz="1400" dirty="0"/>
                        <a:t>1</a:t>
                      </a:r>
                      <a:endParaRPr lang="en-GB" sz="1400" dirty="0"/>
                    </a:p>
                  </a:txBody>
                  <a:tcPr/>
                </a:tc>
                <a:tc>
                  <a:txBody>
                    <a:bodyPr/>
                    <a:lstStyle/>
                    <a:p>
                      <a:r>
                        <a:rPr lang="en-GB" sz="1400" b="0" i="0" kern="1200" dirty="0">
                          <a:solidFill>
                            <a:schemeClr val="dk1"/>
                          </a:solidFill>
                          <a:effectLst/>
                          <a:latin typeface="+mn-lt"/>
                          <a:ea typeface="+mn-ea"/>
                          <a:cs typeface="+mn-cs"/>
                        </a:rPr>
                        <a:t>0.00000774</a:t>
                      </a:r>
                      <a:endParaRPr lang="en-GB" sz="1400" dirty="0"/>
                    </a:p>
                  </a:txBody>
                  <a:tcPr/>
                </a:tc>
                <a:tc>
                  <a:txBody>
                    <a:bodyPr/>
                    <a:lstStyle/>
                    <a:p>
                      <a:r>
                        <a:rPr lang="en-GB" sz="1400" b="0" i="0" kern="1200" dirty="0">
                          <a:solidFill>
                            <a:schemeClr val="dk1"/>
                          </a:solidFill>
                          <a:effectLst/>
                          <a:latin typeface="+mn-lt"/>
                          <a:ea typeface="+mn-ea"/>
                          <a:cs typeface="+mn-cs"/>
                        </a:rPr>
                        <a:t>0.05156</a:t>
                      </a:r>
                      <a:endParaRPr lang="en-GB" sz="1400" dirty="0"/>
                    </a:p>
                  </a:txBody>
                  <a:tcPr/>
                </a:tc>
                <a:tc>
                  <a:txBody>
                    <a:bodyPr/>
                    <a:lstStyle/>
                    <a:p>
                      <a:r>
                        <a:rPr lang="en-GB" sz="1400" b="0" i="0" kern="1200" dirty="0">
                          <a:solidFill>
                            <a:schemeClr val="dk1"/>
                          </a:solidFill>
                          <a:effectLst/>
                          <a:latin typeface="+mn-lt"/>
                          <a:ea typeface="+mn-ea"/>
                          <a:cs typeface="+mn-cs"/>
                        </a:rPr>
                        <a:t>0.0007993</a:t>
                      </a:r>
                      <a:endParaRPr lang="en-GB" sz="1400" dirty="0"/>
                    </a:p>
                  </a:txBody>
                  <a:tcPr/>
                </a:tc>
                <a:extLst>
                  <a:ext uri="{0D108BD9-81ED-4DB2-BD59-A6C34878D82A}">
                    <a16:rowId xmlns:a16="http://schemas.microsoft.com/office/drawing/2014/main" val="2019266990"/>
                  </a:ext>
                </a:extLst>
              </a:tr>
              <a:tr h="370840">
                <a:tc>
                  <a:txBody>
                    <a:bodyPr/>
                    <a:lstStyle/>
                    <a:p>
                      <a:r>
                        <a:rPr lang="en-US" dirty="0"/>
                        <a:t>Quadratic</a:t>
                      </a:r>
                      <a:endParaRPr lang="en-GB" dirty="0"/>
                    </a:p>
                  </a:txBody>
                  <a:tcPr/>
                </a:tc>
                <a:tc>
                  <a:txBody>
                    <a:bodyPr/>
                    <a:lstStyle/>
                    <a:p>
                      <a:r>
                        <a:rPr lang="en-GB" sz="1400" b="0" i="0" kern="1200" dirty="0">
                          <a:solidFill>
                            <a:schemeClr val="dk1"/>
                          </a:solidFill>
                          <a:effectLst/>
                          <a:latin typeface="+mn-lt"/>
                          <a:ea typeface="+mn-ea"/>
                          <a:cs typeface="+mn-cs"/>
                        </a:rPr>
                        <a:t>0.6707</a:t>
                      </a:r>
                      <a:endParaRPr lang="en-GB" sz="1400" dirty="0"/>
                    </a:p>
                  </a:txBody>
                  <a:tcPr/>
                </a:tc>
                <a:tc>
                  <a:txBody>
                    <a:bodyPr/>
                    <a:lstStyle/>
                    <a:p>
                      <a:r>
                        <a:rPr lang="en-GB" sz="1400" b="0" i="0" kern="1200" dirty="0">
                          <a:solidFill>
                            <a:schemeClr val="dk1"/>
                          </a:solidFill>
                          <a:effectLst/>
                          <a:latin typeface="+mn-lt"/>
                          <a:ea typeface="+mn-ea"/>
                          <a:cs typeface="+mn-cs"/>
                        </a:rPr>
                        <a:t>0.00003332</a:t>
                      </a:r>
                      <a:endParaRPr lang="en-GB" sz="1400" dirty="0"/>
                    </a:p>
                  </a:txBody>
                  <a:tcPr/>
                </a:tc>
                <a:tc>
                  <a:txBody>
                    <a:bodyPr/>
                    <a:lstStyle/>
                    <a:p>
                      <a:r>
                        <a:rPr lang="en-GB" sz="1400" b="0" i="0" kern="1200" dirty="0">
                          <a:solidFill>
                            <a:schemeClr val="dk1"/>
                          </a:solidFill>
                          <a:effectLst/>
                          <a:latin typeface="+mn-lt"/>
                          <a:ea typeface="+mn-ea"/>
                          <a:cs typeface="+mn-cs"/>
                        </a:rPr>
                        <a:t>0.6768</a:t>
                      </a:r>
                      <a:endParaRPr lang="en-GB" sz="1400" dirty="0"/>
                    </a:p>
                  </a:txBody>
                  <a:tcPr/>
                </a:tc>
                <a:tc>
                  <a:txBody>
                    <a:bodyPr/>
                    <a:lstStyle/>
                    <a:p>
                      <a:r>
                        <a:rPr lang="en-GB" sz="1400" b="0" i="0" kern="1200" dirty="0">
                          <a:solidFill>
                            <a:schemeClr val="dk1"/>
                          </a:solidFill>
                          <a:effectLst/>
                          <a:latin typeface="+mn-lt"/>
                          <a:ea typeface="+mn-ea"/>
                          <a:cs typeface="+mn-cs"/>
                        </a:rPr>
                        <a:t>0.00003207</a:t>
                      </a:r>
                      <a:endParaRPr lang="en-GB" sz="1400" dirty="0"/>
                    </a:p>
                  </a:txBody>
                  <a:tcPr/>
                </a:tc>
                <a:tc>
                  <a:txBody>
                    <a:bodyPr/>
                    <a:lstStyle/>
                    <a:p>
                      <a:r>
                        <a:rPr lang="en-GB" sz="1400" b="0" i="0" kern="1200" dirty="0">
                          <a:solidFill>
                            <a:schemeClr val="dk1"/>
                          </a:solidFill>
                          <a:effectLst/>
                          <a:latin typeface="+mn-lt"/>
                          <a:ea typeface="+mn-ea"/>
                          <a:cs typeface="+mn-cs"/>
                        </a:rPr>
                        <a:t>0.7849</a:t>
                      </a:r>
                      <a:endParaRPr lang="en-GB" sz="1400" dirty="0"/>
                    </a:p>
                  </a:txBody>
                  <a:tcPr/>
                </a:tc>
                <a:tc>
                  <a:txBody>
                    <a:bodyPr/>
                    <a:lstStyle/>
                    <a:p>
                      <a:r>
                        <a:rPr lang="en-GB" sz="1400" b="0" i="0" kern="1200" dirty="0">
                          <a:solidFill>
                            <a:schemeClr val="dk1"/>
                          </a:solidFill>
                          <a:effectLst/>
                          <a:latin typeface="+mn-lt"/>
                          <a:ea typeface="+mn-ea"/>
                          <a:cs typeface="+mn-cs"/>
                        </a:rPr>
                        <a:t>0.0001263</a:t>
                      </a:r>
                      <a:endParaRPr lang="en-GB" sz="1400" dirty="0"/>
                    </a:p>
                  </a:txBody>
                  <a:tcPr/>
                </a:tc>
                <a:tc>
                  <a:txBody>
                    <a:bodyPr/>
                    <a:lstStyle/>
                    <a:p>
                      <a:r>
                        <a:rPr lang="en-GB" sz="1400" b="0" i="0" kern="1200" dirty="0">
                          <a:solidFill>
                            <a:schemeClr val="dk1"/>
                          </a:solidFill>
                          <a:effectLst/>
                          <a:latin typeface="+mn-lt"/>
                          <a:ea typeface="+mn-ea"/>
                          <a:cs typeface="+mn-cs"/>
                        </a:rPr>
                        <a:t>0.2763</a:t>
                      </a:r>
                      <a:endParaRPr lang="en-GB" sz="1400" dirty="0"/>
                    </a:p>
                  </a:txBody>
                  <a:tcPr/>
                </a:tc>
                <a:tc>
                  <a:txBody>
                    <a:bodyPr/>
                    <a:lstStyle/>
                    <a:p>
                      <a:r>
                        <a:rPr lang="en-GB" sz="1400" b="0" i="0" kern="1200" dirty="0">
                          <a:solidFill>
                            <a:schemeClr val="dk1"/>
                          </a:solidFill>
                          <a:effectLst/>
                          <a:latin typeface="+mn-lt"/>
                          <a:ea typeface="+mn-ea"/>
                          <a:cs typeface="+mn-cs"/>
                        </a:rPr>
                        <a:t>0.001507</a:t>
                      </a:r>
                      <a:endParaRPr lang="en-GB" sz="1400" dirty="0"/>
                    </a:p>
                  </a:txBody>
                  <a:tcPr/>
                </a:tc>
                <a:extLst>
                  <a:ext uri="{0D108BD9-81ED-4DB2-BD59-A6C34878D82A}">
                    <a16:rowId xmlns:a16="http://schemas.microsoft.com/office/drawing/2014/main" val="1869977968"/>
                  </a:ext>
                </a:extLst>
              </a:tr>
            </a:tbl>
          </a:graphicData>
        </a:graphic>
      </p:graphicFrame>
      <p:sp>
        <p:nvSpPr>
          <p:cNvPr id="7" name="Content Placeholder 3">
            <a:extLst>
              <a:ext uri="{FF2B5EF4-FFF2-40B4-BE49-F238E27FC236}">
                <a16:creationId xmlns:a16="http://schemas.microsoft.com/office/drawing/2014/main" id="{9ADD2381-D51D-22F3-DA50-DC212E4CF515}"/>
              </a:ext>
            </a:extLst>
          </p:cNvPr>
          <p:cNvSpPr txBox="1">
            <a:spLocks/>
          </p:cNvSpPr>
          <p:nvPr/>
        </p:nvSpPr>
        <p:spPr>
          <a:xfrm>
            <a:off x="580858" y="4023248"/>
            <a:ext cx="11029950" cy="213259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P-Value helps identify if an independent variable (Attendance) is statistically significant to the dependent variable (Grade). </a:t>
            </a:r>
          </a:p>
          <a:p>
            <a:r>
              <a:rPr lang="en-US" dirty="0">
                <a:solidFill>
                  <a:schemeClr val="tx1"/>
                </a:solidFill>
              </a:rPr>
              <a:t>Significance level of 0.05 (appears to be the most common significance threshold). (</a:t>
            </a:r>
            <a:r>
              <a:rPr lang="en-US" b="0" i="0" dirty="0" err="1">
                <a:solidFill>
                  <a:schemeClr val="tx1"/>
                </a:solidFill>
                <a:effectLst/>
              </a:rPr>
              <a:t>Kyriacou</a:t>
            </a:r>
            <a:r>
              <a:rPr lang="en-US" b="0" i="0" dirty="0">
                <a:solidFill>
                  <a:schemeClr val="tx1"/>
                </a:solidFill>
                <a:effectLst/>
              </a:rPr>
              <a:t>,  2016)</a:t>
            </a:r>
            <a:endParaRPr lang="en-US" dirty="0">
              <a:solidFill>
                <a:schemeClr val="tx1"/>
              </a:solidFill>
            </a:endParaRPr>
          </a:p>
          <a:p>
            <a:pPr lvl="1"/>
            <a:r>
              <a:rPr lang="en-US" dirty="0">
                <a:solidFill>
                  <a:schemeClr val="tx1"/>
                </a:solidFill>
              </a:rPr>
              <a:t>Values under threshold represent a strong probability that there is a relationship between the variables.</a:t>
            </a:r>
          </a:p>
        </p:txBody>
      </p:sp>
    </p:spTree>
    <p:extLst>
      <p:ext uri="{BB962C8B-B14F-4D97-AF65-F5344CB8AC3E}">
        <p14:creationId xmlns:p14="http://schemas.microsoft.com/office/powerpoint/2010/main" val="262028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External Research</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144104"/>
          </a:xfrm>
        </p:spPr>
        <p:txBody>
          <a:bodyPr>
            <a:normAutofit/>
          </a:bodyPr>
          <a:lstStyle/>
          <a:p>
            <a:pPr marL="0" indent="0">
              <a:buNone/>
            </a:pPr>
            <a:r>
              <a:rPr lang="en-US" dirty="0">
                <a:solidFill>
                  <a:schemeClr val="tx1"/>
                </a:solidFill>
              </a:rPr>
              <a:t>There are numerous studies that explore the relationship between attendance and grades / academic achievement.</a:t>
            </a:r>
          </a:p>
          <a:p>
            <a:r>
              <a:rPr lang="en-GB" dirty="0">
                <a:solidFill>
                  <a:schemeClr val="tx1"/>
                </a:solidFill>
              </a:rPr>
              <a:t>A study exploring a large sample of students, found a strong correlation between attendance and performance, including a substantial correlation between peer attendance and their own.  (</a:t>
            </a:r>
            <a:r>
              <a:rPr lang="en-GB" dirty="0" err="1">
                <a:solidFill>
                  <a:schemeClr val="tx1"/>
                </a:solidFill>
              </a:rPr>
              <a:t>Kassarnig</a:t>
            </a:r>
            <a:r>
              <a:rPr lang="en-GB" dirty="0">
                <a:solidFill>
                  <a:schemeClr val="tx1"/>
                </a:solidFill>
              </a:rPr>
              <a:t>, et. al., 2017)</a:t>
            </a:r>
          </a:p>
          <a:p>
            <a:pPr lvl="1"/>
            <a:r>
              <a:rPr lang="en-GB" dirty="0">
                <a:solidFill>
                  <a:schemeClr val="tx1"/>
                </a:solidFill>
              </a:rPr>
              <a:t>Study used Bluetooth and location data to determine the contacts a student had, as well as their location during class time to determine their attendance and their general social contacts within the class.</a:t>
            </a:r>
          </a:p>
          <a:p>
            <a:pPr lvl="1"/>
            <a:r>
              <a:rPr lang="en-GB" dirty="0">
                <a:solidFill>
                  <a:schemeClr val="tx1"/>
                </a:solidFill>
              </a:rPr>
              <a:t>Use of Spearman’s correlation coefficient, and Theil-San Regression over linear regression.</a:t>
            </a:r>
            <a:endParaRPr lang="en-US" dirty="0">
              <a:solidFill>
                <a:schemeClr val="tx1"/>
              </a:solidFill>
            </a:endParaRPr>
          </a:p>
          <a:p>
            <a:endParaRPr lang="en-US" dirty="0">
              <a:solidFill>
                <a:schemeClr val="tx1"/>
              </a:solidFill>
            </a:endParaRPr>
          </a:p>
          <a:p>
            <a:r>
              <a:rPr lang="en-US" dirty="0">
                <a:solidFill>
                  <a:schemeClr val="tx1"/>
                </a:solidFill>
              </a:rPr>
              <a:t>Similarly, an analysis of class attendance and class grades in college classes showed a similar strong correlation between attendance and grade score (</a:t>
            </a:r>
            <a:r>
              <a:rPr lang="en-GB" b="0" i="0" dirty="0" err="1">
                <a:solidFill>
                  <a:schemeClr val="tx1"/>
                </a:solidFill>
                <a:effectLst/>
              </a:rPr>
              <a:t>Credé</a:t>
            </a:r>
            <a:r>
              <a:rPr lang="en-GB" b="0" i="0" dirty="0">
                <a:solidFill>
                  <a:schemeClr val="tx1"/>
                </a:solidFill>
                <a:effectLst/>
              </a:rPr>
              <a:t>, </a:t>
            </a:r>
            <a:r>
              <a:rPr lang="en-GB" b="0" i="0" dirty="0" err="1">
                <a:solidFill>
                  <a:schemeClr val="tx1"/>
                </a:solidFill>
                <a:effectLst/>
              </a:rPr>
              <a:t>Roch</a:t>
            </a:r>
            <a:r>
              <a:rPr lang="en-GB" dirty="0">
                <a:solidFill>
                  <a:schemeClr val="tx1"/>
                </a:solidFill>
              </a:rPr>
              <a:t>, </a:t>
            </a:r>
            <a:r>
              <a:rPr lang="en-GB" b="0" i="0" dirty="0" err="1">
                <a:solidFill>
                  <a:schemeClr val="tx1"/>
                </a:solidFill>
                <a:effectLst/>
              </a:rPr>
              <a:t>Kieszczynka</a:t>
            </a:r>
            <a:r>
              <a:rPr lang="en-GB" b="0" i="0" dirty="0">
                <a:solidFill>
                  <a:schemeClr val="tx1"/>
                </a:solidFill>
                <a:effectLst/>
              </a:rPr>
              <a:t>, 2010)</a:t>
            </a:r>
          </a:p>
          <a:p>
            <a:pPr lvl="1"/>
            <a:r>
              <a:rPr lang="en-GB" dirty="0">
                <a:solidFill>
                  <a:schemeClr val="tx1"/>
                </a:solidFill>
              </a:rPr>
              <a:t>Study mentions that a correlation coefficient above 0.50 indicates a large effect size (Cohen, 1988)</a:t>
            </a:r>
          </a:p>
        </p:txBody>
      </p:sp>
    </p:spTree>
    <p:extLst>
      <p:ext uri="{BB962C8B-B14F-4D97-AF65-F5344CB8AC3E}">
        <p14:creationId xmlns:p14="http://schemas.microsoft.com/office/powerpoint/2010/main" val="4061980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Much stronger correlation in most recent year than previous.</a:t>
            </a:r>
          </a:p>
          <a:p>
            <a:r>
              <a:rPr lang="en-US" dirty="0">
                <a:solidFill>
                  <a:schemeClr val="tx1"/>
                </a:solidFill>
              </a:rPr>
              <a:t>Reason for the difference is likely due to cohort difference, or due to method of delivery.</a:t>
            </a:r>
          </a:p>
          <a:p>
            <a:r>
              <a:rPr lang="en-US" dirty="0">
                <a:solidFill>
                  <a:schemeClr val="tx1"/>
                </a:solidFill>
              </a:rPr>
              <a:t>Content delivered is the same. </a:t>
            </a:r>
          </a:p>
          <a:p>
            <a:r>
              <a:rPr lang="en-US" dirty="0">
                <a:solidFill>
                  <a:schemeClr val="tx1"/>
                </a:solidFill>
              </a:rPr>
              <a:t>Grades from last session had no MF or F instances, results in lack of correlation.</a:t>
            </a:r>
          </a:p>
        </p:txBody>
      </p:sp>
    </p:spTree>
    <p:extLst>
      <p:ext uri="{BB962C8B-B14F-4D97-AF65-F5344CB8AC3E}">
        <p14:creationId xmlns:p14="http://schemas.microsoft.com/office/powerpoint/2010/main" val="838385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Expected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Similar to previous slides, stronger correlation noticed with current year.</a:t>
            </a:r>
          </a:p>
        </p:txBody>
      </p:sp>
    </p:spTree>
    <p:extLst>
      <p:ext uri="{BB962C8B-B14F-4D97-AF65-F5344CB8AC3E}">
        <p14:creationId xmlns:p14="http://schemas.microsoft.com/office/powerpoint/2010/main" val="1951675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LECTURE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Slight positive correlation between lecture attendance and grade with 2021-2022 data.</a:t>
            </a:r>
          </a:p>
          <a:p>
            <a:r>
              <a:rPr lang="en-US" dirty="0">
                <a:solidFill>
                  <a:schemeClr val="tx1"/>
                </a:solidFill>
              </a:rPr>
              <a:t>Similar for lectures as with regular attendance 2022-2023.</a:t>
            </a:r>
          </a:p>
        </p:txBody>
      </p:sp>
    </p:spTree>
    <p:extLst>
      <p:ext uri="{BB962C8B-B14F-4D97-AF65-F5344CB8AC3E}">
        <p14:creationId xmlns:p14="http://schemas.microsoft.com/office/powerpoint/2010/main" val="2121259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PRACTICAL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2021-2022 has strongest negative correlation score (still very low at -0.1318).</a:t>
            </a:r>
          </a:p>
          <a:p>
            <a:r>
              <a:rPr lang="en-US" dirty="0">
                <a:solidFill>
                  <a:schemeClr val="tx1"/>
                </a:solidFill>
              </a:rPr>
              <a:t>Weakest positive correlation for 2022-2023 data (0.4052)</a:t>
            </a:r>
          </a:p>
          <a:p>
            <a:endParaRPr lang="en-US" dirty="0">
              <a:solidFill>
                <a:schemeClr val="tx1"/>
              </a:solidFill>
            </a:endParaRPr>
          </a:p>
        </p:txBody>
      </p:sp>
    </p:spTree>
    <p:extLst>
      <p:ext uri="{BB962C8B-B14F-4D97-AF65-F5344CB8AC3E}">
        <p14:creationId xmlns:p14="http://schemas.microsoft.com/office/powerpoint/2010/main" val="2913232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8A02-43F5-FE37-4530-4F8E06C00B85}"/>
              </a:ext>
            </a:extLst>
          </p:cNvPr>
          <p:cNvSpPr>
            <a:spLocks noGrp="1"/>
          </p:cNvSpPr>
          <p:nvPr>
            <p:ph type="title"/>
          </p:nvPr>
        </p:nvSpPr>
        <p:spPr/>
        <p:txBody>
          <a:bodyPr/>
          <a:lstStyle/>
          <a:p>
            <a:r>
              <a:rPr lang="en-US" dirty="0"/>
              <a:t>VLE Usage to Grade</a:t>
            </a:r>
            <a:endParaRPr lang="en-GB" dirty="0"/>
          </a:p>
        </p:txBody>
      </p:sp>
      <p:graphicFrame>
        <p:nvGraphicFramePr>
          <p:cNvPr id="4" name="Table 4">
            <a:extLst>
              <a:ext uri="{FF2B5EF4-FFF2-40B4-BE49-F238E27FC236}">
                <a16:creationId xmlns:a16="http://schemas.microsoft.com/office/drawing/2014/main" id="{F9659DFA-0F87-6E64-4D43-BADDD3A36B15}"/>
              </a:ext>
            </a:extLst>
          </p:cNvPr>
          <p:cNvGraphicFramePr>
            <a:graphicFrameLocks noGrp="1"/>
          </p:cNvGraphicFramePr>
          <p:nvPr>
            <p:ph idx="1"/>
            <p:extLst>
              <p:ext uri="{D42A27DB-BD31-4B8C-83A1-F6EECF244321}">
                <p14:modId xmlns:p14="http://schemas.microsoft.com/office/powerpoint/2010/main" val="3987605785"/>
              </p:ext>
            </p:extLst>
          </p:nvPr>
        </p:nvGraphicFramePr>
        <p:xfrm>
          <a:off x="580858" y="2164446"/>
          <a:ext cx="3676650" cy="1539240"/>
        </p:xfrm>
        <a:graphic>
          <a:graphicData uri="http://schemas.openxmlformats.org/drawingml/2006/table">
            <a:tbl>
              <a:tblPr firstRow="1" bandRow="1">
                <a:tableStyleId>{5C22544A-7EE6-4342-B048-85BDC9FD1C3A}</a:tableStyleId>
              </a:tblPr>
              <a:tblGrid>
                <a:gridCol w="1225550">
                  <a:extLst>
                    <a:ext uri="{9D8B030D-6E8A-4147-A177-3AD203B41FA5}">
                      <a16:colId xmlns:a16="http://schemas.microsoft.com/office/drawing/2014/main" val="1680689584"/>
                    </a:ext>
                  </a:extLst>
                </a:gridCol>
                <a:gridCol w="1225550">
                  <a:extLst>
                    <a:ext uri="{9D8B030D-6E8A-4147-A177-3AD203B41FA5}">
                      <a16:colId xmlns:a16="http://schemas.microsoft.com/office/drawing/2014/main" val="3268337935"/>
                    </a:ext>
                  </a:extLst>
                </a:gridCol>
                <a:gridCol w="1225550">
                  <a:extLst>
                    <a:ext uri="{9D8B030D-6E8A-4147-A177-3AD203B41FA5}">
                      <a16:colId xmlns:a16="http://schemas.microsoft.com/office/drawing/2014/main" val="850592976"/>
                    </a:ext>
                  </a:extLst>
                </a:gridCol>
              </a:tblGrid>
              <a:tr h="370840">
                <a:tc>
                  <a:txBody>
                    <a:bodyPr/>
                    <a:lstStyle/>
                    <a:p>
                      <a:endParaRPr lang="en-GB" dirty="0"/>
                    </a:p>
                  </a:txBody>
                  <a:tcPr/>
                </a:tc>
                <a:tc>
                  <a:txBody>
                    <a:bodyPr/>
                    <a:lstStyle/>
                    <a:p>
                      <a:r>
                        <a:rPr lang="en-US" sz="1100" dirty="0"/>
                        <a:t>2021-2022</a:t>
                      </a:r>
                    </a:p>
                    <a:p>
                      <a:r>
                        <a:rPr lang="en-US" sz="1100" dirty="0"/>
                        <a:t>VLE Usage</a:t>
                      </a:r>
                      <a:endParaRPr lang="en-GB" sz="1100" dirty="0"/>
                    </a:p>
                  </a:txBody>
                  <a:tcPr/>
                </a:tc>
                <a:tc>
                  <a:txBody>
                    <a:bodyPr/>
                    <a:lstStyle/>
                    <a:p>
                      <a:r>
                        <a:rPr lang="en-US" sz="1100" dirty="0"/>
                        <a:t>2022-2023</a:t>
                      </a:r>
                    </a:p>
                    <a:p>
                      <a:r>
                        <a:rPr lang="en-US" sz="1100" dirty="0"/>
                        <a:t>VLE Usage</a:t>
                      </a:r>
                      <a:endParaRPr lang="en-GB" sz="1100" dirty="0"/>
                    </a:p>
                  </a:txBody>
                  <a:tcPr/>
                </a:tc>
                <a:extLst>
                  <a:ext uri="{0D108BD9-81ED-4DB2-BD59-A6C34878D82A}">
                    <a16:rowId xmlns:a16="http://schemas.microsoft.com/office/drawing/2014/main" val="833014517"/>
                  </a:ext>
                </a:extLst>
              </a:tr>
              <a:tr h="370840">
                <a:tc>
                  <a:txBody>
                    <a:bodyPr/>
                    <a:lstStyle/>
                    <a:p>
                      <a:r>
                        <a:rPr lang="en-US" dirty="0"/>
                        <a:t>Linear</a:t>
                      </a:r>
                      <a:endParaRPr lang="en-GB" dirty="0"/>
                    </a:p>
                  </a:txBody>
                  <a:tcPr/>
                </a:tc>
                <a:tc>
                  <a:txBody>
                    <a:bodyPr/>
                    <a:lstStyle/>
                    <a:p>
                      <a:r>
                        <a:rPr lang="en-GB" sz="1400" b="0" i="0" kern="1200" dirty="0">
                          <a:solidFill>
                            <a:schemeClr val="dk1"/>
                          </a:solidFill>
                          <a:effectLst/>
                          <a:latin typeface="+mn-lt"/>
                          <a:ea typeface="+mn-ea"/>
                          <a:cs typeface="+mn-cs"/>
                        </a:rPr>
                        <a:t>0.2864</a:t>
                      </a:r>
                      <a:endParaRPr lang="en-GB" sz="1100" dirty="0"/>
                    </a:p>
                  </a:txBody>
                  <a:tcPr/>
                </a:tc>
                <a:tc>
                  <a:txBody>
                    <a:bodyPr/>
                    <a:lstStyle/>
                    <a:p>
                      <a:r>
                        <a:rPr lang="en-GB" sz="1200" b="0" i="0" kern="1200" dirty="0">
                          <a:solidFill>
                            <a:schemeClr val="dk1"/>
                          </a:solidFill>
                          <a:effectLst/>
                          <a:latin typeface="+mn-lt"/>
                          <a:ea typeface="+mn-ea"/>
                          <a:cs typeface="+mn-cs"/>
                        </a:rPr>
                        <a:t>0.000000004025</a:t>
                      </a:r>
                      <a:endParaRPr lang="en-GB" sz="1050" dirty="0"/>
                    </a:p>
                  </a:txBody>
                  <a:tcPr/>
                </a:tc>
                <a:extLst>
                  <a:ext uri="{0D108BD9-81ED-4DB2-BD59-A6C34878D82A}">
                    <a16:rowId xmlns:a16="http://schemas.microsoft.com/office/drawing/2014/main" val="683778598"/>
                  </a:ext>
                </a:extLst>
              </a:tr>
              <a:tr h="370840">
                <a:tc>
                  <a:txBody>
                    <a:bodyPr/>
                    <a:lstStyle/>
                    <a:p>
                      <a:r>
                        <a:rPr lang="en-US" dirty="0"/>
                        <a:t>Theil-Sen</a:t>
                      </a:r>
                      <a:endParaRPr lang="en-GB" dirty="0"/>
                    </a:p>
                  </a:txBody>
                  <a:tcPr/>
                </a:tc>
                <a:tc>
                  <a:txBody>
                    <a:bodyPr/>
                    <a:lstStyle/>
                    <a:p>
                      <a:r>
                        <a:rPr lang="en-GB" sz="1400" b="0" i="0" kern="1200" dirty="0">
                          <a:solidFill>
                            <a:schemeClr val="dk1"/>
                          </a:solidFill>
                          <a:effectLst/>
                          <a:latin typeface="+mn-lt"/>
                          <a:ea typeface="+mn-ea"/>
                          <a:cs typeface="+mn-cs"/>
                        </a:rPr>
                        <a:t>1</a:t>
                      </a:r>
                      <a:endParaRPr lang="en-GB" sz="1400" dirty="0"/>
                    </a:p>
                  </a:txBody>
                  <a:tcPr/>
                </a:tc>
                <a:tc>
                  <a:txBody>
                    <a:bodyPr/>
                    <a:lstStyle/>
                    <a:p>
                      <a:r>
                        <a:rPr lang="en-GB" sz="1200" b="0" i="0" kern="1200" dirty="0">
                          <a:solidFill>
                            <a:schemeClr val="dk1"/>
                          </a:solidFill>
                          <a:effectLst/>
                          <a:latin typeface="+mn-lt"/>
                          <a:ea typeface="+mn-ea"/>
                          <a:cs typeface="+mn-cs"/>
                        </a:rPr>
                        <a:t>0.0000001841</a:t>
                      </a:r>
                      <a:endParaRPr lang="en-GB" sz="1050" dirty="0"/>
                    </a:p>
                  </a:txBody>
                  <a:tcPr/>
                </a:tc>
                <a:extLst>
                  <a:ext uri="{0D108BD9-81ED-4DB2-BD59-A6C34878D82A}">
                    <a16:rowId xmlns:a16="http://schemas.microsoft.com/office/drawing/2014/main" val="2019266990"/>
                  </a:ext>
                </a:extLst>
              </a:tr>
              <a:tr h="370840">
                <a:tc>
                  <a:txBody>
                    <a:bodyPr/>
                    <a:lstStyle/>
                    <a:p>
                      <a:r>
                        <a:rPr lang="en-US" dirty="0"/>
                        <a:t>Quadratic</a:t>
                      </a:r>
                      <a:endParaRPr lang="en-GB" dirty="0"/>
                    </a:p>
                  </a:txBody>
                  <a:tcPr/>
                </a:tc>
                <a:tc>
                  <a:txBody>
                    <a:bodyPr/>
                    <a:lstStyle/>
                    <a:p>
                      <a:r>
                        <a:rPr lang="en-GB" sz="1400" b="0" i="0" kern="1200" dirty="0">
                          <a:solidFill>
                            <a:schemeClr val="dk1"/>
                          </a:solidFill>
                          <a:effectLst/>
                          <a:latin typeface="+mn-lt"/>
                          <a:ea typeface="+mn-ea"/>
                          <a:cs typeface="+mn-cs"/>
                        </a:rPr>
                        <a:t>0.2949</a:t>
                      </a:r>
                      <a:endParaRPr lang="en-GB" sz="1100" dirty="0"/>
                    </a:p>
                  </a:txBody>
                  <a:tcPr/>
                </a:tc>
                <a:tc>
                  <a:txBody>
                    <a:bodyPr/>
                    <a:lstStyle/>
                    <a:p>
                      <a:r>
                        <a:rPr lang="en-GB" sz="1200" b="0" i="0" kern="1200" dirty="0">
                          <a:solidFill>
                            <a:schemeClr val="dk1"/>
                          </a:solidFill>
                          <a:effectLst/>
                          <a:latin typeface="+mn-lt"/>
                          <a:ea typeface="+mn-ea"/>
                          <a:cs typeface="+mn-cs"/>
                        </a:rPr>
                        <a:t>0.00000001816</a:t>
                      </a:r>
                      <a:endParaRPr lang="en-GB" sz="1050" dirty="0"/>
                    </a:p>
                  </a:txBody>
                  <a:tcPr/>
                </a:tc>
                <a:extLst>
                  <a:ext uri="{0D108BD9-81ED-4DB2-BD59-A6C34878D82A}">
                    <a16:rowId xmlns:a16="http://schemas.microsoft.com/office/drawing/2014/main" val="1869977968"/>
                  </a:ext>
                </a:extLst>
              </a:tr>
            </a:tbl>
          </a:graphicData>
        </a:graphic>
      </p:graphicFrame>
      <p:sp>
        <p:nvSpPr>
          <p:cNvPr id="7" name="Content Placeholder 3">
            <a:extLst>
              <a:ext uri="{FF2B5EF4-FFF2-40B4-BE49-F238E27FC236}">
                <a16:creationId xmlns:a16="http://schemas.microsoft.com/office/drawing/2014/main" id="{9ADD2381-D51D-22F3-DA50-DC212E4CF515}"/>
              </a:ext>
            </a:extLst>
          </p:cNvPr>
          <p:cNvSpPr txBox="1">
            <a:spLocks/>
          </p:cNvSpPr>
          <p:nvPr/>
        </p:nvSpPr>
        <p:spPr>
          <a:xfrm>
            <a:off x="580858" y="4023248"/>
            <a:ext cx="5626995" cy="213259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Lowest P-Value out of any of the metrics and best correlation score.</a:t>
            </a:r>
          </a:p>
          <a:p>
            <a:r>
              <a:rPr lang="en-US" dirty="0">
                <a:solidFill>
                  <a:schemeClr val="tx1"/>
                </a:solidFill>
              </a:rPr>
              <a:t>Interaction with VLE content appears to be more important than attendance to lectures.</a:t>
            </a:r>
          </a:p>
        </p:txBody>
      </p:sp>
      <p:pic>
        <p:nvPicPr>
          <p:cNvPr id="3" name="Content Placeholder 19">
            <a:extLst>
              <a:ext uri="{FF2B5EF4-FFF2-40B4-BE49-F238E27FC236}">
                <a16:creationId xmlns:a16="http://schemas.microsoft.com/office/drawing/2014/main" id="{3EBBB998-EBC3-4929-AC6D-1406999BFB45}"/>
              </a:ext>
            </a:extLst>
          </p:cNvPr>
          <p:cNvPicPr>
            <a:picLocks noChangeAspect="1"/>
          </p:cNvPicPr>
          <p:nvPr/>
        </p:nvPicPr>
        <p:blipFill>
          <a:blip r:embed="rId2"/>
          <a:srcRect/>
          <a:stretch/>
        </p:blipFill>
        <p:spPr>
          <a:xfrm>
            <a:off x="6745469" y="2164446"/>
            <a:ext cx="3633787" cy="3633787"/>
          </a:xfrm>
          <a:prstGeom prst="rect">
            <a:avLst/>
          </a:prstGeom>
        </p:spPr>
      </p:pic>
    </p:spTree>
    <p:extLst>
      <p:ext uri="{BB962C8B-B14F-4D97-AF65-F5344CB8AC3E}">
        <p14:creationId xmlns:p14="http://schemas.microsoft.com/office/powerpoint/2010/main" val="1137967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Lecture &amp; Practical - LINEAR</a:t>
            </a:r>
          </a:p>
        </p:txBody>
      </p:sp>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4" y="2228003"/>
            <a:ext cx="5193230" cy="3633047"/>
          </a:xfrm>
        </p:spPr>
        <p:txBody>
          <a:bodyPr>
            <a:normAutofit/>
          </a:bodyPr>
          <a:lstStyle/>
          <a:p>
            <a:r>
              <a:rPr lang="en-US" dirty="0">
                <a:solidFill>
                  <a:schemeClr val="tx1"/>
                </a:solidFill>
              </a:rPr>
              <a:t>Further demonstrates Lecture and Practical Attendance appear to have an influence on final grade.</a:t>
            </a:r>
          </a:p>
          <a:p>
            <a:pPr lvl="1"/>
            <a:r>
              <a:rPr lang="en-US" dirty="0">
                <a:solidFill>
                  <a:schemeClr val="tx1"/>
                </a:solidFill>
              </a:rPr>
              <a:t>2022-2023</a:t>
            </a:r>
          </a:p>
          <a:p>
            <a:endParaRPr lang="en-US" dirty="0">
              <a:solidFill>
                <a:schemeClr val="tx1"/>
              </a:solidFill>
            </a:endParaRPr>
          </a:p>
        </p:txBody>
      </p:sp>
      <p:pic>
        <p:nvPicPr>
          <p:cNvPr id="7" name="Content Placeholder 6">
            <a:extLst>
              <a:ext uri="{FF2B5EF4-FFF2-40B4-BE49-F238E27FC236}">
                <a16:creationId xmlns:a16="http://schemas.microsoft.com/office/drawing/2014/main" id="{F007334D-F54C-AF3B-73D8-BC3AAEC2C303}"/>
              </a:ext>
            </a:extLst>
          </p:cNvPr>
          <p:cNvPicPr>
            <a:picLocks noGrp="1" noChangeAspect="1"/>
          </p:cNvPicPr>
          <p:nvPr>
            <p:ph sz="half" idx="2"/>
          </p:nvPr>
        </p:nvPicPr>
        <p:blipFill>
          <a:blip r:embed="rId2"/>
          <a:stretch>
            <a:fillRect/>
          </a:stretch>
        </p:blipFill>
        <p:spPr>
          <a:xfrm>
            <a:off x="6417578" y="2228003"/>
            <a:ext cx="4416286" cy="4416286"/>
          </a:xfrm>
        </p:spPr>
      </p:pic>
    </p:spTree>
    <p:extLst>
      <p:ext uri="{BB962C8B-B14F-4D97-AF65-F5344CB8AC3E}">
        <p14:creationId xmlns:p14="http://schemas.microsoft.com/office/powerpoint/2010/main" val="3122897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Lecture &amp; VLE Use - LINEAR</a:t>
            </a:r>
          </a:p>
        </p:txBody>
      </p:sp>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4" y="2228003"/>
            <a:ext cx="5193230" cy="3633047"/>
          </a:xfrm>
        </p:spPr>
        <p:txBody>
          <a:bodyPr>
            <a:normAutofit/>
          </a:bodyPr>
          <a:lstStyle/>
          <a:p>
            <a:r>
              <a:rPr lang="en-US" dirty="0">
                <a:solidFill>
                  <a:schemeClr val="tx1"/>
                </a:solidFill>
              </a:rPr>
              <a:t>Much steeper linear plane showing a considerable influence in VLE usage in grade achievement.</a:t>
            </a:r>
          </a:p>
          <a:p>
            <a:endParaRPr lang="en-US" dirty="0">
              <a:solidFill>
                <a:schemeClr val="tx1"/>
              </a:solidFill>
            </a:endParaRPr>
          </a:p>
        </p:txBody>
      </p:sp>
      <p:pic>
        <p:nvPicPr>
          <p:cNvPr id="7" name="Content Placeholder 6">
            <a:extLst>
              <a:ext uri="{FF2B5EF4-FFF2-40B4-BE49-F238E27FC236}">
                <a16:creationId xmlns:a16="http://schemas.microsoft.com/office/drawing/2014/main" id="{F007334D-F54C-AF3B-73D8-BC3AAEC2C303}"/>
              </a:ext>
            </a:extLst>
          </p:cNvPr>
          <p:cNvPicPr>
            <a:picLocks noGrp="1" noChangeAspect="1"/>
          </p:cNvPicPr>
          <p:nvPr>
            <p:ph sz="half" idx="2"/>
          </p:nvPr>
        </p:nvPicPr>
        <p:blipFill>
          <a:blip r:embed="rId2"/>
          <a:srcRect/>
          <a:stretch/>
        </p:blipFill>
        <p:spPr>
          <a:xfrm>
            <a:off x="6417578" y="2228003"/>
            <a:ext cx="4416286" cy="4416286"/>
          </a:xfrm>
        </p:spPr>
      </p:pic>
    </p:spTree>
    <p:extLst>
      <p:ext uri="{BB962C8B-B14F-4D97-AF65-F5344CB8AC3E}">
        <p14:creationId xmlns:p14="http://schemas.microsoft.com/office/powerpoint/2010/main" val="2013116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Practical &amp; VLE Use - LINEAR</a:t>
            </a:r>
          </a:p>
        </p:txBody>
      </p:sp>
      <p:pic>
        <p:nvPicPr>
          <p:cNvPr id="8" name="Content Placeholder 7" descr="A picture containing text, screenshot, diagram, line&#10;&#10;Description automatically generated">
            <a:extLst>
              <a:ext uri="{FF2B5EF4-FFF2-40B4-BE49-F238E27FC236}">
                <a16:creationId xmlns:a16="http://schemas.microsoft.com/office/drawing/2014/main" id="{6FA62788-EFA2-6216-627E-2E0164A8FE7E}"/>
              </a:ext>
            </a:extLst>
          </p:cNvPr>
          <p:cNvPicPr>
            <a:picLocks noGrp="1" noChangeAspect="1"/>
          </p:cNvPicPr>
          <p:nvPr>
            <p:ph sz="half" idx="1"/>
          </p:nvPr>
        </p:nvPicPr>
        <p:blipFill>
          <a:blip r:embed="rId2"/>
          <a:stretch>
            <a:fillRect/>
          </a:stretch>
        </p:blipFill>
        <p:spPr>
          <a:xfrm>
            <a:off x="1360488" y="2227263"/>
            <a:ext cx="3633787" cy="3633787"/>
          </a:xfrm>
        </p:spPr>
      </p:pic>
      <p:sp>
        <p:nvSpPr>
          <p:cNvPr id="5" name="Content Placeholder 4">
            <a:extLst>
              <a:ext uri="{FF2B5EF4-FFF2-40B4-BE49-F238E27FC236}">
                <a16:creationId xmlns:a16="http://schemas.microsoft.com/office/drawing/2014/main" id="{A0A2C1BD-5DBC-63B9-9929-1D0E400D7D28}"/>
              </a:ext>
            </a:extLst>
          </p:cNvPr>
          <p:cNvSpPr>
            <a:spLocks noGrp="1"/>
          </p:cNvSpPr>
          <p:nvPr>
            <p:ph sz="half" idx="2"/>
          </p:nvPr>
        </p:nvSpPr>
        <p:spPr/>
        <p:txBody>
          <a:bodyPr/>
          <a:lstStyle/>
          <a:p>
            <a:r>
              <a:rPr lang="en-US" dirty="0"/>
              <a:t>Practical and VLE use share a closer correlation as students are far more likely to access VLE content during practical sessions.</a:t>
            </a:r>
          </a:p>
          <a:p>
            <a:r>
              <a:rPr lang="en-US" dirty="0"/>
              <a:t>Expected high correlation co-efficient.</a:t>
            </a:r>
          </a:p>
          <a:p>
            <a:endParaRPr lang="en-US" dirty="0"/>
          </a:p>
          <a:p>
            <a:pPr marL="0" indent="0">
              <a:buNone/>
            </a:pPr>
            <a:r>
              <a:rPr lang="en-US" dirty="0"/>
              <a:t>Pearson Coefficient: 	0.703</a:t>
            </a:r>
          </a:p>
          <a:p>
            <a:pPr marL="0" indent="0">
              <a:buNone/>
            </a:pPr>
            <a:r>
              <a:rPr lang="en-US" dirty="0"/>
              <a:t>Spearman Coefficient: 	0.6377</a:t>
            </a:r>
          </a:p>
          <a:p>
            <a:pPr marL="0" indent="0">
              <a:buNone/>
            </a:pPr>
            <a:r>
              <a:rPr lang="en-US" dirty="0"/>
              <a:t>p-value Linear: 	0.0000000001328</a:t>
            </a:r>
          </a:p>
          <a:p>
            <a:pPr marL="0" indent="0">
              <a:buNone/>
            </a:pPr>
            <a:r>
              <a:rPr lang="en-US" dirty="0"/>
              <a:t>p-value Theil-Sen: 	0.000000009517</a:t>
            </a:r>
            <a:endParaRPr lang="en-GB" dirty="0"/>
          </a:p>
        </p:txBody>
      </p:sp>
    </p:spTree>
    <p:extLst>
      <p:ext uri="{BB962C8B-B14F-4D97-AF65-F5344CB8AC3E}">
        <p14:creationId xmlns:p14="http://schemas.microsoft.com/office/powerpoint/2010/main" val="2416201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Lecture &amp; VLE Use - LINEAR</a:t>
            </a:r>
          </a:p>
        </p:txBody>
      </p:sp>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4" y="2228003"/>
            <a:ext cx="5193230" cy="3633047"/>
          </a:xfrm>
        </p:spPr>
        <p:txBody>
          <a:bodyPr>
            <a:normAutofit/>
          </a:bodyPr>
          <a:lstStyle/>
          <a:p>
            <a:r>
              <a:rPr lang="en-US" dirty="0">
                <a:solidFill>
                  <a:schemeClr val="tx1"/>
                </a:solidFill>
              </a:rPr>
              <a:t>Much steeper linear plane showing a considerable influence in VLE usage in grade achievement.</a:t>
            </a:r>
          </a:p>
          <a:p>
            <a:r>
              <a:rPr lang="en-US" dirty="0">
                <a:solidFill>
                  <a:schemeClr val="tx1"/>
                </a:solidFill>
              </a:rPr>
              <a:t>Note of some cases of higher practical attendance but very low VLE usage.</a:t>
            </a:r>
          </a:p>
          <a:p>
            <a:endParaRPr lang="en-US" dirty="0">
              <a:solidFill>
                <a:schemeClr val="tx1"/>
              </a:solidFill>
            </a:endParaRPr>
          </a:p>
        </p:txBody>
      </p:sp>
      <p:pic>
        <p:nvPicPr>
          <p:cNvPr id="7" name="Content Placeholder 6">
            <a:extLst>
              <a:ext uri="{FF2B5EF4-FFF2-40B4-BE49-F238E27FC236}">
                <a16:creationId xmlns:a16="http://schemas.microsoft.com/office/drawing/2014/main" id="{F007334D-F54C-AF3B-73D8-BC3AAEC2C303}"/>
              </a:ext>
            </a:extLst>
          </p:cNvPr>
          <p:cNvPicPr>
            <a:picLocks noGrp="1" noChangeAspect="1"/>
          </p:cNvPicPr>
          <p:nvPr>
            <p:ph sz="half" idx="2"/>
          </p:nvPr>
        </p:nvPicPr>
        <p:blipFill>
          <a:blip r:embed="rId2"/>
          <a:srcRect/>
          <a:stretch/>
        </p:blipFill>
        <p:spPr>
          <a:xfrm>
            <a:off x="6417578" y="2228003"/>
            <a:ext cx="4416286" cy="4416286"/>
          </a:xfrm>
        </p:spPr>
      </p:pic>
    </p:spTree>
    <p:extLst>
      <p:ext uri="{BB962C8B-B14F-4D97-AF65-F5344CB8AC3E}">
        <p14:creationId xmlns:p14="http://schemas.microsoft.com/office/powerpoint/2010/main" val="3612730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Discussion </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3975348"/>
          </a:xfrm>
        </p:spPr>
        <p:txBody>
          <a:bodyPr>
            <a:normAutofit lnSpcReduction="10000"/>
          </a:bodyPr>
          <a:lstStyle/>
          <a:p>
            <a:r>
              <a:rPr lang="en-US" dirty="0">
                <a:solidFill>
                  <a:schemeClr val="tx1"/>
                </a:solidFill>
              </a:rPr>
              <a:t>Strong correlation suggests that attendance to lecture classes has a high impact on achieved grade. This challenges the hypothesis, as it was expected that grade levels would remain consistent as recorded versions of them were available.</a:t>
            </a:r>
          </a:p>
          <a:p>
            <a:r>
              <a:rPr lang="en-US" dirty="0">
                <a:solidFill>
                  <a:schemeClr val="tx1"/>
                </a:solidFill>
              </a:rPr>
              <a:t>Attendance is the previous session (2021-2022) gives evidence that the method of content delivery for this year was a more suitable approach.</a:t>
            </a:r>
          </a:p>
          <a:p>
            <a:pPr lvl="1"/>
            <a:r>
              <a:rPr lang="en-US" dirty="0">
                <a:solidFill>
                  <a:schemeClr val="tx1"/>
                </a:solidFill>
              </a:rPr>
              <a:t>2021-2022: Dedicated time for watching the recorded material, time for discussion afterwards.</a:t>
            </a:r>
          </a:p>
          <a:p>
            <a:pPr lvl="1"/>
            <a:r>
              <a:rPr lang="en-US" dirty="0">
                <a:solidFill>
                  <a:schemeClr val="tx1"/>
                </a:solidFill>
              </a:rPr>
              <a:t>2022-2023: Live lecture followed by Q&amp;A</a:t>
            </a:r>
          </a:p>
          <a:p>
            <a:r>
              <a:rPr lang="en-US" dirty="0">
                <a:solidFill>
                  <a:schemeClr val="tx1"/>
                </a:solidFill>
              </a:rPr>
              <a:t>Strongest correlation remains with VLE usage, with higher interaction with the VLE environment indicates student will achieve a higher grade.</a:t>
            </a:r>
          </a:p>
          <a:p>
            <a:pPr lvl="1"/>
            <a:r>
              <a:rPr lang="en-US" dirty="0">
                <a:solidFill>
                  <a:schemeClr val="tx1"/>
                </a:solidFill>
              </a:rPr>
              <a:t>Method of embedding videos into the VLE environment may be a contributing factors, as the VLE may not could the interaction with these elements in its statistics.</a:t>
            </a:r>
          </a:p>
          <a:p>
            <a:pPr lvl="1"/>
            <a:r>
              <a:rPr lang="en-US" dirty="0">
                <a:solidFill>
                  <a:schemeClr val="tx1"/>
                </a:solidFill>
              </a:rPr>
              <a:t>Similarly, links to external sites are not counted by VLE analytics. </a:t>
            </a:r>
          </a:p>
        </p:txBody>
      </p:sp>
    </p:spTree>
    <p:extLst>
      <p:ext uri="{BB962C8B-B14F-4D97-AF65-F5344CB8AC3E}">
        <p14:creationId xmlns:p14="http://schemas.microsoft.com/office/powerpoint/2010/main" val="224802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External Research</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144104"/>
          </a:xfrm>
        </p:spPr>
        <p:txBody>
          <a:bodyPr>
            <a:normAutofit lnSpcReduction="10000"/>
          </a:bodyPr>
          <a:lstStyle/>
          <a:p>
            <a:r>
              <a:rPr lang="en-GB" dirty="0">
                <a:solidFill>
                  <a:schemeClr val="tx1"/>
                </a:solidFill>
              </a:rPr>
              <a:t>This trend of attendance having a positive affect on performance is referenced in older journal articles, with similar positive correlations being identified twenty (Moore, 2003) and thirty years ago (Gunn, 1993).</a:t>
            </a:r>
            <a:endParaRPr lang="en-US" dirty="0">
              <a:solidFill>
                <a:schemeClr val="tx1"/>
              </a:solidFill>
            </a:endParaRPr>
          </a:p>
          <a:p>
            <a:r>
              <a:rPr lang="en-US" dirty="0">
                <a:solidFill>
                  <a:schemeClr val="tx1"/>
                </a:solidFill>
              </a:rPr>
              <a:t>Karen L. St. Clair does not advise mandatory attendance in Higher Education in their article (St. Clair, 1999), referencing many articles that show a correlation between attendance and grade, but there are other factors that can influence a students grade. Included in this is:</a:t>
            </a:r>
          </a:p>
          <a:p>
            <a:pPr lvl="1"/>
            <a:r>
              <a:rPr lang="en-US" dirty="0">
                <a:solidFill>
                  <a:schemeClr val="tx1"/>
                </a:solidFill>
              </a:rPr>
              <a:t>Motivation (</a:t>
            </a:r>
            <a:r>
              <a:rPr lang="en-GB" dirty="0">
                <a:solidFill>
                  <a:schemeClr val="tx1"/>
                </a:solidFill>
              </a:rPr>
              <a:t>Van </a:t>
            </a:r>
            <a:r>
              <a:rPr lang="en-GB" dirty="0" err="1">
                <a:solidFill>
                  <a:schemeClr val="tx1"/>
                </a:solidFill>
              </a:rPr>
              <a:t>Blerkom</a:t>
            </a:r>
            <a:r>
              <a:rPr lang="en-GB" dirty="0">
                <a:solidFill>
                  <a:schemeClr val="tx1"/>
                </a:solidFill>
              </a:rPr>
              <a:t>, 1996)</a:t>
            </a:r>
          </a:p>
          <a:p>
            <a:pPr lvl="1"/>
            <a:r>
              <a:rPr lang="en-GB" dirty="0">
                <a:solidFill>
                  <a:schemeClr val="tx1"/>
                </a:solidFill>
              </a:rPr>
              <a:t>Intelligence, </a:t>
            </a:r>
            <a:r>
              <a:rPr lang="en-GB" dirty="0" err="1">
                <a:solidFill>
                  <a:schemeClr val="tx1"/>
                </a:solidFill>
              </a:rPr>
              <a:t>Persistance</a:t>
            </a:r>
            <a:r>
              <a:rPr lang="en-GB" dirty="0">
                <a:solidFill>
                  <a:schemeClr val="tx1"/>
                </a:solidFill>
              </a:rPr>
              <a:t> &amp; Personal Circumstances (</a:t>
            </a:r>
            <a:r>
              <a:rPr lang="en-GB" dirty="0" err="1">
                <a:solidFill>
                  <a:schemeClr val="tx1"/>
                </a:solidFill>
              </a:rPr>
              <a:t>Slem</a:t>
            </a:r>
            <a:r>
              <a:rPr lang="en-GB" dirty="0">
                <a:solidFill>
                  <a:schemeClr val="tx1"/>
                </a:solidFill>
              </a:rPr>
              <a:t>, 1993)</a:t>
            </a:r>
          </a:p>
          <a:p>
            <a:pPr lvl="1"/>
            <a:r>
              <a:rPr lang="en-GB" dirty="0">
                <a:solidFill>
                  <a:schemeClr val="tx1"/>
                </a:solidFill>
              </a:rPr>
              <a:t>Ability at independent learning (</a:t>
            </a:r>
            <a:r>
              <a:rPr lang="en-US" b="0" i="0" dirty="0">
                <a:solidFill>
                  <a:schemeClr val="tx1"/>
                </a:solidFill>
                <a:effectLst/>
              </a:rPr>
              <a:t>Hyde, Flournoy, 1986)</a:t>
            </a:r>
            <a:endParaRPr lang="en-GB" b="0" i="0" dirty="0">
              <a:solidFill>
                <a:schemeClr val="tx1"/>
              </a:solidFill>
              <a:effectLst/>
            </a:endParaRPr>
          </a:p>
          <a:p>
            <a:pPr marL="0" indent="0">
              <a:buNone/>
            </a:pPr>
            <a:endParaRPr lang="en-GB" dirty="0">
              <a:solidFill>
                <a:schemeClr val="tx1"/>
              </a:solidFill>
            </a:endParaRPr>
          </a:p>
          <a:p>
            <a:r>
              <a:rPr lang="en-GB" b="0" i="0" dirty="0">
                <a:solidFill>
                  <a:schemeClr val="tx1"/>
                </a:solidFill>
                <a:effectLst/>
              </a:rPr>
              <a:t>A st</a:t>
            </a:r>
            <a:r>
              <a:rPr lang="en-GB" dirty="0">
                <a:solidFill>
                  <a:schemeClr val="tx1"/>
                </a:solidFill>
              </a:rPr>
              <a:t>udy focusing on student attendance and grade during the COVID-19 pandemic has also found moderate/strong correlation between attendance/online activity and grades (</a:t>
            </a:r>
            <a:r>
              <a:rPr lang="en-US" b="0" i="0" dirty="0">
                <a:solidFill>
                  <a:schemeClr val="tx1"/>
                </a:solidFill>
                <a:effectLst/>
              </a:rPr>
              <a:t>Finlay, Simpson, </a:t>
            </a:r>
            <a:r>
              <a:rPr lang="en-US" b="0" i="0" dirty="0" err="1">
                <a:solidFill>
                  <a:schemeClr val="tx1"/>
                </a:solidFill>
                <a:effectLst/>
              </a:rPr>
              <a:t>Tinnion</a:t>
            </a:r>
            <a:r>
              <a:rPr lang="en-US" b="0" i="0" dirty="0">
                <a:solidFill>
                  <a:schemeClr val="tx1"/>
                </a:solidFill>
                <a:effectLst/>
              </a:rPr>
              <a:t>, 2022)</a:t>
            </a:r>
            <a:endParaRPr lang="en-US" dirty="0">
              <a:solidFill>
                <a:schemeClr val="tx1"/>
              </a:solidFill>
            </a:endParaRPr>
          </a:p>
          <a:p>
            <a:pPr lvl="1"/>
            <a:r>
              <a:rPr lang="en-GB" dirty="0">
                <a:solidFill>
                  <a:schemeClr val="tx1"/>
                </a:solidFill>
              </a:rPr>
              <a:t>Similar use of Spearman correlation was utilised.</a:t>
            </a:r>
          </a:p>
        </p:txBody>
      </p:sp>
    </p:spTree>
    <p:extLst>
      <p:ext uri="{BB962C8B-B14F-4D97-AF65-F5344CB8AC3E}">
        <p14:creationId xmlns:p14="http://schemas.microsoft.com/office/powerpoint/2010/main" val="2532501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PREDICTIONS</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a:bodyPr>
          <a:lstStyle/>
          <a:p>
            <a:r>
              <a:rPr lang="en-US" dirty="0">
                <a:solidFill>
                  <a:schemeClr val="bg1"/>
                </a:solidFill>
              </a:rPr>
              <a:t>Grade ~ Attendance</a:t>
            </a:r>
          </a:p>
          <a:p>
            <a:endParaRPr lang="en-US" dirty="0">
              <a:solidFill>
                <a:schemeClr val="bg1"/>
              </a:solidFill>
            </a:endParaRPr>
          </a:p>
          <a:p>
            <a:r>
              <a:rPr lang="en-US" dirty="0">
                <a:solidFill>
                  <a:schemeClr val="bg1"/>
                </a:solidFill>
              </a:rPr>
              <a:t>Grade ~ Expected Attendance</a:t>
            </a:r>
          </a:p>
          <a:p>
            <a:endParaRPr lang="en-US" dirty="0">
              <a:solidFill>
                <a:schemeClr val="bg1"/>
              </a:solidFill>
            </a:endParaRPr>
          </a:p>
          <a:p>
            <a:r>
              <a:rPr lang="en-US" dirty="0">
                <a:solidFill>
                  <a:schemeClr val="bg1"/>
                </a:solidFill>
              </a:rPr>
              <a:t>Grade ~ Practical Attendance</a:t>
            </a:r>
          </a:p>
          <a:p>
            <a:endParaRPr lang="en-US" dirty="0">
              <a:solidFill>
                <a:schemeClr val="bg1"/>
              </a:solidFill>
            </a:endParaRPr>
          </a:p>
          <a:p>
            <a:r>
              <a:rPr lang="en-US" dirty="0">
                <a:solidFill>
                  <a:schemeClr val="bg1"/>
                </a:solidFill>
              </a:rPr>
              <a:t>Grade ~ Lecture Attendance</a:t>
            </a:r>
          </a:p>
        </p:txBody>
      </p:sp>
    </p:spTree>
    <p:extLst>
      <p:ext uri="{BB962C8B-B14F-4D97-AF65-F5344CB8AC3E}">
        <p14:creationId xmlns:p14="http://schemas.microsoft.com/office/powerpoint/2010/main" val="1683191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CONCLUSION</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a:bodyPr>
          <a:lstStyle/>
          <a:p>
            <a:r>
              <a:rPr lang="en-US" dirty="0">
                <a:solidFill>
                  <a:schemeClr val="bg1"/>
                </a:solidFill>
              </a:rPr>
              <a:t>Limitations</a:t>
            </a:r>
          </a:p>
          <a:p>
            <a:endParaRPr lang="en-US" dirty="0">
              <a:solidFill>
                <a:schemeClr val="bg1"/>
              </a:solidFill>
            </a:endParaRPr>
          </a:p>
          <a:p>
            <a:r>
              <a:rPr lang="en-US" dirty="0">
                <a:solidFill>
                  <a:schemeClr val="bg1"/>
                </a:solidFill>
              </a:rPr>
              <a:t>HYPOTHESIS ANSWER</a:t>
            </a:r>
          </a:p>
          <a:p>
            <a:endParaRPr lang="en-US" dirty="0">
              <a:solidFill>
                <a:schemeClr val="bg1"/>
              </a:solidFill>
            </a:endParaRPr>
          </a:p>
          <a:p>
            <a:r>
              <a:rPr lang="en-US" dirty="0">
                <a:solidFill>
                  <a:schemeClr val="bg1"/>
                </a:solidFill>
              </a:rPr>
              <a:t>FURTHER DEVELOPMENT</a:t>
            </a:r>
          </a:p>
        </p:txBody>
      </p:sp>
    </p:spTree>
    <p:extLst>
      <p:ext uri="{BB962C8B-B14F-4D97-AF65-F5344CB8AC3E}">
        <p14:creationId xmlns:p14="http://schemas.microsoft.com/office/powerpoint/2010/main" val="1590490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The study is only focusses on attendance and achievement of a single Module at Abertay University in Scotland. Methods of content delivery may not be suitable for other institutions due to technology differences, delivery method and class structure.</a:t>
            </a:r>
          </a:p>
          <a:p>
            <a:pPr lvl="1"/>
            <a:r>
              <a:rPr lang="en-US" dirty="0">
                <a:solidFill>
                  <a:schemeClr val="tx1"/>
                </a:solidFill>
              </a:rPr>
              <a:t>Module was delivered with in three classes each week. An online one-hour live lecture, then a two-hour on-campus practical session (two practical sessions were run to accommodate cohort size). </a:t>
            </a:r>
          </a:p>
          <a:p>
            <a:endParaRPr lang="en-US" dirty="0">
              <a:solidFill>
                <a:schemeClr val="tx1"/>
              </a:solidFill>
            </a:endParaRPr>
          </a:p>
          <a:p>
            <a:r>
              <a:rPr lang="en-US" dirty="0">
                <a:solidFill>
                  <a:schemeClr val="tx1"/>
                </a:solidFill>
              </a:rPr>
              <a:t>Module is focused on material that is entirely done on a computer. As such, remote teaching is potentially easier than other subjects which could limit the impact of the results.</a:t>
            </a:r>
          </a:p>
          <a:p>
            <a:endParaRPr lang="en-US" dirty="0">
              <a:solidFill>
                <a:schemeClr val="tx1"/>
              </a:solidFill>
            </a:endParaRPr>
          </a:p>
          <a:p>
            <a:r>
              <a:rPr lang="en-US" dirty="0">
                <a:solidFill>
                  <a:schemeClr val="tx1"/>
                </a:solidFill>
              </a:rPr>
              <a:t> Study is limited to two years of attendance data.</a:t>
            </a:r>
          </a:p>
        </p:txBody>
      </p:sp>
    </p:spTree>
    <p:extLst>
      <p:ext uri="{BB962C8B-B14F-4D97-AF65-F5344CB8AC3E}">
        <p14:creationId xmlns:p14="http://schemas.microsoft.com/office/powerpoint/2010/main" val="4183516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HYPOTHESIS ANSWER</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The study is only focusses on attendance and achievement of a single Module at Abertay University in Scotland. Methods of content delivery may not be suitable for other institutions due to technology differences, delivery method and class structure.</a:t>
            </a:r>
          </a:p>
          <a:p>
            <a:pPr lvl="1"/>
            <a:r>
              <a:rPr lang="en-US" dirty="0">
                <a:solidFill>
                  <a:schemeClr val="tx1"/>
                </a:solidFill>
              </a:rPr>
              <a:t>Module was delivered with in three classes each week. An online one-hour live lecture, then a two-hour on-campus practical session (two practical sessions were run to accommodate cohort size). </a:t>
            </a:r>
          </a:p>
          <a:p>
            <a:endParaRPr lang="en-US" dirty="0">
              <a:solidFill>
                <a:schemeClr val="tx1"/>
              </a:solidFill>
            </a:endParaRPr>
          </a:p>
          <a:p>
            <a:r>
              <a:rPr lang="en-US" dirty="0">
                <a:solidFill>
                  <a:schemeClr val="tx1"/>
                </a:solidFill>
              </a:rPr>
              <a:t>Module is focused on material that is entirely done on a computer. As such, remote teaching is potentially easier than other subjects which could limit the impact of the results.</a:t>
            </a:r>
          </a:p>
          <a:p>
            <a:endParaRPr lang="en-US" dirty="0">
              <a:solidFill>
                <a:schemeClr val="tx1"/>
              </a:solidFill>
            </a:endParaRPr>
          </a:p>
          <a:p>
            <a:r>
              <a:rPr lang="en-US" dirty="0">
                <a:solidFill>
                  <a:schemeClr val="tx1"/>
                </a:solidFill>
              </a:rPr>
              <a:t> Study is limited to two years of attendance data.</a:t>
            </a:r>
          </a:p>
        </p:txBody>
      </p:sp>
    </p:spTree>
    <p:extLst>
      <p:ext uri="{BB962C8B-B14F-4D97-AF65-F5344CB8AC3E}">
        <p14:creationId xmlns:p14="http://schemas.microsoft.com/office/powerpoint/2010/main" val="1359845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FURTHER DEVELOPMENT</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Metrics for students engagement with the recorded material would help solidify the connection between VLE usage and the grade.</a:t>
            </a:r>
          </a:p>
        </p:txBody>
      </p:sp>
    </p:spTree>
    <p:extLst>
      <p:ext uri="{BB962C8B-B14F-4D97-AF65-F5344CB8AC3E}">
        <p14:creationId xmlns:p14="http://schemas.microsoft.com/office/powerpoint/2010/main" val="14451285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Christopher </a:t>
            </a:r>
            <a:r>
              <a:rPr lang="en-US" dirty="0" err="1">
                <a:solidFill>
                  <a:schemeClr val="bg2"/>
                </a:solidFill>
              </a:rPr>
              <a:t>acornley</a:t>
            </a:r>
            <a:endParaRPr lang="en-US" dirty="0">
              <a:solidFill>
                <a:schemeClr val="bg2"/>
              </a:solidFill>
            </a:endParaRPr>
          </a:p>
          <a:p>
            <a:r>
              <a:rPr lang="en-US" dirty="0">
                <a:solidFill>
                  <a:schemeClr val="bg2"/>
                </a:solidFill>
              </a:rPr>
              <a:t>1000697@UAD.ac.uk</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57A3-A04F-232F-0FAC-02C377A544EC}"/>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A9C16DC8-2E95-9526-1657-6E95C5B8A701}"/>
              </a:ext>
            </a:extLst>
          </p:cNvPr>
          <p:cNvSpPr>
            <a:spLocks noGrp="1"/>
          </p:cNvSpPr>
          <p:nvPr>
            <p:ph idx="1"/>
          </p:nvPr>
        </p:nvSpPr>
        <p:spPr>
          <a:xfrm>
            <a:off x="581192" y="2180496"/>
            <a:ext cx="11029615" cy="4360004"/>
          </a:xfrm>
        </p:spPr>
        <p:txBody>
          <a:bodyPr>
            <a:normAutofit lnSpcReduction="10000"/>
          </a:bodyPr>
          <a:lstStyle/>
          <a:p>
            <a:pPr marL="0" indent="0">
              <a:buNone/>
            </a:pPr>
            <a:r>
              <a:rPr lang="en-GB" sz="1900" b="0" i="0" dirty="0" err="1">
                <a:solidFill>
                  <a:schemeClr val="tx1"/>
                </a:solidFill>
                <a:effectLst/>
              </a:rPr>
              <a:t>Bacro</a:t>
            </a:r>
            <a:r>
              <a:rPr lang="en-GB" sz="1900" b="0" i="0" dirty="0">
                <a:solidFill>
                  <a:schemeClr val="tx1"/>
                </a:solidFill>
                <a:effectLst/>
              </a:rPr>
              <a:t>, T. R. H., </a:t>
            </a:r>
            <a:r>
              <a:rPr lang="en-GB" sz="1900" b="0" i="0" dirty="0" err="1">
                <a:solidFill>
                  <a:schemeClr val="tx1"/>
                </a:solidFill>
                <a:effectLst/>
              </a:rPr>
              <a:t>Gebregziabher</a:t>
            </a:r>
            <a:r>
              <a:rPr lang="en-GB" sz="1900" b="0" i="0" dirty="0">
                <a:solidFill>
                  <a:schemeClr val="tx1"/>
                </a:solidFill>
                <a:effectLst/>
              </a:rPr>
              <a:t>, M. and </a:t>
            </a:r>
            <a:r>
              <a:rPr lang="en-GB" sz="1900" b="0" i="0" dirty="0" err="1">
                <a:solidFill>
                  <a:schemeClr val="tx1"/>
                </a:solidFill>
                <a:effectLst/>
              </a:rPr>
              <a:t>Fitzharris</a:t>
            </a:r>
            <a:r>
              <a:rPr lang="en-GB" sz="1900" b="0" i="0" dirty="0">
                <a:solidFill>
                  <a:schemeClr val="tx1"/>
                </a:solidFill>
                <a:effectLst/>
              </a:rPr>
              <a:t>, T. P. (2010) ‘Evaluation of a lecture recording system in a medical curriculum’, </a:t>
            </a:r>
            <a:r>
              <a:rPr lang="en-GB" sz="1900" b="0" i="1" dirty="0">
                <a:solidFill>
                  <a:schemeClr val="tx1"/>
                </a:solidFill>
                <a:effectLst/>
              </a:rPr>
              <a:t>Anatomical Sciences Education</a:t>
            </a:r>
            <a:r>
              <a:rPr lang="en-GB" sz="1900" b="0" i="0" dirty="0">
                <a:solidFill>
                  <a:schemeClr val="tx1"/>
                </a:solidFill>
                <a:effectLst/>
              </a:rPr>
              <a:t>, 3(6), pp. 300–308. </a:t>
            </a:r>
            <a:r>
              <a:rPr lang="en-GB" sz="1900" b="0" i="0" dirty="0" err="1">
                <a:solidFill>
                  <a:schemeClr val="tx1"/>
                </a:solidFill>
                <a:effectLst/>
              </a:rPr>
              <a:t>doi</a:t>
            </a:r>
            <a:r>
              <a:rPr lang="en-GB" sz="1900" b="0" i="0" dirty="0">
                <a:solidFill>
                  <a:schemeClr val="tx1"/>
                </a:solidFill>
                <a:effectLst/>
              </a:rPr>
              <a:t>: 10.1002/ase.183.</a:t>
            </a:r>
          </a:p>
          <a:p>
            <a:pPr marL="0" indent="0">
              <a:buNone/>
            </a:pPr>
            <a:r>
              <a:rPr lang="en-GB" b="0" i="0" dirty="0">
                <a:solidFill>
                  <a:schemeClr val="tx1"/>
                </a:solidFill>
                <a:effectLst/>
              </a:rPr>
              <a:t>Carpenter, R., </a:t>
            </a:r>
            <a:r>
              <a:rPr lang="en-GB" b="0" i="0" dirty="0" err="1">
                <a:solidFill>
                  <a:schemeClr val="tx1"/>
                </a:solidFill>
                <a:effectLst/>
              </a:rPr>
              <a:t>Theeke</a:t>
            </a:r>
            <a:r>
              <a:rPr lang="en-GB" b="0" i="0" dirty="0">
                <a:solidFill>
                  <a:schemeClr val="tx1"/>
                </a:solidFill>
                <a:effectLst/>
              </a:rPr>
              <a:t>, L. and Smothers, A. (2013) ‘Enhancing Course Grades and Evaluations Using Distance Education Technologies’, </a:t>
            </a:r>
            <a:r>
              <a:rPr lang="en-GB" b="0" i="1" dirty="0">
                <a:solidFill>
                  <a:schemeClr val="tx1"/>
                </a:solidFill>
                <a:effectLst/>
              </a:rPr>
              <a:t>Nurse Educator</a:t>
            </a:r>
            <a:r>
              <a:rPr lang="en-GB" b="0" i="0" dirty="0">
                <a:solidFill>
                  <a:schemeClr val="tx1"/>
                </a:solidFill>
                <a:effectLst/>
              </a:rPr>
              <a:t>, 38(3). Available at: </a:t>
            </a:r>
            <a:r>
              <a:rPr lang="en-GB" b="0" i="0" dirty="0">
                <a:solidFill>
                  <a:schemeClr val="tx1"/>
                </a:solidFill>
                <a:effectLst/>
                <a:hlinkClick r:id="rId2">
                  <a:extLst>
                    <a:ext uri="{A12FA001-AC4F-418D-AE19-62706E023703}">
                      <ahyp:hlinkClr xmlns:ahyp="http://schemas.microsoft.com/office/drawing/2018/hyperlinkcolor" val="tx"/>
                    </a:ext>
                  </a:extLst>
                </a:hlinkClick>
              </a:rPr>
              <a:t>https://journals.lww.com/nurseeducatoronline/Fulltext/2013/05000/Enhancing_Course_Grades_and_Evaluations_Using.17.aspx</a:t>
            </a:r>
            <a:endParaRPr lang="en-GB" b="0" i="0" dirty="0">
              <a:solidFill>
                <a:schemeClr val="tx1"/>
              </a:solidFill>
              <a:effectLst/>
            </a:endParaRPr>
          </a:p>
          <a:p>
            <a:pPr marL="0" indent="0">
              <a:buNone/>
            </a:pPr>
            <a:r>
              <a:rPr lang="en-GB" b="0" i="0" dirty="0">
                <a:solidFill>
                  <a:schemeClr val="tx1"/>
                </a:solidFill>
                <a:effectLst/>
              </a:rPr>
              <a:t>Cohen, J. (1988). Statistical Power Analysis for the </a:t>
            </a:r>
            <a:r>
              <a:rPr lang="en-GB" b="0" i="0" dirty="0" err="1">
                <a:solidFill>
                  <a:schemeClr val="tx1"/>
                </a:solidFill>
                <a:effectLst/>
              </a:rPr>
              <a:t>Behavioral</a:t>
            </a:r>
            <a:r>
              <a:rPr lang="en-GB" b="0" i="0" dirty="0">
                <a:solidFill>
                  <a:schemeClr val="tx1"/>
                </a:solidFill>
                <a:effectLst/>
              </a:rPr>
              <a:t> Sciences (2nd ed.). Routledge. https://doi.org/10.4324/9780203771587</a:t>
            </a:r>
          </a:p>
          <a:p>
            <a:pPr marL="0" indent="0">
              <a:buNone/>
            </a:pPr>
            <a:r>
              <a:rPr lang="en-GB" b="0" i="0" dirty="0" err="1">
                <a:solidFill>
                  <a:schemeClr val="tx1"/>
                </a:solidFill>
                <a:effectLst/>
              </a:rPr>
              <a:t>Credé</a:t>
            </a:r>
            <a:r>
              <a:rPr lang="en-GB" b="0" i="0" dirty="0">
                <a:solidFill>
                  <a:schemeClr val="tx1"/>
                </a:solidFill>
                <a:effectLst/>
              </a:rPr>
              <a:t>, M., </a:t>
            </a:r>
            <a:r>
              <a:rPr lang="en-GB" b="0" i="0" dirty="0" err="1">
                <a:solidFill>
                  <a:schemeClr val="tx1"/>
                </a:solidFill>
                <a:effectLst/>
              </a:rPr>
              <a:t>Roch</a:t>
            </a:r>
            <a:r>
              <a:rPr lang="en-GB" b="0" i="0" dirty="0">
                <a:solidFill>
                  <a:schemeClr val="tx1"/>
                </a:solidFill>
                <a:effectLst/>
              </a:rPr>
              <a:t>, S. G. and </a:t>
            </a:r>
            <a:r>
              <a:rPr lang="en-GB" b="0" i="0" dirty="0" err="1">
                <a:solidFill>
                  <a:schemeClr val="tx1"/>
                </a:solidFill>
                <a:effectLst/>
              </a:rPr>
              <a:t>Kieszczynka</a:t>
            </a:r>
            <a:r>
              <a:rPr lang="en-GB" b="0" i="0" dirty="0">
                <a:solidFill>
                  <a:schemeClr val="tx1"/>
                </a:solidFill>
                <a:effectLst/>
              </a:rPr>
              <a:t>, U. M. (2010) ‘Class Attendance in College: A Meta-Analytic Review of the Relationship of Class Attendance With Grades and Student Characteristics’, </a:t>
            </a:r>
            <a:r>
              <a:rPr lang="en-GB" b="0" i="1" dirty="0">
                <a:solidFill>
                  <a:schemeClr val="tx1"/>
                </a:solidFill>
                <a:effectLst/>
              </a:rPr>
              <a:t>Review of Educational Research</a:t>
            </a:r>
            <a:r>
              <a:rPr lang="en-GB" b="0" i="0" dirty="0">
                <a:solidFill>
                  <a:schemeClr val="tx1"/>
                </a:solidFill>
                <a:effectLst/>
              </a:rPr>
              <a:t>, 80(2), pp. 272–295. </a:t>
            </a:r>
            <a:r>
              <a:rPr lang="en-GB" b="0" i="0" dirty="0" err="1">
                <a:solidFill>
                  <a:schemeClr val="tx1"/>
                </a:solidFill>
                <a:effectLst/>
              </a:rPr>
              <a:t>doi</a:t>
            </a:r>
            <a:r>
              <a:rPr lang="en-GB" b="0" i="0" dirty="0">
                <a:solidFill>
                  <a:schemeClr val="tx1"/>
                </a:solidFill>
                <a:effectLst/>
              </a:rPr>
              <a:t>: 10.3102/0034654310362998.</a:t>
            </a:r>
          </a:p>
          <a:p>
            <a:pPr marL="0" indent="0">
              <a:buNone/>
            </a:pPr>
            <a:r>
              <a:rPr lang="en-US" b="0" i="0" dirty="0">
                <a:solidFill>
                  <a:schemeClr val="tx1"/>
                </a:solidFill>
                <a:effectLst/>
              </a:rPr>
              <a:t>Finlay, M. J., Simpson, T. and </a:t>
            </a:r>
            <a:r>
              <a:rPr lang="en-US" b="0" i="0" dirty="0" err="1">
                <a:solidFill>
                  <a:schemeClr val="tx1"/>
                </a:solidFill>
                <a:effectLst/>
              </a:rPr>
              <a:t>Tinnion</a:t>
            </a:r>
            <a:r>
              <a:rPr lang="en-US" b="0" i="0" dirty="0">
                <a:solidFill>
                  <a:schemeClr val="tx1"/>
                </a:solidFill>
                <a:effectLst/>
              </a:rPr>
              <a:t>, D. J. (2022) ‘Association between attendance, online course activity time, and grades: Analysis of undergraduate sport science cohorts during the COVID-19 pandemic’, </a:t>
            </a:r>
            <a:r>
              <a:rPr lang="en-US" b="0" i="1" dirty="0">
                <a:solidFill>
                  <a:schemeClr val="tx1"/>
                </a:solidFill>
                <a:effectLst/>
              </a:rPr>
              <a:t>The journal of hospitality, leisure, sport &amp; tourism education</a:t>
            </a:r>
            <a:r>
              <a:rPr lang="en-US" b="0" i="0" dirty="0">
                <a:solidFill>
                  <a:schemeClr val="tx1"/>
                </a:solidFill>
                <a:effectLst/>
              </a:rPr>
              <a:t>, 31, p. 100397.</a:t>
            </a:r>
            <a:endParaRPr lang="en-GB" b="0" i="0" dirty="0">
              <a:solidFill>
                <a:schemeClr val="tx1"/>
              </a:solidFill>
              <a:effectLst/>
            </a:endParaRPr>
          </a:p>
        </p:txBody>
      </p:sp>
    </p:spTree>
    <p:extLst>
      <p:ext uri="{BB962C8B-B14F-4D97-AF65-F5344CB8AC3E}">
        <p14:creationId xmlns:p14="http://schemas.microsoft.com/office/powerpoint/2010/main" val="3695867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57A3-A04F-232F-0FAC-02C377A544EC}"/>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A9C16DC8-2E95-9526-1657-6E95C5B8A701}"/>
              </a:ext>
            </a:extLst>
          </p:cNvPr>
          <p:cNvSpPr>
            <a:spLocks noGrp="1"/>
          </p:cNvSpPr>
          <p:nvPr>
            <p:ph idx="1"/>
          </p:nvPr>
        </p:nvSpPr>
        <p:spPr>
          <a:xfrm>
            <a:off x="581192" y="2180496"/>
            <a:ext cx="11029615" cy="4360004"/>
          </a:xfrm>
        </p:spPr>
        <p:txBody>
          <a:bodyPr>
            <a:noAutofit/>
          </a:bodyPr>
          <a:lstStyle/>
          <a:p>
            <a:pPr marL="0" indent="0">
              <a:buNone/>
            </a:pPr>
            <a:r>
              <a:rPr lang="en-GB" b="0" i="0" dirty="0">
                <a:solidFill>
                  <a:schemeClr val="tx1"/>
                </a:solidFill>
                <a:effectLst/>
              </a:rPr>
              <a:t>Gunn, K. P. (1993). A correlation between attendance and grades in a first-year psychology class. </a:t>
            </a:r>
            <a:r>
              <a:rPr lang="en-GB" b="0" i="1" dirty="0">
                <a:solidFill>
                  <a:schemeClr val="tx1"/>
                </a:solidFill>
                <a:effectLst/>
              </a:rPr>
              <a:t>Canadian Psychology / </a:t>
            </a:r>
            <a:r>
              <a:rPr lang="en-GB" b="0" i="1" dirty="0" err="1">
                <a:solidFill>
                  <a:schemeClr val="tx1"/>
                </a:solidFill>
                <a:effectLst/>
              </a:rPr>
              <a:t>Psychologie</a:t>
            </a:r>
            <a:r>
              <a:rPr lang="en-GB" b="0" i="1" dirty="0">
                <a:solidFill>
                  <a:schemeClr val="tx1"/>
                </a:solidFill>
                <a:effectLst/>
              </a:rPr>
              <a:t> </a:t>
            </a:r>
            <a:r>
              <a:rPr lang="en-GB" b="0" i="1" dirty="0" err="1">
                <a:solidFill>
                  <a:schemeClr val="tx1"/>
                </a:solidFill>
                <a:effectLst/>
              </a:rPr>
              <a:t>canadienne</a:t>
            </a:r>
            <a:r>
              <a:rPr lang="en-GB" b="0" i="1" dirty="0">
                <a:solidFill>
                  <a:schemeClr val="tx1"/>
                </a:solidFill>
                <a:effectLst/>
              </a:rPr>
              <a:t>, 34</a:t>
            </a:r>
            <a:r>
              <a:rPr lang="en-GB" b="0" i="0" dirty="0">
                <a:solidFill>
                  <a:schemeClr val="tx1"/>
                </a:solidFill>
                <a:effectLst/>
              </a:rPr>
              <a:t>(2), 201–202. </a:t>
            </a:r>
            <a:r>
              <a:rPr lang="en-GB" b="0" i="0" u="none" strike="noStrike" dirty="0">
                <a:solidFill>
                  <a:schemeClr val="tx1"/>
                </a:solidFill>
                <a:effectLst/>
                <a:hlinkClick r:id="rId2">
                  <a:extLst>
                    <a:ext uri="{A12FA001-AC4F-418D-AE19-62706E023703}">
                      <ahyp:hlinkClr xmlns:ahyp="http://schemas.microsoft.com/office/drawing/2018/hyperlinkcolor" val="tx"/>
                    </a:ext>
                  </a:extLst>
                </a:hlinkClick>
              </a:rPr>
              <a:t>https://doi.org/10.1037/h0078770</a:t>
            </a:r>
            <a:endParaRPr lang="en-GB" b="0" i="0" dirty="0">
              <a:solidFill>
                <a:schemeClr val="tx1"/>
              </a:solidFill>
              <a:effectLst/>
            </a:endParaRPr>
          </a:p>
          <a:p>
            <a:pPr marL="0" indent="0">
              <a:buNone/>
            </a:pPr>
            <a:r>
              <a:rPr lang="en-GB" b="0" i="0" dirty="0" err="1">
                <a:solidFill>
                  <a:schemeClr val="tx1"/>
                </a:solidFill>
                <a:effectLst/>
              </a:rPr>
              <a:t>Handschuh</a:t>
            </a:r>
            <a:r>
              <a:rPr lang="en-GB" b="0" i="0" dirty="0">
                <a:solidFill>
                  <a:schemeClr val="tx1"/>
                </a:solidFill>
                <a:effectLst/>
              </a:rPr>
              <a:t>, H. (2005) ‘SHA Family (Secure Hash Algorithm)’, in van </a:t>
            </a:r>
            <a:r>
              <a:rPr lang="en-GB" b="0" i="0" dirty="0" err="1">
                <a:solidFill>
                  <a:schemeClr val="tx1"/>
                </a:solidFill>
                <a:effectLst/>
              </a:rPr>
              <a:t>Tilborg</a:t>
            </a:r>
            <a:r>
              <a:rPr lang="en-GB" b="0" i="0" dirty="0">
                <a:solidFill>
                  <a:schemeClr val="tx1"/>
                </a:solidFill>
                <a:effectLst/>
              </a:rPr>
              <a:t>, H. C. A. (ed.) </a:t>
            </a:r>
            <a:r>
              <a:rPr lang="en-GB" b="0" i="1" dirty="0" err="1">
                <a:solidFill>
                  <a:schemeClr val="tx1"/>
                </a:solidFill>
                <a:effectLst/>
              </a:rPr>
              <a:t>Encyclopedia</a:t>
            </a:r>
            <a:r>
              <a:rPr lang="en-GB" b="0" i="1" dirty="0">
                <a:solidFill>
                  <a:schemeClr val="tx1"/>
                </a:solidFill>
                <a:effectLst/>
              </a:rPr>
              <a:t> of Cryptography and Security</a:t>
            </a:r>
            <a:r>
              <a:rPr lang="en-GB" b="0" i="0" dirty="0">
                <a:solidFill>
                  <a:schemeClr val="tx1"/>
                </a:solidFill>
                <a:effectLst/>
              </a:rPr>
              <a:t>. Boston, MA: Springer US, pp. 565–567. </a:t>
            </a:r>
            <a:r>
              <a:rPr lang="en-GB" b="0" i="0" dirty="0" err="1">
                <a:solidFill>
                  <a:schemeClr val="tx1"/>
                </a:solidFill>
                <a:effectLst/>
              </a:rPr>
              <a:t>doi</a:t>
            </a:r>
            <a:r>
              <a:rPr lang="en-GB" b="0" i="0" dirty="0">
                <a:solidFill>
                  <a:schemeClr val="tx1"/>
                </a:solidFill>
                <a:effectLst/>
              </a:rPr>
              <a:t>: 10.1007/0-387-23483-7_388.</a:t>
            </a:r>
          </a:p>
          <a:p>
            <a:pPr marL="0" indent="0">
              <a:buNone/>
            </a:pPr>
            <a:r>
              <a:rPr lang="en-US" b="0" i="0" dirty="0">
                <a:solidFill>
                  <a:schemeClr val="tx1"/>
                </a:solidFill>
                <a:effectLst/>
              </a:rPr>
              <a:t>Hyde, R. M., &amp; Flournoy, D. J. (1986). A case against mandatory lecture attendance. </a:t>
            </a:r>
            <a:r>
              <a:rPr lang="en-US" b="0" i="1" dirty="0">
                <a:solidFill>
                  <a:schemeClr val="tx1"/>
                </a:solidFill>
                <a:effectLst/>
              </a:rPr>
              <a:t>Journal of Medical Education, 61</a:t>
            </a:r>
            <a:r>
              <a:rPr lang="en-US" b="0" i="0" dirty="0">
                <a:solidFill>
                  <a:schemeClr val="tx1"/>
                </a:solidFill>
                <a:effectLst/>
              </a:rPr>
              <a:t>(3), 175–176.</a:t>
            </a:r>
            <a:endParaRPr lang="en-GB" i="0" dirty="0">
              <a:solidFill>
                <a:schemeClr val="tx1"/>
              </a:solidFill>
              <a:effectLst/>
            </a:endParaRPr>
          </a:p>
          <a:p>
            <a:pPr marL="0" indent="0">
              <a:buNone/>
            </a:pPr>
            <a:r>
              <a:rPr lang="en-GB" i="0" dirty="0" err="1">
                <a:solidFill>
                  <a:schemeClr val="tx1"/>
                </a:solidFill>
                <a:effectLst/>
              </a:rPr>
              <a:t>Kassarnig</a:t>
            </a:r>
            <a:r>
              <a:rPr lang="en-GB" i="0" dirty="0">
                <a:solidFill>
                  <a:schemeClr val="tx1"/>
                </a:solidFill>
                <a:effectLst/>
              </a:rPr>
              <a:t>, V. </a:t>
            </a:r>
            <a:r>
              <a:rPr lang="en-GB" i="1" dirty="0">
                <a:solidFill>
                  <a:schemeClr val="tx1"/>
                </a:solidFill>
                <a:effectLst/>
              </a:rPr>
              <a:t>et al.</a:t>
            </a:r>
            <a:r>
              <a:rPr lang="en-GB" i="0" dirty="0">
                <a:solidFill>
                  <a:schemeClr val="tx1"/>
                </a:solidFill>
                <a:effectLst/>
              </a:rPr>
              <a:t> (2017) ‘Class attendance, peer similarity, and academic performance in a large field study’, </a:t>
            </a:r>
            <a:r>
              <a:rPr lang="en-GB" i="1" dirty="0" err="1">
                <a:solidFill>
                  <a:schemeClr val="tx1"/>
                </a:solidFill>
                <a:effectLst/>
              </a:rPr>
              <a:t>PloS</a:t>
            </a:r>
            <a:r>
              <a:rPr lang="en-GB" i="1" dirty="0">
                <a:solidFill>
                  <a:schemeClr val="tx1"/>
                </a:solidFill>
                <a:effectLst/>
              </a:rPr>
              <a:t> one</a:t>
            </a:r>
            <a:r>
              <a:rPr lang="en-GB" i="0" dirty="0">
                <a:solidFill>
                  <a:schemeClr val="tx1"/>
                </a:solidFill>
                <a:effectLst/>
              </a:rPr>
              <a:t>. United States, 12(11), p. e0187078. </a:t>
            </a:r>
            <a:r>
              <a:rPr lang="en-GB" i="0" dirty="0" err="1">
                <a:solidFill>
                  <a:schemeClr val="tx1"/>
                </a:solidFill>
                <a:effectLst/>
              </a:rPr>
              <a:t>doi</a:t>
            </a:r>
            <a:r>
              <a:rPr lang="en-GB" i="0" dirty="0">
                <a:solidFill>
                  <a:schemeClr val="tx1"/>
                </a:solidFill>
                <a:effectLst/>
              </a:rPr>
              <a:t>: 10.1371/journal.pone.0187078.</a:t>
            </a:r>
          </a:p>
          <a:p>
            <a:pPr marL="0" indent="0">
              <a:buNone/>
            </a:pPr>
            <a:r>
              <a:rPr lang="en-US" b="0" i="0" dirty="0" err="1">
                <a:solidFill>
                  <a:schemeClr val="tx1"/>
                </a:solidFill>
                <a:effectLst/>
              </a:rPr>
              <a:t>Kyriacou</a:t>
            </a:r>
            <a:r>
              <a:rPr lang="en-US" b="0" i="0" dirty="0">
                <a:solidFill>
                  <a:schemeClr val="tx1"/>
                </a:solidFill>
                <a:effectLst/>
              </a:rPr>
              <a:t>, D. N. (2016) ‘The Enduring Evolution of the P Value’, </a:t>
            </a:r>
            <a:r>
              <a:rPr lang="en-US" b="0" i="1" dirty="0">
                <a:solidFill>
                  <a:schemeClr val="tx1"/>
                </a:solidFill>
                <a:effectLst/>
              </a:rPr>
              <a:t>JAMA</a:t>
            </a:r>
            <a:r>
              <a:rPr lang="en-US" b="0" i="0" dirty="0">
                <a:solidFill>
                  <a:schemeClr val="tx1"/>
                </a:solidFill>
                <a:effectLst/>
              </a:rPr>
              <a:t>, 315(11), pp. 1113–1115. </a:t>
            </a:r>
            <a:r>
              <a:rPr lang="en-US" b="0" i="0" dirty="0" err="1">
                <a:solidFill>
                  <a:schemeClr val="tx1"/>
                </a:solidFill>
                <a:effectLst/>
              </a:rPr>
              <a:t>doi</a:t>
            </a:r>
            <a:r>
              <a:rPr lang="en-US" b="0" i="0" dirty="0">
                <a:solidFill>
                  <a:schemeClr val="tx1"/>
                </a:solidFill>
                <a:effectLst/>
              </a:rPr>
              <a:t>: 10.1001/jama.2016.2152.</a:t>
            </a:r>
          </a:p>
          <a:p>
            <a:pPr marL="0" indent="0">
              <a:buNone/>
            </a:pPr>
            <a:r>
              <a:rPr lang="en-US" b="0" i="0" dirty="0" err="1">
                <a:solidFill>
                  <a:schemeClr val="tx1"/>
                </a:solidFill>
                <a:effectLst/>
              </a:rPr>
              <a:t>Slem</a:t>
            </a:r>
            <a:r>
              <a:rPr lang="en-US" b="0" i="0" dirty="0">
                <a:solidFill>
                  <a:schemeClr val="tx1"/>
                </a:solidFill>
                <a:effectLst/>
              </a:rPr>
              <a:t>, C. M. (1983, April). </a:t>
            </a:r>
            <a:r>
              <a:rPr lang="en-US" b="0" i="1" dirty="0">
                <a:solidFill>
                  <a:schemeClr val="tx1"/>
                </a:solidFill>
                <a:effectLst/>
              </a:rPr>
              <a:t>Relationship between classroom absenteeism and stress risk/buffer factors, </a:t>
            </a:r>
            <a:r>
              <a:rPr lang="en-US" b="0" i="1" dirty="0" err="1">
                <a:solidFill>
                  <a:schemeClr val="tx1"/>
                </a:solidFill>
                <a:effectLst/>
              </a:rPr>
              <a:t>depressogenic</a:t>
            </a:r>
            <a:r>
              <a:rPr lang="en-US" b="0" i="1" dirty="0">
                <a:solidFill>
                  <a:schemeClr val="tx1"/>
                </a:solidFill>
                <a:effectLst/>
              </a:rPr>
              <a:t> attributional style, depression and classroom academic performance</a:t>
            </a:r>
            <a:r>
              <a:rPr lang="en-US" b="0" i="0" dirty="0">
                <a:solidFill>
                  <a:schemeClr val="tx1"/>
                </a:solidFill>
                <a:effectLst/>
              </a:rPr>
              <a:t>. Paper presented at the annual meeting of the Western Psychological Association, San Francisco, CA.</a:t>
            </a:r>
          </a:p>
        </p:txBody>
      </p:sp>
    </p:spTree>
    <p:extLst>
      <p:ext uri="{BB962C8B-B14F-4D97-AF65-F5344CB8AC3E}">
        <p14:creationId xmlns:p14="http://schemas.microsoft.com/office/powerpoint/2010/main" val="112615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57A3-A04F-232F-0FAC-02C377A544EC}"/>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A9C16DC8-2E95-9526-1657-6E95C5B8A701}"/>
              </a:ext>
            </a:extLst>
          </p:cNvPr>
          <p:cNvSpPr>
            <a:spLocks noGrp="1"/>
          </p:cNvSpPr>
          <p:nvPr>
            <p:ph idx="1"/>
          </p:nvPr>
        </p:nvSpPr>
        <p:spPr>
          <a:xfrm>
            <a:off x="581192" y="2180496"/>
            <a:ext cx="11029615" cy="4360004"/>
          </a:xfrm>
        </p:spPr>
        <p:txBody>
          <a:bodyPr>
            <a:normAutofit/>
          </a:bodyPr>
          <a:lstStyle/>
          <a:p>
            <a:pPr marL="0" indent="0">
              <a:buNone/>
            </a:pPr>
            <a:r>
              <a:rPr lang="en-GB" b="0" i="0" dirty="0">
                <a:solidFill>
                  <a:schemeClr val="tx1"/>
                </a:solidFill>
                <a:effectLst/>
              </a:rPr>
              <a:t>MOORE, R., 2003. Attendance and performance. </a:t>
            </a:r>
            <a:r>
              <a:rPr lang="en-GB" b="0" i="1" dirty="0">
                <a:solidFill>
                  <a:schemeClr val="tx1"/>
                </a:solidFill>
                <a:effectLst/>
              </a:rPr>
              <a:t>Journal of College Science Teaching, </a:t>
            </a:r>
            <a:r>
              <a:rPr lang="en-GB" b="1" i="0" dirty="0">
                <a:solidFill>
                  <a:schemeClr val="tx1"/>
                </a:solidFill>
                <a:effectLst/>
              </a:rPr>
              <a:t>32</a:t>
            </a:r>
            <a:r>
              <a:rPr lang="en-GB" b="0" i="0" dirty="0">
                <a:solidFill>
                  <a:schemeClr val="tx1"/>
                </a:solidFill>
                <a:effectLst/>
              </a:rPr>
              <a:t>(6), pp. 367-371.</a:t>
            </a:r>
            <a:endParaRPr lang="en-US" b="0" i="0" dirty="0">
              <a:solidFill>
                <a:schemeClr val="tx1"/>
              </a:solidFill>
              <a:effectLst/>
            </a:endParaRPr>
          </a:p>
          <a:p>
            <a:pPr marL="0" indent="0">
              <a:buNone/>
            </a:pPr>
            <a:r>
              <a:rPr lang="en-US" b="0" i="0" dirty="0">
                <a:solidFill>
                  <a:schemeClr val="tx1"/>
                </a:solidFill>
                <a:effectLst/>
              </a:rPr>
              <a:t>St. Clair, K. L. (1999) ‘A Case Against Compulsory Class Attendance Policies in Higher Education’, </a:t>
            </a:r>
            <a:r>
              <a:rPr lang="en-US" b="0" i="1" dirty="0">
                <a:solidFill>
                  <a:schemeClr val="tx1"/>
                </a:solidFill>
                <a:effectLst/>
              </a:rPr>
              <a:t>Innovative Higher Education</a:t>
            </a:r>
            <a:r>
              <a:rPr lang="en-US" b="0" i="0" dirty="0">
                <a:solidFill>
                  <a:schemeClr val="tx1"/>
                </a:solidFill>
                <a:effectLst/>
              </a:rPr>
              <a:t>, 23(3), pp. 171–180. </a:t>
            </a:r>
            <a:r>
              <a:rPr lang="en-US" b="0" i="0" dirty="0" err="1">
                <a:solidFill>
                  <a:schemeClr val="tx1"/>
                </a:solidFill>
                <a:effectLst/>
              </a:rPr>
              <a:t>doi</a:t>
            </a:r>
            <a:r>
              <a:rPr lang="en-US" b="0" i="0" dirty="0">
                <a:solidFill>
                  <a:schemeClr val="tx1"/>
                </a:solidFill>
                <a:effectLst/>
              </a:rPr>
              <a:t>: 10.1023/A:1022942400812.</a:t>
            </a:r>
            <a:endParaRPr lang="en-GB" b="0" i="0" dirty="0">
              <a:solidFill>
                <a:schemeClr val="tx1"/>
              </a:solidFill>
              <a:effectLst/>
            </a:endParaRPr>
          </a:p>
          <a:p>
            <a:pPr marL="0" indent="0">
              <a:buNone/>
            </a:pPr>
            <a:r>
              <a:rPr lang="en-US" dirty="0">
                <a:solidFill>
                  <a:schemeClr val="tx1"/>
                </a:solidFill>
                <a:effectLst/>
              </a:rPr>
              <a:t>Wilcox, R. R. (2001) </a:t>
            </a:r>
            <a:r>
              <a:rPr lang="en-US" i="1" dirty="0">
                <a:solidFill>
                  <a:schemeClr val="tx1"/>
                </a:solidFill>
                <a:effectLst/>
              </a:rPr>
              <a:t>Fundamentals of Modern Statistical Methods: Substantially Improving Power and Accuracy</a:t>
            </a:r>
            <a:r>
              <a:rPr lang="en-US" dirty="0">
                <a:solidFill>
                  <a:schemeClr val="tx1"/>
                </a:solidFill>
                <a:effectLst/>
              </a:rPr>
              <a:t>. Springer (Springer Nature Book Archives Millennium). Available at: https://books.google.co.uk/books?id=YSFb4QX2UIoC.</a:t>
            </a:r>
            <a:endParaRPr lang="en-US" dirty="0">
              <a:solidFill>
                <a:schemeClr val="tx1"/>
              </a:solidFill>
            </a:endParaRPr>
          </a:p>
          <a:p>
            <a:pPr marL="0" indent="0">
              <a:buNone/>
            </a:pPr>
            <a:r>
              <a:rPr lang="en-US" b="0" i="0" dirty="0">
                <a:solidFill>
                  <a:schemeClr val="tx1"/>
                </a:solidFill>
                <a:effectLst/>
              </a:rPr>
              <a:t>Van </a:t>
            </a:r>
            <a:r>
              <a:rPr lang="en-US" b="0" i="0" dirty="0" err="1">
                <a:solidFill>
                  <a:schemeClr val="tx1"/>
                </a:solidFill>
                <a:effectLst/>
              </a:rPr>
              <a:t>Blerkom</a:t>
            </a:r>
            <a:r>
              <a:rPr lang="en-US" b="0" i="0" dirty="0">
                <a:solidFill>
                  <a:schemeClr val="tx1"/>
                </a:solidFill>
                <a:effectLst/>
              </a:rPr>
              <a:t>, M. L. (1996, August). </a:t>
            </a:r>
            <a:r>
              <a:rPr lang="en-US" b="0" i="1" dirty="0">
                <a:solidFill>
                  <a:schemeClr val="tx1"/>
                </a:solidFill>
                <a:effectLst/>
              </a:rPr>
              <a:t>Academic perseverance, class attendance, and performance in the college classroom</a:t>
            </a:r>
            <a:r>
              <a:rPr lang="en-US" b="0" i="0" dirty="0">
                <a:solidFill>
                  <a:schemeClr val="tx1"/>
                </a:solidFill>
                <a:effectLst/>
              </a:rPr>
              <a:t>. Paper presented at the meeting of the American Psychological Association, Toronto, Ontario, Canada.</a:t>
            </a:r>
          </a:p>
        </p:txBody>
      </p:sp>
    </p:spTree>
    <p:extLst>
      <p:ext uri="{BB962C8B-B14F-4D97-AF65-F5344CB8AC3E}">
        <p14:creationId xmlns:p14="http://schemas.microsoft.com/office/powerpoint/2010/main" val="279521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External Research</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144104"/>
          </a:xfrm>
        </p:spPr>
        <p:txBody>
          <a:bodyPr>
            <a:normAutofit/>
          </a:bodyPr>
          <a:lstStyle/>
          <a:p>
            <a:pPr marL="0" indent="0">
              <a:buNone/>
            </a:pPr>
            <a:r>
              <a:rPr lang="en-GB" dirty="0">
                <a:solidFill>
                  <a:schemeClr val="tx1"/>
                </a:solidFill>
              </a:rPr>
              <a:t>In terms of including new blended learning technologies with traditional pedagogic practices, there are some sources that evaluate the introduction of these and recording technologies in teaching:</a:t>
            </a:r>
          </a:p>
          <a:p>
            <a:r>
              <a:rPr lang="en-GB" dirty="0">
                <a:solidFill>
                  <a:schemeClr val="tx1"/>
                </a:solidFill>
              </a:rPr>
              <a:t>A study in </a:t>
            </a:r>
            <a:r>
              <a:rPr lang="en-GB" i="1" dirty="0">
                <a:solidFill>
                  <a:schemeClr val="tx1"/>
                </a:solidFill>
              </a:rPr>
              <a:t>Nurse Educator</a:t>
            </a:r>
            <a:r>
              <a:rPr lang="en-GB" dirty="0">
                <a:solidFill>
                  <a:schemeClr val="tx1"/>
                </a:solidFill>
              </a:rPr>
              <a:t> explored the introduction distance learning technologies to their course and their effect on grades. The consensus was the mean final grade improved over the implementation period. (</a:t>
            </a:r>
            <a:r>
              <a:rPr lang="en-GB" b="0" i="0" dirty="0">
                <a:solidFill>
                  <a:schemeClr val="tx1"/>
                </a:solidFill>
                <a:effectLst/>
              </a:rPr>
              <a:t>Carpenter, </a:t>
            </a:r>
            <a:r>
              <a:rPr lang="en-GB" b="0" i="0" dirty="0" err="1">
                <a:solidFill>
                  <a:schemeClr val="tx1"/>
                </a:solidFill>
                <a:effectLst/>
              </a:rPr>
              <a:t>Theeke</a:t>
            </a:r>
            <a:r>
              <a:rPr lang="en-GB" dirty="0">
                <a:solidFill>
                  <a:schemeClr val="tx1"/>
                </a:solidFill>
              </a:rPr>
              <a:t>, </a:t>
            </a:r>
            <a:r>
              <a:rPr lang="en-GB" b="0" i="0" dirty="0">
                <a:solidFill>
                  <a:schemeClr val="tx1"/>
                </a:solidFill>
                <a:effectLst/>
              </a:rPr>
              <a:t>Smothers, 2013)</a:t>
            </a:r>
          </a:p>
          <a:p>
            <a:r>
              <a:rPr lang="en-GB" dirty="0">
                <a:solidFill>
                  <a:schemeClr val="tx1"/>
                </a:solidFill>
              </a:rPr>
              <a:t>However, there are also suggestions that the use of recording systems and their availability, do not correlate with improved performance or grade. (</a:t>
            </a:r>
            <a:r>
              <a:rPr lang="en-GB" sz="1800" b="0" i="0" dirty="0" err="1">
                <a:solidFill>
                  <a:schemeClr val="tx1"/>
                </a:solidFill>
                <a:effectLst/>
              </a:rPr>
              <a:t>Bacro</a:t>
            </a:r>
            <a:r>
              <a:rPr lang="en-GB" sz="1800" b="0" i="0" dirty="0">
                <a:solidFill>
                  <a:schemeClr val="tx1"/>
                </a:solidFill>
                <a:effectLst/>
              </a:rPr>
              <a:t>, </a:t>
            </a:r>
            <a:r>
              <a:rPr lang="en-GB" sz="1800" b="0" i="0" dirty="0" err="1">
                <a:solidFill>
                  <a:schemeClr val="tx1"/>
                </a:solidFill>
                <a:effectLst/>
              </a:rPr>
              <a:t>Gebregziabher</a:t>
            </a:r>
            <a:r>
              <a:rPr lang="en-GB" dirty="0">
                <a:solidFill>
                  <a:schemeClr val="tx1"/>
                </a:solidFill>
              </a:rPr>
              <a:t>, </a:t>
            </a:r>
            <a:r>
              <a:rPr lang="en-GB" sz="1800" b="0" i="0" dirty="0" err="1">
                <a:solidFill>
                  <a:schemeClr val="tx1"/>
                </a:solidFill>
                <a:effectLst/>
              </a:rPr>
              <a:t>Fitzharris</a:t>
            </a:r>
            <a:r>
              <a:rPr lang="en-GB" sz="1800" b="0" i="0" dirty="0">
                <a:solidFill>
                  <a:schemeClr val="tx1"/>
                </a:solidFill>
                <a:effectLst/>
              </a:rPr>
              <a:t>, 2010)</a:t>
            </a:r>
            <a:endParaRPr lang="en-GB" b="0" i="0" dirty="0">
              <a:solidFill>
                <a:schemeClr val="tx1"/>
              </a:solidFill>
              <a:effectLst/>
            </a:endParaRPr>
          </a:p>
        </p:txBody>
      </p:sp>
    </p:spTree>
    <p:extLst>
      <p:ext uri="{BB962C8B-B14F-4D97-AF65-F5344CB8AC3E}">
        <p14:creationId xmlns:p14="http://schemas.microsoft.com/office/powerpoint/2010/main" val="373495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Hypothesis</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366078"/>
          </a:xfrm>
        </p:spPr>
        <p:txBody>
          <a:bodyPr/>
          <a:lstStyle/>
          <a:p>
            <a:r>
              <a:rPr lang="en-US" dirty="0">
                <a:solidFill>
                  <a:schemeClr val="tx1"/>
                </a:solidFill>
              </a:rPr>
              <a:t>Based on the existing research, it is expected there will be a close relationship between a student's attendance to class and their corresponding grade. </a:t>
            </a:r>
          </a:p>
          <a:p>
            <a:endParaRPr lang="en-US" dirty="0">
              <a:solidFill>
                <a:schemeClr val="tx1"/>
              </a:solidFill>
            </a:endParaRPr>
          </a:p>
          <a:p>
            <a:r>
              <a:rPr lang="en-US" dirty="0">
                <a:solidFill>
                  <a:schemeClr val="tx1"/>
                </a:solidFill>
              </a:rPr>
              <a:t>Due to the adoption of Blended learning approaches and the necessity of Remote teaching during lockdown, it is expected that students who are unable to or chose not to attend the live lectures will still perform well in comparison to those that do.</a:t>
            </a:r>
          </a:p>
          <a:p>
            <a:endParaRPr lang="en-US" dirty="0">
              <a:solidFill>
                <a:schemeClr val="tx1"/>
              </a:solidFill>
            </a:endParaRPr>
          </a:p>
          <a:p>
            <a:pPr marL="0" indent="0" algn="ctr">
              <a:buNone/>
            </a:pPr>
            <a:r>
              <a:rPr lang="en-US" i="1" dirty="0">
                <a:solidFill>
                  <a:schemeClr val="tx1"/>
                </a:solidFill>
              </a:rPr>
              <a:t>“Recorded Lectures provide a suitable alternative for learning should students be unable to or chose not to attend live lectures.” </a:t>
            </a:r>
          </a:p>
        </p:txBody>
      </p:sp>
    </p:spTree>
    <p:extLst>
      <p:ext uri="{BB962C8B-B14F-4D97-AF65-F5344CB8AC3E}">
        <p14:creationId xmlns:p14="http://schemas.microsoft.com/office/powerpoint/2010/main" val="381551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2CA5-BAFB-C295-A1E2-96AE8BE27F63}"/>
              </a:ext>
            </a:extLst>
          </p:cNvPr>
          <p:cNvSpPr>
            <a:spLocks noGrp="1"/>
          </p:cNvSpPr>
          <p:nvPr>
            <p:ph type="title"/>
          </p:nvPr>
        </p:nvSpPr>
        <p:spPr/>
        <p:txBody>
          <a:bodyPr/>
          <a:lstStyle/>
          <a:p>
            <a:r>
              <a:rPr lang="en-US" dirty="0"/>
              <a:t>Ethics Consideration</a:t>
            </a:r>
            <a:endParaRPr lang="en-GB" dirty="0"/>
          </a:p>
        </p:txBody>
      </p:sp>
      <p:sp>
        <p:nvSpPr>
          <p:cNvPr id="3" name="Content Placeholder 2">
            <a:extLst>
              <a:ext uri="{FF2B5EF4-FFF2-40B4-BE49-F238E27FC236}">
                <a16:creationId xmlns:a16="http://schemas.microsoft.com/office/drawing/2014/main" id="{F33B01F8-2ADA-19C7-2515-BAA354DEDA40}"/>
              </a:ext>
            </a:extLst>
          </p:cNvPr>
          <p:cNvSpPr>
            <a:spLocks noGrp="1"/>
          </p:cNvSpPr>
          <p:nvPr>
            <p:ph sz="half" idx="1"/>
          </p:nvPr>
        </p:nvSpPr>
        <p:spPr/>
        <p:txBody>
          <a:bodyPr>
            <a:normAutofit/>
          </a:bodyPr>
          <a:lstStyle/>
          <a:p>
            <a:r>
              <a:rPr lang="en-US" dirty="0">
                <a:solidFill>
                  <a:schemeClr val="tx1"/>
                </a:solidFill>
              </a:rPr>
              <a:t>Ethics approval for this project was given based on the </a:t>
            </a:r>
            <a:r>
              <a:rPr lang="en-US" dirty="0" err="1">
                <a:solidFill>
                  <a:schemeClr val="tx1"/>
                </a:solidFill>
              </a:rPr>
              <a:t>anonymising</a:t>
            </a:r>
            <a:r>
              <a:rPr lang="en-US" dirty="0">
                <a:solidFill>
                  <a:schemeClr val="tx1"/>
                </a:solidFill>
              </a:rPr>
              <a:t> of student identifications. To do this, the raw data gathered was collated into a single Spreadsheet for each year, order was randomized and Student ID’s were hashed during a SHA256 Hashing algorithm (</a:t>
            </a:r>
            <a:r>
              <a:rPr lang="en-GB" b="0" i="0" dirty="0" err="1">
                <a:solidFill>
                  <a:schemeClr val="tx1"/>
                </a:solidFill>
                <a:effectLst/>
              </a:rPr>
              <a:t>Handschuh</a:t>
            </a:r>
            <a:r>
              <a:rPr lang="en-GB" b="0" i="0" dirty="0">
                <a:solidFill>
                  <a:schemeClr val="tx1"/>
                </a:solidFill>
                <a:effectLst/>
              </a:rPr>
              <a:t>, 2005)</a:t>
            </a:r>
            <a:endParaRPr lang="en-US" dirty="0">
              <a:solidFill>
                <a:schemeClr val="tx1"/>
              </a:solidFill>
            </a:endParaRPr>
          </a:p>
          <a:p>
            <a:pPr lvl="1"/>
            <a:r>
              <a:rPr lang="en-US" dirty="0">
                <a:solidFill>
                  <a:schemeClr val="tx1"/>
                </a:solidFill>
              </a:rPr>
              <a:t>Converts student number into a 256-bit hexadecimal value. Hashing processes was chosen due to the high security of the process (cannot convert Hash back into original value) and very low chance of collisions.</a:t>
            </a:r>
          </a:p>
          <a:p>
            <a:endParaRPr lang="en-GB" dirty="0"/>
          </a:p>
        </p:txBody>
      </p:sp>
      <p:sp>
        <p:nvSpPr>
          <p:cNvPr id="4" name="Content Placeholder 3">
            <a:extLst>
              <a:ext uri="{FF2B5EF4-FFF2-40B4-BE49-F238E27FC236}">
                <a16:creationId xmlns:a16="http://schemas.microsoft.com/office/drawing/2014/main" id="{FAAD841C-A77E-A088-4CC5-CC2A7913B54B}"/>
              </a:ext>
            </a:extLst>
          </p:cNvPr>
          <p:cNvSpPr>
            <a:spLocks noGrp="1"/>
          </p:cNvSpPr>
          <p:nvPr>
            <p:ph sz="half" idx="2"/>
          </p:nvPr>
        </p:nvSpPr>
        <p:spPr/>
        <p:txBody>
          <a:bodyPr>
            <a:normAutofit/>
          </a:bodyPr>
          <a:lstStyle/>
          <a:p>
            <a:pPr marL="0" indent="0">
              <a:buNone/>
            </a:pPr>
            <a:r>
              <a:rPr lang="en-US" sz="1600" i="1" dirty="0"/>
              <a:t>“The data to be evaluated contains student attendance data, student grades and their progress through the module &lt;…&gt;. This data needs to be </a:t>
            </a:r>
            <a:r>
              <a:rPr lang="en-US" sz="1600" i="1" dirty="0" err="1"/>
              <a:t>anonymised</a:t>
            </a:r>
            <a:r>
              <a:rPr lang="en-US" sz="1600" i="1" dirty="0"/>
              <a:t> and stored to prevent a GDPR breach. To accommodate this, each students identifying data (name, student number, etc.) that is included in the dataset will be removed and each student will be given an unrelated ID number. The data will be stored on a secure Abertay Research Drive and can only be accessed through the Abertay Network. See attached Data Management Plan.”</a:t>
            </a:r>
          </a:p>
        </p:txBody>
      </p:sp>
    </p:spTree>
    <p:extLst>
      <p:ext uri="{BB962C8B-B14F-4D97-AF65-F5344CB8AC3E}">
        <p14:creationId xmlns:p14="http://schemas.microsoft.com/office/powerpoint/2010/main" val="122779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Data Gathering methodology</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114287"/>
          </a:xfrm>
        </p:spPr>
        <p:txBody>
          <a:bodyPr>
            <a:normAutofit lnSpcReduction="10000"/>
          </a:bodyPr>
          <a:lstStyle/>
          <a:p>
            <a:r>
              <a:rPr lang="en-US" dirty="0">
                <a:solidFill>
                  <a:schemeClr val="tx1"/>
                </a:solidFill>
              </a:rPr>
              <a:t>The following data was gathered as stating in the Research Proposal:</a:t>
            </a:r>
          </a:p>
          <a:p>
            <a:pPr marL="666900" lvl="1" indent="-342900">
              <a:buFont typeface="+mj-lt"/>
              <a:buAutoNum type="arabicPeriod"/>
            </a:pPr>
            <a:r>
              <a:rPr lang="en-US" dirty="0">
                <a:solidFill>
                  <a:schemeClr val="tx1"/>
                </a:solidFill>
              </a:rPr>
              <a:t>Attendance of each class Recorded on Attendance Software (JISC)</a:t>
            </a:r>
          </a:p>
          <a:p>
            <a:pPr marL="666900" lvl="1" indent="-342900">
              <a:buFont typeface="+mj-lt"/>
              <a:buAutoNum type="arabicPeriod"/>
            </a:pPr>
            <a:r>
              <a:rPr lang="en-US" dirty="0">
                <a:solidFill>
                  <a:schemeClr val="tx1"/>
                </a:solidFill>
              </a:rPr>
              <a:t>Overall use of MyLearningSpace per student (VLE)</a:t>
            </a:r>
          </a:p>
          <a:p>
            <a:pPr marL="666900" lvl="1" indent="-342900">
              <a:buFont typeface="+mj-lt"/>
              <a:buAutoNum type="arabicPeriod"/>
            </a:pPr>
            <a:r>
              <a:rPr lang="en-US" dirty="0">
                <a:solidFill>
                  <a:schemeClr val="tx1"/>
                </a:solidFill>
              </a:rPr>
              <a:t>Grades of Students for Marked Assignment</a:t>
            </a:r>
          </a:p>
          <a:p>
            <a:pPr marL="666900" lvl="1" indent="-342900">
              <a:buFont typeface="+mj-lt"/>
              <a:buAutoNum type="arabicPeriod"/>
            </a:pPr>
            <a:r>
              <a:rPr lang="en-US" dirty="0">
                <a:solidFill>
                  <a:schemeClr val="tx1"/>
                </a:solidFill>
              </a:rPr>
              <a:t>Views of Recorded Material – Unable to determine specific user (general view metric)</a:t>
            </a:r>
          </a:p>
          <a:p>
            <a:pPr marL="342900" indent="-342900">
              <a:buFont typeface="+mj-lt"/>
              <a:buAutoNum type="arabicPeriod"/>
            </a:pPr>
            <a:endParaRPr lang="en-US" dirty="0">
              <a:solidFill>
                <a:schemeClr val="tx1"/>
              </a:solidFill>
            </a:endParaRPr>
          </a:p>
          <a:p>
            <a:r>
              <a:rPr lang="en-US" dirty="0">
                <a:solidFill>
                  <a:schemeClr val="tx1"/>
                </a:solidFill>
              </a:rPr>
              <a:t>Data was gathered for sessions 2020-2021, 2021-2022, and 2022-2023.</a:t>
            </a:r>
          </a:p>
          <a:p>
            <a:pPr lvl="1"/>
            <a:r>
              <a:rPr lang="en-US" dirty="0">
                <a:solidFill>
                  <a:schemeClr val="tx1"/>
                </a:solidFill>
              </a:rPr>
              <a:t>Data for 2020-2021 only contained five registers, including one for September 2021 (next academic year). As such the attendance was ignored.</a:t>
            </a:r>
          </a:p>
          <a:p>
            <a:pPr lvl="1"/>
            <a:r>
              <a:rPr lang="en-US" dirty="0">
                <a:solidFill>
                  <a:schemeClr val="tx1"/>
                </a:solidFill>
              </a:rPr>
              <a:t>VLE use for 2020-2021 also reached thousands for individual users, far outpacing the use in later years.</a:t>
            </a:r>
          </a:p>
          <a:p>
            <a:pPr lvl="1"/>
            <a:r>
              <a:rPr lang="en-US" dirty="0">
                <a:solidFill>
                  <a:schemeClr val="tx1"/>
                </a:solidFill>
              </a:rPr>
              <a:t>Data for 2021-2022 ran without live lectures. Lectures were an hour for watching recorded material and another for discussion.</a:t>
            </a:r>
          </a:p>
        </p:txBody>
      </p:sp>
    </p:spTree>
    <p:extLst>
      <p:ext uri="{BB962C8B-B14F-4D97-AF65-F5344CB8AC3E}">
        <p14:creationId xmlns:p14="http://schemas.microsoft.com/office/powerpoint/2010/main" val="1837165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Data Gathering methodology</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530697"/>
          </a:xfrm>
        </p:spPr>
        <p:txBody>
          <a:bodyPr>
            <a:normAutofit fontScale="92500" lnSpcReduction="10000"/>
          </a:bodyPr>
          <a:lstStyle/>
          <a:p>
            <a:r>
              <a:rPr lang="en-US" dirty="0">
                <a:solidFill>
                  <a:schemeClr val="tx1"/>
                </a:solidFill>
              </a:rPr>
              <a:t>Attendance is gathered for all students for all classes</a:t>
            </a:r>
          </a:p>
          <a:p>
            <a:r>
              <a:rPr lang="en-US" dirty="0">
                <a:solidFill>
                  <a:schemeClr val="tx1"/>
                </a:solidFill>
              </a:rPr>
              <a:t>Students split into single lecture for all, then either group A or group B for practical</a:t>
            </a:r>
          </a:p>
          <a:p>
            <a:r>
              <a:rPr lang="en-US" dirty="0">
                <a:solidFill>
                  <a:schemeClr val="tx1"/>
                </a:solidFill>
              </a:rPr>
              <a:t>Students assigned to class based on Timetable, not class list available through attendance system and MyLearningSpace</a:t>
            </a:r>
          </a:p>
          <a:p>
            <a:pPr marL="342900" indent="-342900">
              <a:buFont typeface="+mj-lt"/>
              <a:buAutoNum type="arabicPeriod"/>
            </a:pPr>
            <a:endParaRPr lang="en-US" dirty="0">
              <a:solidFill>
                <a:schemeClr val="tx1"/>
              </a:solidFill>
            </a:endParaRPr>
          </a:p>
          <a:p>
            <a:r>
              <a:rPr lang="en-US" dirty="0">
                <a:solidFill>
                  <a:schemeClr val="tx1"/>
                </a:solidFill>
              </a:rPr>
              <a:t>For the purposes of this study, only students who were noted as having attended were counted as attending. </a:t>
            </a:r>
          </a:p>
          <a:p>
            <a:pPr lvl="1"/>
            <a:r>
              <a:rPr lang="en-US" dirty="0">
                <a:solidFill>
                  <a:schemeClr val="tx1"/>
                </a:solidFill>
              </a:rPr>
              <a:t>There is a possibility that some students would have attended class and not registered using the MyAbertay app, as well as students who had notified reasoning for not attending. There is also a possibility that students who had a notified reason for not attending still managed to attend. To prevent speculation, only students who are recorded as attending will be considered to have attended.</a:t>
            </a:r>
          </a:p>
          <a:p>
            <a:endParaRPr lang="en-US" dirty="0">
              <a:solidFill>
                <a:schemeClr val="tx1"/>
              </a:solidFill>
            </a:endParaRPr>
          </a:p>
          <a:p>
            <a:r>
              <a:rPr lang="en-US" dirty="0">
                <a:solidFill>
                  <a:schemeClr val="tx1"/>
                </a:solidFill>
              </a:rPr>
              <a:t>Attendance data in the following format was considered as not attending a class:</a:t>
            </a:r>
          </a:p>
          <a:p>
            <a:pPr marL="666900" lvl="1" indent="-342900">
              <a:buFont typeface="+mj-lt"/>
              <a:buAutoNum type="arabicPeriod"/>
            </a:pPr>
            <a:r>
              <a:rPr lang="en-US" dirty="0">
                <a:solidFill>
                  <a:schemeClr val="tx1"/>
                </a:solidFill>
              </a:rPr>
              <a:t>Not Attended</a:t>
            </a:r>
          </a:p>
          <a:p>
            <a:pPr marL="666900" lvl="1" indent="-342900">
              <a:buFont typeface="+mj-lt"/>
              <a:buAutoNum type="arabicPeriod"/>
            </a:pPr>
            <a:r>
              <a:rPr lang="en-US" dirty="0">
                <a:solidFill>
                  <a:schemeClr val="tx1"/>
                </a:solidFill>
              </a:rPr>
              <a:t>Notified Absence</a:t>
            </a:r>
          </a:p>
          <a:p>
            <a:pPr marL="666900" lvl="1" indent="-342900">
              <a:buFont typeface="+mj-lt"/>
              <a:buAutoNum type="arabicPeriod"/>
            </a:pPr>
            <a:r>
              <a:rPr lang="en-US" dirty="0">
                <a:solidFill>
                  <a:schemeClr val="tx1"/>
                </a:solidFill>
              </a:rPr>
              <a:t>Not Required</a:t>
            </a:r>
          </a:p>
        </p:txBody>
      </p:sp>
    </p:spTree>
    <p:extLst>
      <p:ext uri="{BB962C8B-B14F-4D97-AF65-F5344CB8AC3E}">
        <p14:creationId xmlns:p14="http://schemas.microsoft.com/office/powerpoint/2010/main" val="75751274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12505</TotalTime>
  <Words>3487</Words>
  <Application>Microsoft Office PowerPoint</Application>
  <PresentationFormat>Widescreen</PresentationFormat>
  <Paragraphs>431</Paragraphs>
  <Slides>48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Cambria Math</vt:lpstr>
      <vt:lpstr>Gill Sans MT</vt:lpstr>
      <vt:lpstr>Wingdings</vt:lpstr>
      <vt:lpstr>Wingdings 2</vt:lpstr>
      <vt:lpstr>Dividend</vt:lpstr>
      <vt:lpstr>Student Attendance and performance RELATIONSHIP study</vt:lpstr>
      <vt:lpstr>STUDY AIM</vt:lpstr>
      <vt:lpstr>External Research</vt:lpstr>
      <vt:lpstr>External Research</vt:lpstr>
      <vt:lpstr>External Research</vt:lpstr>
      <vt:lpstr>Hypothesis</vt:lpstr>
      <vt:lpstr>Ethics Consideration</vt:lpstr>
      <vt:lpstr>Data Gathering methodology</vt:lpstr>
      <vt:lpstr>Data Gathering methodology</vt:lpstr>
      <vt:lpstr>Analysis Methodology</vt:lpstr>
      <vt:lpstr>Comparison</vt:lpstr>
      <vt:lpstr>Grade Data</vt:lpstr>
      <vt:lpstr>Grade Data</vt:lpstr>
      <vt:lpstr>Grade Data</vt:lpstr>
      <vt:lpstr>Grade Data</vt:lpstr>
      <vt:lpstr>Grade Data</vt:lpstr>
      <vt:lpstr>ATTENDANCE DATA</vt:lpstr>
      <vt:lpstr>Attendance Data</vt:lpstr>
      <vt:lpstr>Expected Attendance Data</vt:lpstr>
      <vt:lpstr>Attendance Lecture Data</vt:lpstr>
      <vt:lpstr>Attendance Practical Data</vt:lpstr>
      <vt:lpstr>VLE Usage</vt:lpstr>
      <vt:lpstr>Discussion</vt:lpstr>
      <vt:lpstr>Correlation &amp; Covariance</vt:lpstr>
      <vt:lpstr>Correlation MATRIX – 2021-2022</vt:lpstr>
      <vt:lpstr>Correlation MATRIX – 2022-2023</vt:lpstr>
      <vt:lpstr>Correlation MATRIX – 2022-2023</vt:lpstr>
      <vt:lpstr>Regression Explanation</vt:lpstr>
      <vt:lpstr>P-Value for Attendance to Grade</vt:lpstr>
      <vt:lpstr>REGRESSION MODEL - ATTENDANCE</vt:lpstr>
      <vt:lpstr>REGRESSION MODEL – Expected ATTENDANCE</vt:lpstr>
      <vt:lpstr>REGRESSION MODEL – LECTURE ATTENDANCE</vt:lpstr>
      <vt:lpstr>REGRESSION MODEL – PRACTICAL ATTENDANCE</vt:lpstr>
      <vt:lpstr>VLE Usage to Grade</vt:lpstr>
      <vt:lpstr>REGRESSION MODEL – Lecture &amp; Practical - LINEAR</vt:lpstr>
      <vt:lpstr>REGRESSION MODEL – Lecture &amp; VLE Use - LINEAR</vt:lpstr>
      <vt:lpstr>REGRESSION MODEL – Practical &amp; VLE Use - LINEAR</vt:lpstr>
      <vt:lpstr>REGRESSION MODEL – Lecture &amp; VLE Use - LINEAR</vt:lpstr>
      <vt:lpstr>Discussion </vt:lpstr>
      <vt:lpstr>PREDICTIONS</vt:lpstr>
      <vt:lpstr>CONCLUSION</vt:lpstr>
      <vt:lpstr>Limitations</vt:lpstr>
      <vt:lpstr>HYPOTHESIS ANSWER</vt:lpstr>
      <vt:lpstr>FURTHER DEVELOPMENT</vt:lpstr>
      <vt:lpstr>Thank You</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Attendance and performance correlation study</dc:title>
  <dc:creator>Christopher Acornley</dc:creator>
  <cp:lastModifiedBy>Christopher Acornley</cp:lastModifiedBy>
  <cp:revision>40</cp:revision>
  <dcterms:created xsi:type="dcterms:W3CDTF">2023-06-05T10:43:47Z</dcterms:created>
  <dcterms:modified xsi:type="dcterms:W3CDTF">2023-06-17T10:05:09Z</dcterms:modified>
</cp:coreProperties>
</file>