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24"/>
  </p:notesMasterIdLst>
  <p:handoutMasterIdLst>
    <p:handoutMasterId r:id="rId25"/>
  </p:handoutMasterIdLst>
  <p:sldIdLst>
    <p:sldId id="256" r:id="rId2"/>
    <p:sldId id="262" r:id="rId3"/>
    <p:sldId id="264" r:id="rId4"/>
    <p:sldId id="268" r:id="rId5"/>
    <p:sldId id="267" r:id="rId6"/>
    <p:sldId id="265" r:id="rId7"/>
    <p:sldId id="266" r:id="rId8"/>
    <p:sldId id="292" r:id="rId9"/>
    <p:sldId id="287" r:id="rId10"/>
    <p:sldId id="258" r:id="rId11"/>
    <p:sldId id="271" r:id="rId12"/>
    <p:sldId id="289" r:id="rId13"/>
    <p:sldId id="272" r:id="rId14"/>
    <p:sldId id="273" r:id="rId15"/>
    <p:sldId id="285" r:id="rId16"/>
    <p:sldId id="281" r:id="rId17"/>
    <p:sldId id="286" r:id="rId18"/>
    <p:sldId id="282" r:id="rId19"/>
    <p:sldId id="283" r:id="rId20"/>
    <p:sldId id="291" r:id="rId21"/>
    <p:sldId id="270" r:id="rId22"/>
    <p:sldId id="26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48"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Acornley" userId="bbc264c4-ceb7-4165-9c6e-ab9636a383ef" providerId="ADAL" clId="{8E6D76F1-D7AE-4917-A651-8C73AC01DF94}"/>
    <pc:docChg chg="undo custSel addSld modSld sldOrd">
      <pc:chgData name="Christopher Acornley" userId="bbc264c4-ceb7-4165-9c6e-ab9636a383ef" providerId="ADAL" clId="{8E6D76F1-D7AE-4917-A651-8C73AC01DF94}" dt="2023-06-08T11:44:43.064" v="3030" actId="27636"/>
      <pc:docMkLst>
        <pc:docMk/>
      </pc:docMkLst>
      <pc:sldChg chg="modSp mod">
        <pc:chgData name="Christopher Acornley" userId="bbc264c4-ceb7-4165-9c6e-ab9636a383ef" providerId="ADAL" clId="{8E6D76F1-D7AE-4917-A651-8C73AC01DF94}" dt="2023-06-08T08:57:33.991" v="11" actId="20577"/>
        <pc:sldMkLst>
          <pc:docMk/>
          <pc:sldMk cId="1487700712" sldId="256"/>
        </pc:sldMkLst>
        <pc:spChg chg="mod">
          <ac:chgData name="Christopher Acornley" userId="bbc264c4-ceb7-4165-9c6e-ab9636a383ef" providerId="ADAL" clId="{8E6D76F1-D7AE-4917-A651-8C73AC01DF94}" dt="2023-06-08T08:57:33.991" v="11" actId="20577"/>
          <ac:spMkLst>
            <pc:docMk/>
            <pc:sldMk cId="1487700712" sldId="256"/>
            <ac:spMk id="2" creationId="{C02C5318-1A1E-49D0-B2E2-A4B0FA9E8A40}"/>
          </ac:spMkLst>
        </pc:spChg>
      </pc:sldChg>
      <pc:sldChg chg="modSp mod">
        <pc:chgData name="Christopher Acornley" userId="bbc264c4-ceb7-4165-9c6e-ab9636a383ef" providerId="ADAL" clId="{8E6D76F1-D7AE-4917-A651-8C73AC01DF94}" dt="2023-06-08T08:57:43.398" v="36" actId="20577"/>
        <pc:sldMkLst>
          <pc:docMk/>
          <pc:sldMk cId="3260005894" sldId="262"/>
        </pc:sldMkLst>
        <pc:spChg chg="mod">
          <ac:chgData name="Christopher Acornley" userId="bbc264c4-ceb7-4165-9c6e-ab9636a383ef" providerId="ADAL" clId="{8E6D76F1-D7AE-4917-A651-8C73AC01DF94}" dt="2023-06-08T08:57:43.398" v="36" actId="20577"/>
          <ac:spMkLst>
            <pc:docMk/>
            <pc:sldMk cId="3260005894" sldId="262"/>
            <ac:spMk id="3" creationId="{DAE9E2D5-3E7C-12B5-F2B4-4D153305E279}"/>
          </ac:spMkLst>
        </pc:spChg>
      </pc:sldChg>
      <pc:sldChg chg="modSp mod">
        <pc:chgData name="Christopher Acornley" userId="bbc264c4-ceb7-4165-9c6e-ab9636a383ef" providerId="ADAL" clId="{8E6D76F1-D7AE-4917-A651-8C73AC01DF94}" dt="2023-06-08T09:02:22.989" v="69"/>
        <pc:sldMkLst>
          <pc:docMk/>
          <pc:sldMk cId="215993404" sldId="264"/>
        </pc:sldMkLst>
        <pc:spChg chg="mod">
          <ac:chgData name="Christopher Acornley" userId="bbc264c4-ceb7-4165-9c6e-ab9636a383ef" providerId="ADAL" clId="{8E6D76F1-D7AE-4917-A651-8C73AC01DF94}" dt="2023-06-08T09:02:22.989" v="69"/>
          <ac:spMkLst>
            <pc:docMk/>
            <pc:sldMk cId="215993404" sldId="264"/>
            <ac:spMk id="3" creationId="{DAE9E2D5-3E7C-12B5-F2B4-4D153305E279}"/>
          </ac:spMkLst>
        </pc:spChg>
      </pc:sldChg>
      <pc:sldChg chg="modSp mod">
        <pc:chgData name="Christopher Acornley" userId="bbc264c4-ceb7-4165-9c6e-ab9636a383ef" providerId="ADAL" clId="{8E6D76F1-D7AE-4917-A651-8C73AC01DF94}" dt="2023-06-08T11:44:43.064" v="3030" actId="27636"/>
        <pc:sldMkLst>
          <pc:docMk/>
          <pc:sldMk cId="1837165283" sldId="265"/>
        </pc:sldMkLst>
        <pc:spChg chg="mod">
          <ac:chgData name="Christopher Acornley" userId="bbc264c4-ceb7-4165-9c6e-ab9636a383ef" providerId="ADAL" clId="{8E6D76F1-D7AE-4917-A651-8C73AC01DF94}" dt="2023-06-08T11:44:43.064" v="3030" actId="27636"/>
          <ac:spMkLst>
            <pc:docMk/>
            <pc:sldMk cId="1837165283" sldId="265"/>
            <ac:spMk id="3" creationId="{121196E6-3603-F66B-72E8-8E7E5F53AC6C}"/>
          </ac:spMkLst>
        </pc:spChg>
      </pc:sldChg>
      <pc:sldChg chg="modSp add mod ord">
        <pc:chgData name="Christopher Acornley" userId="bbc264c4-ceb7-4165-9c6e-ab9636a383ef" providerId="ADAL" clId="{8E6D76F1-D7AE-4917-A651-8C73AC01DF94}" dt="2023-06-08T11:43:25.844" v="2873" actId="403"/>
        <pc:sldMkLst>
          <pc:docMk/>
          <pc:sldMk cId="3279179153" sldId="267"/>
        </pc:sldMkLst>
        <pc:spChg chg="mod">
          <ac:chgData name="Christopher Acornley" userId="bbc264c4-ceb7-4165-9c6e-ab9636a383ef" providerId="ADAL" clId="{8E6D76F1-D7AE-4917-A651-8C73AC01DF94}" dt="2023-06-08T10:59:28.049" v="1281" actId="20577"/>
          <ac:spMkLst>
            <pc:docMk/>
            <pc:sldMk cId="3279179153" sldId="267"/>
            <ac:spMk id="2" creationId="{C7E0A70A-A506-742E-79FF-CCC404CE65C7}"/>
          </ac:spMkLst>
        </pc:spChg>
        <pc:spChg chg="mod">
          <ac:chgData name="Christopher Acornley" userId="bbc264c4-ceb7-4165-9c6e-ab9636a383ef" providerId="ADAL" clId="{8E6D76F1-D7AE-4917-A651-8C73AC01DF94}" dt="2023-06-08T11:43:25.844" v="2873" actId="403"/>
          <ac:spMkLst>
            <pc:docMk/>
            <pc:sldMk cId="3279179153" sldId="267"/>
            <ac:spMk id="3" creationId="{DAE9E2D5-3E7C-12B5-F2B4-4D153305E279}"/>
          </ac:spMkLst>
        </pc:spChg>
      </pc:sldChg>
      <pc:sldChg chg="modSp add mod ord">
        <pc:chgData name="Christopher Acornley" userId="bbc264c4-ceb7-4165-9c6e-ab9636a383ef" providerId="ADAL" clId="{8E6D76F1-D7AE-4917-A651-8C73AC01DF94}" dt="2023-06-08T10:59:23.553" v="1270"/>
        <pc:sldMkLst>
          <pc:docMk/>
          <pc:sldMk cId="3815519111" sldId="268"/>
        </pc:sldMkLst>
        <pc:spChg chg="mod">
          <ac:chgData name="Christopher Acornley" userId="bbc264c4-ceb7-4165-9c6e-ab9636a383ef" providerId="ADAL" clId="{8E6D76F1-D7AE-4917-A651-8C73AC01DF94}" dt="2023-06-08T10:59:23.553" v="1270"/>
          <ac:spMkLst>
            <pc:docMk/>
            <pc:sldMk cId="3815519111" sldId="268"/>
            <ac:spMk id="2" creationId="{C7E0A70A-A506-742E-79FF-CCC404CE65C7}"/>
          </ac:spMkLst>
        </pc:spChg>
        <pc:spChg chg="mod">
          <ac:chgData name="Christopher Acornley" userId="bbc264c4-ceb7-4165-9c6e-ab9636a383ef" providerId="ADAL" clId="{8E6D76F1-D7AE-4917-A651-8C73AC01DF94}" dt="2023-06-08T10:59:10.036" v="1266" actId="122"/>
          <ac:spMkLst>
            <pc:docMk/>
            <pc:sldMk cId="3815519111" sldId="268"/>
            <ac:spMk id="3" creationId="{DAE9E2D5-3E7C-12B5-F2B4-4D153305E27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Comparison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Correlation</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Linear Regression</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D1AD7F36-BF92-483F-A496-EC6417DE0EE1}" type="pres">
      <dgm:prSet presAssocID="{7E5AA53B-3EEE-4DE4-BB81-9044890C2946}" presName="Name0" presStyleCnt="0">
        <dgm:presLayoutVars>
          <dgm:chMax val="7"/>
          <dgm:chPref val="7"/>
          <dgm:dir/>
        </dgm:presLayoutVars>
      </dgm:prSet>
      <dgm:spPr/>
    </dgm:pt>
    <dgm:pt modelId="{D6F06811-6D69-4FB4-A00C-6FE236C5C33A}" type="pres">
      <dgm:prSet presAssocID="{7E5AA53B-3EEE-4DE4-BB81-9044890C2946}" presName="Name1" presStyleCnt="0"/>
      <dgm:spPr/>
    </dgm:pt>
    <dgm:pt modelId="{FEEC7568-C8EA-4BF6-9C7E-E8C3A723DCE9}" type="pres">
      <dgm:prSet presAssocID="{7E5AA53B-3EEE-4DE4-BB81-9044890C2946}" presName="cycle" presStyleCnt="0"/>
      <dgm:spPr/>
    </dgm:pt>
    <dgm:pt modelId="{217D7E9F-A4FE-4817-A03E-70DACA9A4C36}" type="pres">
      <dgm:prSet presAssocID="{7E5AA53B-3EEE-4DE4-BB81-9044890C2946}" presName="srcNode" presStyleLbl="node1" presStyleIdx="0" presStyleCnt="3"/>
      <dgm:spPr/>
    </dgm:pt>
    <dgm:pt modelId="{A83BA02F-1538-4C3C-8F19-2C9D546A9200}" type="pres">
      <dgm:prSet presAssocID="{7E5AA53B-3EEE-4DE4-BB81-9044890C2946}" presName="conn" presStyleLbl="parChTrans1D2" presStyleIdx="0" presStyleCnt="1"/>
      <dgm:spPr/>
    </dgm:pt>
    <dgm:pt modelId="{278549DD-3F00-4605-B672-4C6AFAE043C3}" type="pres">
      <dgm:prSet presAssocID="{7E5AA53B-3EEE-4DE4-BB81-9044890C2946}" presName="extraNode" presStyleLbl="node1" presStyleIdx="0" presStyleCnt="3"/>
      <dgm:spPr/>
    </dgm:pt>
    <dgm:pt modelId="{EB43B4D6-73D0-4822-98A3-4BACF9621E62}" type="pres">
      <dgm:prSet presAssocID="{7E5AA53B-3EEE-4DE4-BB81-9044890C2946}" presName="dstNode" presStyleLbl="node1" presStyleIdx="0" presStyleCnt="3"/>
      <dgm:spPr/>
    </dgm:pt>
    <dgm:pt modelId="{E1CFC215-5C5E-4272-B166-EA39CD1EB0D4}" type="pres">
      <dgm:prSet presAssocID="{6750AC01-D39D-4F3A-9DC8-2A211EE986A2}" presName="text_1" presStyleLbl="node1" presStyleIdx="0" presStyleCnt="3">
        <dgm:presLayoutVars>
          <dgm:bulletEnabled val="1"/>
        </dgm:presLayoutVars>
      </dgm:prSet>
      <dgm:spPr/>
    </dgm:pt>
    <dgm:pt modelId="{DDC7EC21-0662-4FBF-AF76-E43978C665C9}" type="pres">
      <dgm:prSet presAssocID="{6750AC01-D39D-4F3A-9DC8-2A211EE986A2}" presName="accent_1" presStyleCnt="0"/>
      <dgm:spPr/>
    </dgm:pt>
    <dgm:pt modelId="{DE9DC315-C057-4AB3-9A7B-80E27896B872}" type="pres">
      <dgm:prSet presAssocID="{6750AC01-D39D-4F3A-9DC8-2A211EE986A2}" presName="accentRepeatNode" presStyleLbl="solidFgAcc1" presStyleIdx="0" presStyleCnt="3"/>
      <dgm:spPr/>
    </dgm:pt>
    <dgm:pt modelId="{3F75CE54-F8AB-4041-87EA-79CD69DEAB56}" type="pres">
      <dgm:prSet presAssocID="{0BEF68B8-1228-47BB-83B5-7B9CD1E3F84E}" presName="text_2" presStyleLbl="node1" presStyleIdx="1" presStyleCnt="3">
        <dgm:presLayoutVars>
          <dgm:bulletEnabled val="1"/>
        </dgm:presLayoutVars>
      </dgm:prSet>
      <dgm:spPr/>
    </dgm:pt>
    <dgm:pt modelId="{01EE0206-62FD-4CCF-BD2A-3B59B04F47B0}" type="pres">
      <dgm:prSet presAssocID="{0BEF68B8-1228-47BB-83B5-7B9CD1E3F84E}" presName="accent_2" presStyleCnt="0"/>
      <dgm:spPr/>
    </dgm:pt>
    <dgm:pt modelId="{35645705-094C-43B7-AC54-8AC826CD4EB0}" type="pres">
      <dgm:prSet presAssocID="{0BEF68B8-1228-47BB-83B5-7B9CD1E3F84E}" presName="accentRepeatNode" presStyleLbl="solidFgAcc1" presStyleIdx="1" presStyleCnt="3"/>
      <dgm:spPr/>
    </dgm:pt>
    <dgm:pt modelId="{E974F307-44AE-4E42-B7B4-B0D2483C372E}" type="pres">
      <dgm:prSet presAssocID="{5605D28D-2CE6-4513-8566-952984E21E14}" presName="text_3" presStyleLbl="node1" presStyleIdx="2" presStyleCnt="3">
        <dgm:presLayoutVars>
          <dgm:bulletEnabled val="1"/>
        </dgm:presLayoutVars>
      </dgm:prSet>
      <dgm:spPr/>
    </dgm:pt>
    <dgm:pt modelId="{BD9F826B-6BBA-4D16-87DC-18687C634AE3}" type="pres">
      <dgm:prSet presAssocID="{5605D28D-2CE6-4513-8566-952984E21E14}" presName="accent_3" presStyleCnt="0"/>
      <dgm:spPr/>
    </dgm:pt>
    <dgm:pt modelId="{1A8BB76A-363A-4BED-8365-017F35B5C49B}" type="pres">
      <dgm:prSet presAssocID="{5605D28D-2CE6-4513-8566-952984E21E14}" presName="accentRepeatNode" presStyleLbl="solidFgAcc1" presStyleIdx="2" presStyleCnt="3"/>
      <dgm:spPr/>
    </dgm:pt>
  </dgm:ptLst>
  <dgm:cxnLst>
    <dgm:cxn modelId="{C6308A28-3B0F-47A1-8E0C-1DF08DB7CA46}" type="presOf" srcId="{0BEF68B8-1228-47BB-83B5-7B9CD1E3F84E}" destId="{3F75CE54-F8AB-4041-87EA-79CD69DEAB56}"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5DB3906E-8214-42D3-A43C-D30BC5A2D23D}" type="presOf" srcId="{7E5AA53B-3EEE-4DE4-BB81-9044890C2946}" destId="{D1AD7F36-BF92-483F-A496-EC6417DE0EE1}"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DE6BDD99-1229-4A5B-9CC3-5300E52ACE06}" type="presOf" srcId="{CA077D98-8478-47EA-B6A9-99ACE60C64D4}" destId="{A83BA02F-1538-4C3C-8F19-2C9D546A9200}" srcOrd="0" destOrd="0" presId="urn:microsoft.com/office/officeart/2008/layout/VerticalCurvedList"/>
    <dgm:cxn modelId="{DFAE04B6-C719-428B-B0B8-2D41ABBB881E}" type="presOf" srcId="{6750AC01-D39D-4F3A-9DC8-2A211EE986A2}" destId="{E1CFC215-5C5E-4272-B166-EA39CD1EB0D4}" srcOrd="0" destOrd="0" presId="urn:microsoft.com/office/officeart/2008/layout/VerticalCurvedList"/>
    <dgm:cxn modelId="{5824CFED-9FE6-4DCC-9411-A7D9F8A00B57}" type="presOf" srcId="{5605D28D-2CE6-4513-8566-952984E21E14}" destId="{E974F307-44AE-4E42-B7B4-B0D2483C372E}" srcOrd="0" destOrd="0" presId="urn:microsoft.com/office/officeart/2008/layout/VerticalCurvedList"/>
    <dgm:cxn modelId="{1ABFD6DD-05C3-4A91-953B-8535DCB0E877}" type="presParOf" srcId="{D1AD7F36-BF92-483F-A496-EC6417DE0EE1}" destId="{D6F06811-6D69-4FB4-A00C-6FE236C5C33A}" srcOrd="0" destOrd="0" presId="urn:microsoft.com/office/officeart/2008/layout/VerticalCurvedList"/>
    <dgm:cxn modelId="{3FF811C0-A082-466F-B408-DD7D8D2FFFDB}" type="presParOf" srcId="{D6F06811-6D69-4FB4-A00C-6FE236C5C33A}" destId="{FEEC7568-C8EA-4BF6-9C7E-E8C3A723DCE9}" srcOrd="0" destOrd="0" presId="urn:microsoft.com/office/officeart/2008/layout/VerticalCurvedList"/>
    <dgm:cxn modelId="{D8CE4306-8252-4C5C-9E62-C80D5E4C12C1}" type="presParOf" srcId="{FEEC7568-C8EA-4BF6-9C7E-E8C3A723DCE9}" destId="{217D7E9F-A4FE-4817-A03E-70DACA9A4C36}" srcOrd="0" destOrd="0" presId="urn:microsoft.com/office/officeart/2008/layout/VerticalCurvedList"/>
    <dgm:cxn modelId="{AFE3FFE6-51FA-4C25-A617-BA7D0461C041}" type="presParOf" srcId="{FEEC7568-C8EA-4BF6-9C7E-E8C3A723DCE9}" destId="{A83BA02F-1538-4C3C-8F19-2C9D546A9200}" srcOrd="1" destOrd="0" presId="urn:microsoft.com/office/officeart/2008/layout/VerticalCurvedList"/>
    <dgm:cxn modelId="{24DC5AF0-2A78-40B4-884D-47CAA541B019}" type="presParOf" srcId="{FEEC7568-C8EA-4BF6-9C7E-E8C3A723DCE9}" destId="{278549DD-3F00-4605-B672-4C6AFAE043C3}" srcOrd="2" destOrd="0" presId="urn:microsoft.com/office/officeart/2008/layout/VerticalCurvedList"/>
    <dgm:cxn modelId="{21CDE903-75AA-4D1D-87D7-C9738546D1E9}" type="presParOf" srcId="{FEEC7568-C8EA-4BF6-9C7E-E8C3A723DCE9}" destId="{EB43B4D6-73D0-4822-98A3-4BACF9621E62}" srcOrd="3" destOrd="0" presId="urn:microsoft.com/office/officeart/2008/layout/VerticalCurvedList"/>
    <dgm:cxn modelId="{501FF2AD-036A-44FB-9506-183AD96FC953}" type="presParOf" srcId="{D6F06811-6D69-4FB4-A00C-6FE236C5C33A}" destId="{E1CFC215-5C5E-4272-B166-EA39CD1EB0D4}" srcOrd="1" destOrd="0" presId="urn:microsoft.com/office/officeart/2008/layout/VerticalCurvedList"/>
    <dgm:cxn modelId="{27FE2569-CE5B-4EBE-917D-7899DC8AFC3F}" type="presParOf" srcId="{D6F06811-6D69-4FB4-A00C-6FE236C5C33A}" destId="{DDC7EC21-0662-4FBF-AF76-E43978C665C9}" srcOrd="2" destOrd="0" presId="urn:microsoft.com/office/officeart/2008/layout/VerticalCurvedList"/>
    <dgm:cxn modelId="{0D41F83D-7697-4DA0-A6F7-72D9C8378EAD}" type="presParOf" srcId="{DDC7EC21-0662-4FBF-AF76-E43978C665C9}" destId="{DE9DC315-C057-4AB3-9A7B-80E27896B872}" srcOrd="0" destOrd="0" presId="urn:microsoft.com/office/officeart/2008/layout/VerticalCurvedList"/>
    <dgm:cxn modelId="{EA851C05-9AA5-480E-ADF6-48EBCE3D1910}" type="presParOf" srcId="{D6F06811-6D69-4FB4-A00C-6FE236C5C33A}" destId="{3F75CE54-F8AB-4041-87EA-79CD69DEAB56}" srcOrd="3" destOrd="0" presId="urn:microsoft.com/office/officeart/2008/layout/VerticalCurvedList"/>
    <dgm:cxn modelId="{EEF46549-357D-4AEE-9878-7992E577C690}" type="presParOf" srcId="{D6F06811-6D69-4FB4-A00C-6FE236C5C33A}" destId="{01EE0206-62FD-4CCF-BD2A-3B59B04F47B0}" srcOrd="4" destOrd="0" presId="urn:microsoft.com/office/officeart/2008/layout/VerticalCurvedList"/>
    <dgm:cxn modelId="{E1B4D889-704B-4085-B0F6-80F3D07DF126}" type="presParOf" srcId="{01EE0206-62FD-4CCF-BD2A-3B59B04F47B0}" destId="{35645705-094C-43B7-AC54-8AC826CD4EB0}" srcOrd="0" destOrd="0" presId="urn:microsoft.com/office/officeart/2008/layout/VerticalCurvedList"/>
    <dgm:cxn modelId="{F0753CAA-C4F1-4B08-A712-A826153A9A53}" type="presParOf" srcId="{D6F06811-6D69-4FB4-A00C-6FE236C5C33A}" destId="{E974F307-44AE-4E42-B7B4-B0D2483C372E}" srcOrd="5" destOrd="0" presId="urn:microsoft.com/office/officeart/2008/layout/VerticalCurvedList"/>
    <dgm:cxn modelId="{477F5E05-C225-4A66-8FD7-78F4F29AC1ED}" type="presParOf" srcId="{D6F06811-6D69-4FB4-A00C-6FE236C5C33A}" destId="{BD9F826B-6BBA-4D16-87DC-18687C634AE3}" srcOrd="6" destOrd="0" presId="urn:microsoft.com/office/officeart/2008/layout/VerticalCurvedList"/>
    <dgm:cxn modelId="{62782ECC-DE07-4F08-8195-350BBAECF5F4}" type="presParOf" srcId="{BD9F826B-6BBA-4D16-87DC-18687C634AE3}" destId="{1A8BB76A-363A-4BED-8365-017F35B5C49B}"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BA02F-1538-4C3C-8F19-2C9D546A9200}">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1CFC215-5C5E-4272-B166-EA39CD1EB0D4}">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Comparison	</a:t>
          </a:r>
        </a:p>
      </dsp:txBody>
      <dsp:txXfrm>
        <a:off x="496568" y="356393"/>
        <a:ext cx="6310391" cy="712787"/>
      </dsp:txXfrm>
    </dsp:sp>
    <dsp:sp modelId="{DE9DC315-C057-4AB3-9A7B-80E27896B872}">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F75CE54-F8AB-4041-87EA-79CD69DEAB56}">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Correlation</a:t>
          </a:r>
        </a:p>
      </dsp:txBody>
      <dsp:txXfrm>
        <a:off x="755666" y="1425575"/>
        <a:ext cx="6051292" cy="712787"/>
      </dsp:txXfrm>
    </dsp:sp>
    <dsp:sp modelId="{35645705-094C-43B7-AC54-8AC826CD4EB0}">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974F307-44AE-4E42-B7B4-B0D2483C372E}">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Linear Regression</a:t>
          </a:r>
        </a:p>
      </dsp:txBody>
      <dsp:txXfrm>
        <a:off x="496568" y="2494756"/>
        <a:ext cx="6310391" cy="712787"/>
      </dsp:txXfrm>
    </dsp:sp>
    <dsp:sp modelId="{1A8BB76A-363A-4BED-8365-017F35B5C49B}">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6/9/2023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6/9/2023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2868566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22</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6/9/2023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6/9/2023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6/9/2023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6/9/2023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6/9/2023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6/9/2023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psycnet.apa.org/record/1993-35353-001" TargetMode="External"/><Relationship Id="rId2" Type="http://schemas.openxmlformats.org/officeDocument/2006/relationships/hyperlink" Target="https://journals.sagepub.com/doi/pdf/10.3102/0034654310362998" TargetMode="External"/><Relationship Id="rId1" Type="http://schemas.openxmlformats.org/officeDocument/2006/relationships/slideLayout" Target="../slideLayouts/slideLayout2.xml"/><Relationship Id="rId5" Type="http://schemas.openxmlformats.org/officeDocument/2006/relationships/hyperlink" Target="https://www.proquest.com/docview/200361185?pq-origsite=gscholar&amp;fromopenview=true" TargetMode="External"/><Relationship Id="rId4" Type="http://schemas.openxmlformats.org/officeDocument/2006/relationships/hyperlink" Target="https://psycnet.apa.org/doi/10.1037/h007877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3200" dirty="0">
                <a:solidFill>
                  <a:schemeClr val="bg1"/>
                </a:solidFill>
              </a:rPr>
              <a:t>Student Attendance and performance RELATIONSHIP study</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Christopher Acornley</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Grade Data</a:t>
            </a:r>
          </a:p>
        </p:txBody>
      </p:sp>
      <p:sp>
        <p:nvSpPr>
          <p:cNvPr id="4" name="Content Placeholder 3">
            <a:extLst>
              <a:ext uri="{FF2B5EF4-FFF2-40B4-BE49-F238E27FC236}">
                <a16:creationId xmlns:a16="http://schemas.microsoft.com/office/drawing/2014/main" id="{42D5E002-1C68-0A1B-39F4-AD4EA6416E54}"/>
              </a:ext>
            </a:extLst>
          </p:cNvPr>
          <p:cNvSpPr>
            <a:spLocks noGrp="1"/>
          </p:cNvSpPr>
          <p:nvPr>
            <p:ph sz="half" idx="1"/>
          </p:nvPr>
        </p:nvSpPr>
        <p:spPr/>
        <p:txBody>
          <a:bodyPr/>
          <a:lstStyle/>
          <a:p>
            <a:r>
              <a:rPr lang="en-US" dirty="0"/>
              <a:t>Grade Distribution over the three years.</a:t>
            </a:r>
          </a:p>
          <a:p>
            <a:r>
              <a:rPr lang="en-GB" dirty="0"/>
              <a:t>Observations:</a:t>
            </a:r>
          </a:p>
          <a:p>
            <a:pPr lvl="1"/>
            <a:r>
              <a:rPr lang="en-GB" dirty="0"/>
              <a:t>2021-2022 year, no students recorded as MF or F, only a relatively small number of NS grades</a:t>
            </a:r>
          </a:p>
          <a:p>
            <a:pPr lvl="1"/>
            <a:r>
              <a:rPr lang="en-GB" dirty="0"/>
              <a:t>Median for 2020-2021 and 2022-2023 are the same, however general performance appears to have dropped.</a:t>
            </a:r>
            <a:endParaRPr lang="en-US" dirty="0"/>
          </a:p>
        </p:txBody>
      </p:sp>
      <p:pic>
        <p:nvPicPr>
          <p:cNvPr id="8" name="Content Placeholder 7" descr="A picture containing text, diagram, screenshot, rectangle&#10;&#10;Description automatically generated">
            <a:extLst>
              <a:ext uri="{FF2B5EF4-FFF2-40B4-BE49-F238E27FC236}">
                <a16:creationId xmlns:a16="http://schemas.microsoft.com/office/drawing/2014/main" id="{42651790-8BAE-6A96-CED7-AB08B5AEAF8A}"/>
              </a:ext>
            </a:extLst>
          </p:cNvPr>
          <p:cNvPicPr>
            <a:picLocks noGrp="1" noChangeAspect="1"/>
          </p:cNvPicPr>
          <p:nvPr>
            <p:ph sz="half" idx="2"/>
          </p:nvPr>
        </p:nvPicPr>
        <p:blipFill>
          <a:blip r:embed="rId2"/>
          <a:stretch>
            <a:fillRect/>
          </a:stretch>
        </p:blipFill>
        <p:spPr>
          <a:xfrm>
            <a:off x="6188419" y="2017635"/>
            <a:ext cx="4840365" cy="4840365"/>
          </a:xfrm>
        </p:spPr>
      </p:pic>
    </p:spTree>
    <p:extLst>
      <p:ext uri="{BB962C8B-B14F-4D97-AF65-F5344CB8AC3E}">
        <p14:creationId xmlns:p14="http://schemas.microsoft.com/office/powerpoint/2010/main" val="497607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Grade Data</a:t>
            </a:r>
          </a:p>
        </p:txBody>
      </p:sp>
      <p:pic>
        <p:nvPicPr>
          <p:cNvPr id="20" name="Content Placeholder 19" descr="A picture containing text, diagram, screenshot, line&#10;&#10;Description automatically generated">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tretch>
            <a:fillRect/>
          </a:stretch>
        </p:blipFill>
        <p:spPr>
          <a:xfrm>
            <a:off x="4279106" y="2227262"/>
            <a:ext cx="3633787" cy="3633787"/>
          </a:xfrm>
        </p:spPr>
      </p:pic>
      <p:pic>
        <p:nvPicPr>
          <p:cNvPr id="18" name="Content Placeholder 17" descr="A picture containing text, diagram, font, design&#10;&#10;Description automatically generated">
            <a:extLst>
              <a:ext uri="{FF2B5EF4-FFF2-40B4-BE49-F238E27FC236}">
                <a16:creationId xmlns:a16="http://schemas.microsoft.com/office/drawing/2014/main" id="{4839D6D5-2B41-944C-1C99-69736E0DFBD4}"/>
              </a:ext>
            </a:extLst>
          </p:cNvPr>
          <p:cNvPicPr>
            <a:picLocks noGrp="1" noChangeAspect="1"/>
          </p:cNvPicPr>
          <p:nvPr>
            <p:ph sz="half" idx="1"/>
          </p:nvPr>
        </p:nvPicPr>
        <p:blipFill>
          <a:blip r:embed="rId3"/>
          <a:stretch>
            <a:fillRect/>
          </a:stretch>
        </p:blipFill>
        <p:spPr>
          <a:xfrm>
            <a:off x="581193" y="2227262"/>
            <a:ext cx="3633787" cy="3633787"/>
          </a:xfrm>
        </p:spPr>
      </p:pic>
      <p:pic>
        <p:nvPicPr>
          <p:cNvPr id="22" name="Picture 21" descr="A picture containing text, diagram, screenshot, font&#10;&#10;Description automatically generated">
            <a:extLst>
              <a:ext uri="{FF2B5EF4-FFF2-40B4-BE49-F238E27FC236}">
                <a16:creationId xmlns:a16="http://schemas.microsoft.com/office/drawing/2014/main" id="{A2645ED6-F5DD-B44C-6AF8-A1ECB0E6B71D}"/>
              </a:ext>
            </a:extLst>
          </p:cNvPr>
          <p:cNvPicPr>
            <a:picLocks noChangeAspect="1"/>
          </p:cNvPicPr>
          <p:nvPr/>
        </p:nvPicPr>
        <p:blipFill>
          <a:blip r:embed="rId4"/>
          <a:stretch>
            <a:fillRect/>
          </a:stretch>
        </p:blipFill>
        <p:spPr>
          <a:xfrm>
            <a:off x="7977020" y="2227261"/>
            <a:ext cx="3633787" cy="3633787"/>
          </a:xfrm>
          <a:prstGeom prst="rect">
            <a:avLst/>
          </a:prstGeom>
        </p:spPr>
      </p:pic>
    </p:spTree>
    <p:extLst>
      <p:ext uri="{BB962C8B-B14F-4D97-AF65-F5344CB8AC3E}">
        <p14:creationId xmlns:p14="http://schemas.microsoft.com/office/powerpoint/2010/main" val="3003786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Grade Data</a:t>
            </a:r>
          </a:p>
        </p:txBody>
      </p:sp>
      <p:sp>
        <p:nvSpPr>
          <p:cNvPr id="4" name="Content Placeholder 3">
            <a:extLst>
              <a:ext uri="{FF2B5EF4-FFF2-40B4-BE49-F238E27FC236}">
                <a16:creationId xmlns:a16="http://schemas.microsoft.com/office/drawing/2014/main" id="{15465504-73D4-37DA-85FF-7C8DD5BC71AF}"/>
              </a:ext>
            </a:extLst>
          </p:cNvPr>
          <p:cNvSpPr>
            <a:spLocks noGrp="1"/>
          </p:cNvSpPr>
          <p:nvPr>
            <p:ph sz="half" idx="1"/>
          </p:nvPr>
        </p:nvSpPr>
        <p:spPr/>
        <p:txBody>
          <a:bodyPr/>
          <a:lstStyle/>
          <a:p>
            <a:r>
              <a:rPr lang="en-US" dirty="0"/>
              <a:t>Relatively even distribution of grades when compared with the other years.</a:t>
            </a:r>
          </a:p>
          <a:p>
            <a:r>
              <a:rPr lang="en-US" dirty="0"/>
              <a:t>Mean: 		2.458</a:t>
            </a:r>
          </a:p>
          <a:p>
            <a:r>
              <a:rPr lang="en-US" dirty="0"/>
              <a:t>Median: 	2.5</a:t>
            </a:r>
          </a:p>
          <a:p>
            <a:r>
              <a:rPr lang="en-US" dirty="0"/>
              <a:t>Total students: 60</a:t>
            </a:r>
          </a:p>
        </p:txBody>
      </p:sp>
      <p:pic>
        <p:nvPicPr>
          <p:cNvPr id="12" name="Content Placeholder 11">
            <a:extLst>
              <a:ext uri="{FF2B5EF4-FFF2-40B4-BE49-F238E27FC236}">
                <a16:creationId xmlns:a16="http://schemas.microsoft.com/office/drawing/2014/main" id="{3E395732-DD74-A97D-BC22-2AF6224408DF}"/>
              </a:ext>
            </a:extLst>
          </p:cNvPr>
          <p:cNvPicPr>
            <a:picLocks noGrp="1" noChangeAspect="1"/>
          </p:cNvPicPr>
          <p:nvPr>
            <p:ph sz="half" idx="2"/>
          </p:nvPr>
        </p:nvPicPr>
        <p:blipFill>
          <a:blip r:embed="rId2"/>
          <a:srcRect/>
          <a:stretch/>
        </p:blipFill>
        <p:spPr>
          <a:xfrm>
            <a:off x="7082631" y="2945722"/>
            <a:ext cx="3633787" cy="3633787"/>
          </a:xfrm>
        </p:spPr>
      </p:pic>
      <p:graphicFrame>
        <p:nvGraphicFramePr>
          <p:cNvPr id="13" name="Table 13">
            <a:extLst>
              <a:ext uri="{FF2B5EF4-FFF2-40B4-BE49-F238E27FC236}">
                <a16:creationId xmlns:a16="http://schemas.microsoft.com/office/drawing/2014/main" id="{ADB90C79-1E2A-934C-4812-5B4609E89014}"/>
              </a:ext>
            </a:extLst>
          </p:cNvPr>
          <p:cNvGraphicFramePr>
            <a:graphicFrameLocks noGrp="1"/>
          </p:cNvGraphicFramePr>
          <p:nvPr>
            <p:extLst>
              <p:ext uri="{D42A27DB-BD31-4B8C-83A1-F6EECF244321}">
                <p14:modId xmlns:p14="http://schemas.microsoft.com/office/powerpoint/2010/main" val="1379543246"/>
              </p:ext>
            </p:extLst>
          </p:nvPr>
        </p:nvGraphicFramePr>
        <p:xfrm>
          <a:off x="6775934" y="2390845"/>
          <a:ext cx="4247177" cy="387554"/>
        </p:xfrm>
        <a:graphic>
          <a:graphicData uri="http://schemas.openxmlformats.org/drawingml/2006/table">
            <a:tbl>
              <a:tblPr firstRow="1" bandRow="1">
                <a:tableStyleId>{5C22544A-7EE6-4342-B048-85BDC9FD1C3A}</a:tableStyleId>
              </a:tblPr>
              <a:tblGrid>
                <a:gridCol w="386107">
                  <a:extLst>
                    <a:ext uri="{9D8B030D-6E8A-4147-A177-3AD203B41FA5}">
                      <a16:colId xmlns:a16="http://schemas.microsoft.com/office/drawing/2014/main" val="2045186618"/>
                    </a:ext>
                  </a:extLst>
                </a:gridCol>
                <a:gridCol w="386107">
                  <a:extLst>
                    <a:ext uri="{9D8B030D-6E8A-4147-A177-3AD203B41FA5}">
                      <a16:colId xmlns:a16="http://schemas.microsoft.com/office/drawing/2014/main" val="3608372454"/>
                    </a:ext>
                  </a:extLst>
                </a:gridCol>
                <a:gridCol w="386107">
                  <a:extLst>
                    <a:ext uri="{9D8B030D-6E8A-4147-A177-3AD203B41FA5}">
                      <a16:colId xmlns:a16="http://schemas.microsoft.com/office/drawing/2014/main" val="363617069"/>
                    </a:ext>
                  </a:extLst>
                </a:gridCol>
                <a:gridCol w="386107">
                  <a:extLst>
                    <a:ext uri="{9D8B030D-6E8A-4147-A177-3AD203B41FA5}">
                      <a16:colId xmlns:a16="http://schemas.microsoft.com/office/drawing/2014/main" val="4017101806"/>
                    </a:ext>
                  </a:extLst>
                </a:gridCol>
                <a:gridCol w="386107">
                  <a:extLst>
                    <a:ext uri="{9D8B030D-6E8A-4147-A177-3AD203B41FA5}">
                      <a16:colId xmlns:a16="http://schemas.microsoft.com/office/drawing/2014/main" val="3206237433"/>
                    </a:ext>
                  </a:extLst>
                </a:gridCol>
                <a:gridCol w="386107">
                  <a:extLst>
                    <a:ext uri="{9D8B030D-6E8A-4147-A177-3AD203B41FA5}">
                      <a16:colId xmlns:a16="http://schemas.microsoft.com/office/drawing/2014/main" val="2249127231"/>
                    </a:ext>
                  </a:extLst>
                </a:gridCol>
                <a:gridCol w="386107">
                  <a:extLst>
                    <a:ext uri="{9D8B030D-6E8A-4147-A177-3AD203B41FA5}">
                      <a16:colId xmlns:a16="http://schemas.microsoft.com/office/drawing/2014/main" val="1705875377"/>
                    </a:ext>
                  </a:extLst>
                </a:gridCol>
                <a:gridCol w="386107">
                  <a:extLst>
                    <a:ext uri="{9D8B030D-6E8A-4147-A177-3AD203B41FA5}">
                      <a16:colId xmlns:a16="http://schemas.microsoft.com/office/drawing/2014/main" val="2640942700"/>
                    </a:ext>
                  </a:extLst>
                </a:gridCol>
                <a:gridCol w="386107">
                  <a:extLst>
                    <a:ext uri="{9D8B030D-6E8A-4147-A177-3AD203B41FA5}">
                      <a16:colId xmlns:a16="http://schemas.microsoft.com/office/drawing/2014/main" val="3178846657"/>
                    </a:ext>
                  </a:extLst>
                </a:gridCol>
                <a:gridCol w="386107">
                  <a:extLst>
                    <a:ext uri="{9D8B030D-6E8A-4147-A177-3AD203B41FA5}">
                      <a16:colId xmlns:a16="http://schemas.microsoft.com/office/drawing/2014/main" val="1685616324"/>
                    </a:ext>
                  </a:extLst>
                </a:gridCol>
                <a:gridCol w="386107">
                  <a:extLst>
                    <a:ext uri="{9D8B030D-6E8A-4147-A177-3AD203B41FA5}">
                      <a16:colId xmlns:a16="http://schemas.microsoft.com/office/drawing/2014/main" val="4264547713"/>
                    </a:ext>
                  </a:extLst>
                </a:gridCol>
              </a:tblGrid>
              <a:tr h="193777">
                <a:tc>
                  <a:txBody>
                    <a:bodyPr/>
                    <a:lstStyle/>
                    <a:p>
                      <a:pPr algn="ctr"/>
                      <a:r>
                        <a:rPr lang="en-US" sz="900" dirty="0"/>
                        <a:t>A+</a:t>
                      </a:r>
                      <a:endParaRPr lang="en-GB" sz="900" dirty="0"/>
                    </a:p>
                  </a:txBody>
                  <a:tcPr marL="47781" marR="47781" marT="23890" marB="23890"/>
                </a:tc>
                <a:tc>
                  <a:txBody>
                    <a:bodyPr/>
                    <a:lstStyle/>
                    <a:p>
                      <a:pPr algn="ctr"/>
                      <a:r>
                        <a:rPr lang="en-US" sz="900" dirty="0"/>
                        <a:t>A</a:t>
                      </a:r>
                      <a:endParaRPr lang="en-GB" sz="900" dirty="0"/>
                    </a:p>
                  </a:txBody>
                  <a:tcPr marL="47781" marR="47781" marT="23890" marB="23890"/>
                </a:tc>
                <a:tc>
                  <a:txBody>
                    <a:bodyPr/>
                    <a:lstStyle/>
                    <a:p>
                      <a:pPr algn="ctr"/>
                      <a:r>
                        <a:rPr lang="en-US" sz="900" dirty="0"/>
                        <a:t>B+ </a:t>
                      </a:r>
                      <a:endParaRPr lang="en-GB" sz="900" dirty="0"/>
                    </a:p>
                  </a:txBody>
                  <a:tcPr marL="47781" marR="47781" marT="23890" marB="23890"/>
                </a:tc>
                <a:tc>
                  <a:txBody>
                    <a:bodyPr/>
                    <a:lstStyle/>
                    <a:p>
                      <a:pPr algn="ctr"/>
                      <a:r>
                        <a:rPr lang="en-US" sz="900" dirty="0"/>
                        <a:t>B</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MF</a:t>
                      </a:r>
                      <a:endParaRPr lang="en-GB" sz="900" dirty="0"/>
                    </a:p>
                  </a:txBody>
                  <a:tcPr marL="47781" marR="47781" marT="23890" marB="23890"/>
                </a:tc>
                <a:tc>
                  <a:txBody>
                    <a:bodyPr/>
                    <a:lstStyle/>
                    <a:p>
                      <a:pPr algn="ctr"/>
                      <a:r>
                        <a:rPr lang="en-US" sz="900" dirty="0"/>
                        <a:t>F</a:t>
                      </a:r>
                      <a:endParaRPr lang="en-GB" sz="900" dirty="0"/>
                    </a:p>
                  </a:txBody>
                  <a:tcPr marL="47781" marR="47781" marT="23890" marB="23890"/>
                </a:tc>
                <a:tc>
                  <a:txBody>
                    <a:bodyPr/>
                    <a:lstStyle/>
                    <a:p>
                      <a:pPr algn="ctr"/>
                      <a:r>
                        <a:rPr lang="en-US" sz="900" dirty="0"/>
                        <a:t>NS</a:t>
                      </a:r>
                      <a:endParaRPr lang="en-GB" sz="900" dirty="0"/>
                    </a:p>
                  </a:txBody>
                  <a:tcPr marL="47781" marR="47781" marT="23890" marB="23890"/>
                </a:tc>
                <a:extLst>
                  <a:ext uri="{0D108BD9-81ED-4DB2-BD59-A6C34878D82A}">
                    <a16:rowId xmlns:a16="http://schemas.microsoft.com/office/drawing/2014/main" val="2082677582"/>
                  </a:ext>
                </a:extLst>
              </a:tr>
              <a:tr h="193777">
                <a:tc>
                  <a:txBody>
                    <a:bodyPr/>
                    <a:lstStyle/>
                    <a:p>
                      <a:pPr algn="ctr"/>
                      <a:r>
                        <a:rPr lang="en-US" sz="900" dirty="0"/>
                        <a:t>4</a:t>
                      </a:r>
                      <a:endParaRPr lang="en-GB" sz="900" dirty="0"/>
                    </a:p>
                  </a:txBody>
                  <a:tcPr marL="47781" marR="47781" marT="23890" marB="23890"/>
                </a:tc>
                <a:tc>
                  <a:txBody>
                    <a:bodyPr/>
                    <a:lstStyle/>
                    <a:p>
                      <a:pPr algn="ctr"/>
                      <a:r>
                        <a:rPr lang="en-US" sz="900" dirty="0"/>
                        <a:t>7</a:t>
                      </a:r>
                      <a:endParaRPr lang="en-GB" sz="900" dirty="0"/>
                    </a:p>
                  </a:txBody>
                  <a:tcPr marL="47781" marR="47781" marT="23890" marB="23890"/>
                </a:tc>
                <a:tc>
                  <a:txBody>
                    <a:bodyPr/>
                    <a:lstStyle/>
                    <a:p>
                      <a:pPr algn="ctr"/>
                      <a:r>
                        <a:rPr lang="en-US" sz="900" dirty="0"/>
                        <a:t>7</a:t>
                      </a:r>
                      <a:endParaRPr lang="en-GB" sz="900" dirty="0"/>
                    </a:p>
                  </a:txBody>
                  <a:tcPr marL="47781" marR="47781" marT="23890" marB="23890"/>
                </a:tc>
                <a:tc>
                  <a:txBody>
                    <a:bodyPr/>
                    <a:lstStyle/>
                    <a:p>
                      <a:pPr algn="ctr"/>
                      <a:r>
                        <a:rPr lang="en-US" sz="900" dirty="0"/>
                        <a:t>7</a:t>
                      </a:r>
                      <a:endParaRPr lang="en-GB" sz="900" dirty="0"/>
                    </a:p>
                  </a:txBody>
                  <a:tcPr marL="47781" marR="47781" marT="23890" marB="23890"/>
                </a:tc>
                <a:tc>
                  <a:txBody>
                    <a:bodyPr/>
                    <a:lstStyle/>
                    <a:p>
                      <a:pPr algn="ctr"/>
                      <a:r>
                        <a:rPr lang="en-US" sz="900" dirty="0"/>
                        <a:t>9</a:t>
                      </a:r>
                      <a:endParaRPr lang="en-GB" sz="900" dirty="0"/>
                    </a:p>
                  </a:txBody>
                  <a:tcPr marL="47781" marR="47781" marT="23890" marB="23890"/>
                </a:tc>
                <a:tc>
                  <a:txBody>
                    <a:bodyPr/>
                    <a:lstStyle/>
                    <a:p>
                      <a:pPr algn="ctr"/>
                      <a:r>
                        <a:rPr lang="en-US" sz="900" dirty="0"/>
                        <a:t>10</a:t>
                      </a:r>
                      <a:endParaRPr lang="en-GB" sz="900" dirty="0"/>
                    </a:p>
                  </a:txBody>
                  <a:tcPr marL="47781" marR="47781" marT="23890" marB="23890"/>
                </a:tc>
                <a:tc>
                  <a:txBody>
                    <a:bodyPr/>
                    <a:lstStyle/>
                    <a:p>
                      <a:pPr algn="ctr"/>
                      <a:r>
                        <a:rPr lang="en-US" sz="900" dirty="0"/>
                        <a:t>6</a:t>
                      </a:r>
                      <a:endParaRPr lang="en-GB" sz="900" dirty="0"/>
                    </a:p>
                  </a:txBody>
                  <a:tcPr marL="47781" marR="47781" marT="23890" marB="23890"/>
                </a:tc>
                <a:tc>
                  <a:txBody>
                    <a:bodyPr/>
                    <a:lstStyle/>
                    <a:p>
                      <a:pPr algn="ctr"/>
                      <a:r>
                        <a:rPr lang="en-US" sz="900" dirty="0"/>
                        <a:t>4</a:t>
                      </a:r>
                      <a:endParaRPr lang="en-GB" sz="900" dirty="0"/>
                    </a:p>
                  </a:txBody>
                  <a:tcPr marL="47781" marR="47781" marT="23890" marB="23890"/>
                </a:tc>
                <a:tc>
                  <a:txBody>
                    <a:bodyPr/>
                    <a:lstStyle/>
                    <a:p>
                      <a:pPr algn="ctr"/>
                      <a:r>
                        <a:rPr lang="en-US" sz="900" dirty="0"/>
                        <a:t>1</a:t>
                      </a:r>
                      <a:endParaRPr lang="en-GB" sz="900" dirty="0"/>
                    </a:p>
                  </a:txBody>
                  <a:tcPr marL="47781" marR="47781" marT="23890" marB="23890"/>
                </a:tc>
                <a:tc>
                  <a:txBody>
                    <a:bodyPr/>
                    <a:lstStyle/>
                    <a:p>
                      <a:pPr algn="ctr"/>
                      <a:r>
                        <a:rPr lang="en-US" sz="900" dirty="0"/>
                        <a:t>1</a:t>
                      </a:r>
                      <a:endParaRPr lang="en-GB" sz="900" dirty="0"/>
                    </a:p>
                  </a:txBody>
                  <a:tcPr marL="47781" marR="47781" marT="23890" marB="23890"/>
                </a:tc>
                <a:tc>
                  <a:txBody>
                    <a:bodyPr/>
                    <a:lstStyle/>
                    <a:p>
                      <a:pPr algn="ctr"/>
                      <a:r>
                        <a:rPr lang="en-US" sz="900" dirty="0"/>
                        <a:t>4</a:t>
                      </a:r>
                      <a:endParaRPr lang="en-GB" sz="900" dirty="0"/>
                    </a:p>
                  </a:txBody>
                  <a:tcPr marL="47781" marR="47781" marT="23890" marB="23890"/>
                </a:tc>
                <a:extLst>
                  <a:ext uri="{0D108BD9-81ED-4DB2-BD59-A6C34878D82A}">
                    <a16:rowId xmlns:a16="http://schemas.microsoft.com/office/drawing/2014/main" val="2152054619"/>
                  </a:ext>
                </a:extLst>
              </a:tr>
            </a:tbl>
          </a:graphicData>
        </a:graphic>
      </p:graphicFrame>
    </p:spTree>
    <p:extLst>
      <p:ext uri="{BB962C8B-B14F-4D97-AF65-F5344CB8AC3E}">
        <p14:creationId xmlns:p14="http://schemas.microsoft.com/office/powerpoint/2010/main" val="790170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Grade Data</a:t>
            </a:r>
          </a:p>
        </p:txBody>
      </p:sp>
      <p:sp>
        <p:nvSpPr>
          <p:cNvPr id="4" name="Content Placeholder 3">
            <a:extLst>
              <a:ext uri="{FF2B5EF4-FFF2-40B4-BE49-F238E27FC236}">
                <a16:creationId xmlns:a16="http://schemas.microsoft.com/office/drawing/2014/main" id="{15465504-73D4-37DA-85FF-7C8DD5BC71AF}"/>
              </a:ext>
            </a:extLst>
          </p:cNvPr>
          <p:cNvSpPr>
            <a:spLocks noGrp="1"/>
          </p:cNvSpPr>
          <p:nvPr>
            <p:ph sz="half" idx="1"/>
          </p:nvPr>
        </p:nvSpPr>
        <p:spPr/>
        <p:txBody>
          <a:bodyPr/>
          <a:lstStyle/>
          <a:p>
            <a:r>
              <a:rPr lang="en-US" dirty="0"/>
              <a:t>Heavy focus on upper grades. </a:t>
            </a:r>
          </a:p>
          <a:p>
            <a:r>
              <a:rPr lang="en-US" dirty="0"/>
              <a:t>No Marginal Fail or Fail grades, only 4 NS submissions.</a:t>
            </a:r>
          </a:p>
          <a:p>
            <a:r>
              <a:rPr lang="en-US" dirty="0"/>
              <a:t>Mean:		3.129</a:t>
            </a:r>
          </a:p>
          <a:p>
            <a:r>
              <a:rPr lang="en-US" dirty="0"/>
              <a:t>Median: 	3.5</a:t>
            </a:r>
          </a:p>
          <a:p>
            <a:r>
              <a:rPr lang="en-US" dirty="0"/>
              <a:t>Total students: 70</a:t>
            </a:r>
          </a:p>
        </p:txBody>
      </p:sp>
      <p:pic>
        <p:nvPicPr>
          <p:cNvPr id="12" name="Content Placeholder 11" descr="A picture containing text, diagram, screenshot, line&#10;&#10;Description automatically generated">
            <a:extLst>
              <a:ext uri="{FF2B5EF4-FFF2-40B4-BE49-F238E27FC236}">
                <a16:creationId xmlns:a16="http://schemas.microsoft.com/office/drawing/2014/main" id="{3E395732-DD74-A97D-BC22-2AF6224408DF}"/>
              </a:ext>
            </a:extLst>
          </p:cNvPr>
          <p:cNvPicPr>
            <a:picLocks noGrp="1" noChangeAspect="1"/>
          </p:cNvPicPr>
          <p:nvPr>
            <p:ph sz="half" idx="2"/>
          </p:nvPr>
        </p:nvPicPr>
        <p:blipFill>
          <a:blip r:embed="rId2"/>
          <a:stretch>
            <a:fillRect/>
          </a:stretch>
        </p:blipFill>
        <p:spPr>
          <a:xfrm>
            <a:off x="7082631" y="2945722"/>
            <a:ext cx="3633787" cy="3633787"/>
          </a:xfrm>
        </p:spPr>
      </p:pic>
      <p:graphicFrame>
        <p:nvGraphicFramePr>
          <p:cNvPr id="13" name="Table 13">
            <a:extLst>
              <a:ext uri="{FF2B5EF4-FFF2-40B4-BE49-F238E27FC236}">
                <a16:creationId xmlns:a16="http://schemas.microsoft.com/office/drawing/2014/main" id="{ADB90C79-1E2A-934C-4812-5B4609E89014}"/>
              </a:ext>
            </a:extLst>
          </p:cNvPr>
          <p:cNvGraphicFramePr>
            <a:graphicFrameLocks noGrp="1"/>
          </p:cNvGraphicFramePr>
          <p:nvPr>
            <p:extLst>
              <p:ext uri="{D42A27DB-BD31-4B8C-83A1-F6EECF244321}">
                <p14:modId xmlns:p14="http://schemas.microsoft.com/office/powerpoint/2010/main" val="3401523753"/>
              </p:ext>
            </p:extLst>
          </p:nvPr>
        </p:nvGraphicFramePr>
        <p:xfrm>
          <a:off x="6775934" y="2390845"/>
          <a:ext cx="4247177" cy="387554"/>
        </p:xfrm>
        <a:graphic>
          <a:graphicData uri="http://schemas.openxmlformats.org/drawingml/2006/table">
            <a:tbl>
              <a:tblPr firstRow="1" bandRow="1">
                <a:tableStyleId>{5C22544A-7EE6-4342-B048-85BDC9FD1C3A}</a:tableStyleId>
              </a:tblPr>
              <a:tblGrid>
                <a:gridCol w="386107">
                  <a:extLst>
                    <a:ext uri="{9D8B030D-6E8A-4147-A177-3AD203B41FA5}">
                      <a16:colId xmlns:a16="http://schemas.microsoft.com/office/drawing/2014/main" val="2045186618"/>
                    </a:ext>
                  </a:extLst>
                </a:gridCol>
                <a:gridCol w="386107">
                  <a:extLst>
                    <a:ext uri="{9D8B030D-6E8A-4147-A177-3AD203B41FA5}">
                      <a16:colId xmlns:a16="http://schemas.microsoft.com/office/drawing/2014/main" val="3608372454"/>
                    </a:ext>
                  </a:extLst>
                </a:gridCol>
                <a:gridCol w="386107">
                  <a:extLst>
                    <a:ext uri="{9D8B030D-6E8A-4147-A177-3AD203B41FA5}">
                      <a16:colId xmlns:a16="http://schemas.microsoft.com/office/drawing/2014/main" val="363617069"/>
                    </a:ext>
                  </a:extLst>
                </a:gridCol>
                <a:gridCol w="386107">
                  <a:extLst>
                    <a:ext uri="{9D8B030D-6E8A-4147-A177-3AD203B41FA5}">
                      <a16:colId xmlns:a16="http://schemas.microsoft.com/office/drawing/2014/main" val="4017101806"/>
                    </a:ext>
                  </a:extLst>
                </a:gridCol>
                <a:gridCol w="386107">
                  <a:extLst>
                    <a:ext uri="{9D8B030D-6E8A-4147-A177-3AD203B41FA5}">
                      <a16:colId xmlns:a16="http://schemas.microsoft.com/office/drawing/2014/main" val="3206237433"/>
                    </a:ext>
                  </a:extLst>
                </a:gridCol>
                <a:gridCol w="386107">
                  <a:extLst>
                    <a:ext uri="{9D8B030D-6E8A-4147-A177-3AD203B41FA5}">
                      <a16:colId xmlns:a16="http://schemas.microsoft.com/office/drawing/2014/main" val="2249127231"/>
                    </a:ext>
                  </a:extLst>
                </a:gridCol>
                <a:gridCol w="386107">
                  <a:extLst>
                    <a:ext uri="{9D8B030D-6E8A-4147-A177-3AD203B41FA5}">
                      <a16:colId xmlns:a16="http://schemas.microsoft.com/office/drawing/2014/main" val="1705875377"/>
                    </a:ext>
                  </a:extLst>
                </a:gridCol>
                <a:gridCol w="386107">
                  <a:extLst>
                    <a:ext uri="{9D8B030D-6E8A-4147-A177-3AD203B41FA5}">
                      <a16:colId xmlns:a16="http://schemas.microsoft.com/office/drawing/2014/main" val="2640942700"/>
                    </a:ext>
                  </a:extLst>
                </a:gridCol>
                <a:gridCol w="386107">
                  <a:extLst>
                    <a:ext uri="{9D8B030D-6E8A-4147-A177-3AD203B41FA5}">
                      <a16:colId xmlns:a16="http://schemas.microsoft.com/office/drawing/2014/main" val="3178846657"/>
                    </a:ext>
                  </a:extLst>
                </a:gridCol>
                <a:gridCol w="386107">
                  <a:extLst>
                    <a:ext uri="{9D8B030D-6E8A-4147-A177-3AD203B41FA5}">
                      <a16:colId xmlns:a16="http://schemas.microsoft.com/office/drawing/2014/main" val="1685616324"/>
                    </a:ext>
                  </a:extLst>
                </a:gridCol>
                <a:gridCol w="386107">
                  <a:extLst>
                    <a:ext uri="{9D8B030D-6E8A-4147-A177-3AD203B41FA5}">
                      <a16:colId xmlns:a16="http://schemas.microsoft.com/office/drawing/2014/main" val="4264547713"/>
                    </a:ext>
                  </a:extLst>
                </a:gridCol>
              </a:tblGrid>
              <a:tr h="193777">
                <a:tc>
                  <a:txBody>
                    <a:bodyPr/>
                    <a:lstStyle/>
                    <a:p>
                      <a:pPr algn="ctr"/>
                      <a:r>
                        <a:rPr lang="en-US" sz="900" dirty="0"/>
                        <a:t>A+</a:t>
                      </a:r>
                      <a:endParaRPr lang="en-GB" sz="900" dirty="0"/>
                    </a:p>
                  </a:txBody>
                  <a:tcPr marL="47781" marR="47781" marT="23890" marB="23890"/>
                </a:tc>
                <a:tc>
                  <a:txBody>
                    <a:bodyPr/>
                    <a:lstStyle/>
                    <a:p>
                      <a:pPr algn="ctr"/>
                      <a:r>
                        <a:rPr lang="en-US" sz="900" dirty="0"/>
                        <a:t>A</a:t>
                      </a:r>
                      <a:endParaRPr lang="en-GB" sz="900" dirty="0"/>
                    </a:p>
                  </a:txBody>
                  <a:tcPr marL="47781" marR="47781" marT="23890" marB="23890"/>
                </a:tc>
                <a:tc>
                  <a:txBody>
                    <a:bodyPr/>
                    <a:lstStyle/>
                    <a:p>
                      <a:pPr algn="ctr"/>
                      <a:r>
                        <a:rPr lang="en-US" sz="900" dirty="0"/>
                        <a:t>B+ </a:t>
                      </a:r>
                      <a:endParaRPr lang="en-GB" sz="900" dirty="0"/>
                    </a:p>
                  </a:txBody>
                  <a:tcPr marL="47781" marR="47781" marT="23890" marB="23890"/>
                </a:tc>
                <a:tc>
                  <a:txBody>
                    <a:bodyPr/>
                    <a:lstStyle/>
                    <a:p>
                      <a:pPr algn="ctr"/>
                      <a:r>
                        <a:rPr lang="en-US" sz="900" dirty="0"/>
                        <a:t>B</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MF</a:t>
                      </a:r>
                      <a:endParaRPr lang="en-GB" sz="900" dirty="0"/>
                    </a:p>
                  </a:txBody>
                  <a:tcPr marL="47781" marR="47781" marT="23890" marB="23890"/>
                </a:tc>
                <a:tc>
                  <a:txBody>
                    <a:bodyPr/>
                    <a:lstStyle/>
                    <a:p>
                      <a:pPr algn="ctr"/>
                      <a:r>
                        <a:rPr lang="en-US" sz="900" dirty="0"/>
                        <a:t>F</a:t>
                      </a:r>
                      <a:endParaRPr lang="en-GB" sz="900" dirty="0"/>
                    </a:p>
                  </a:txBody>
                  <a:tcPr marL="47781" marR="47781" marT="23890" marB="23890"/>
                </a:tc>
                <a:tc>
                  <a:txBody>
                    <a:bodyPr/>
                    <a:lstStyle/>
                    <a:p>
                      <a:pPr algn="ctr"/>
                      <a:r>
                        <a:rPr lang="en-US" sz="900" dirty="0"/>
                        <a:t>NS</a:t>
                      </a:r>
                      <a:endParaRPr lang="en-GB" sz="900" dirty="0"/>
                    </a:p>
                  </a:txBody>
                  <a:tcPr marL="47781" marR="47781" marT="23890" marB="23890"/>
                </a:tc>
                <a:extLst>
                  <a:ext uri="{0D108BD9-81ED-4DB2-BD59-A6C34878D82A}">
                    <a16:rowId xmlns:a16="http://schemas.microsoft.com/office/drawing/2014/main" val="2082677582"/>
                  </a:ext>
                </a:extLst>
              </a:tr>
              <a:tr h="193777">
                <a:tc>
                  <a:txBody>
                    <a:bodyPr/>
                    <a:lstStyle/>
                    <a:p>
                      <a:pPr algn="ctr"/>
                      <a:r>
                        <a:rPr lang="en-US" sz="900" dirty="0"/>
                        <a:t>8</a:t>
                      </a:r>
                      <a:endParaRPr lang="en-GB" sz="900" dirty="0"/>
                    </a:p>
                  </a:txBody>
                  <a:tcPr marL="47781" marR="47781" marT="23890" marB="23890"/>
                </a:tc>
                <a:tc>
                  <a:txBody>
                    <a:bodyPr/>
                    <a:lstStyle/>
                    <a:p>
                      <a:pPr algn="ctr"/>
                      <a:r>
                        <a:rPr lang="en-US" sz="900" dirty="0"/>
                        <a:t>15</a:t>
                      </a:r>
                      <a:endParaRPr lang="en-GB" sz="900" dirty="0"/>
                    </a:p>
                  </a:txBody>
                  <a:tcPr marL="47781" marR="47781" marT="23890" marB="23890"/>
                </a:tc>
                <a:tc>
                  <a:txBody>
                    <a:bodyPr/>
                    <a:lstStyle/>
                    <a:p>
                      <a:pPr algn="ctr"/>
                      <a:r>
                        <a:rPr lang="en-US" sz="900" dirty="0"/>
                        <a:t>14</a:t>
                      </a:r>
                      <a:endParaRPr lang="en-GB" sz="900" dirty="0"/>
                    </a:p>
                  </a:txBody>
                  <a:tcPr marL="47781" marR="47781" marT="23890" marB="23890"/>
                </a:tc>
                <a:tc>
                  <a:txBody>
                    <a:bodyPr/>
                    <a:lstStyle/>
                    <a:p>
                      <a:pPr algn="ctr"/>
                      <a:r>
                        <a:rPr lang="en-US" sz="900" dirty="0"/>
                        <a:t>14</a:t>
                      </a:r>
                      <a:endParaRPr lang="en-GB" sz="900" dirty="0"/>
                    </a:p>
                  </a:txBody>
                  <a:tcPr marL="47781" marR="47781" marT="23890" marB="23890"/>
                </a:tc>
                <a:tc>
                  <a:txBody>
                    <a:bodyPr/>
                    <a:lstStyle/>
                    <a:p>
                      <a:pPr algn="ctr"/>
                      <a:r>
                        <a:rPr lang="en-US" sz="900" dirty="0"/>
                        <a:t>7</a:t>
                      </a:r>
                      <a:endParaRPr lang="en-GB" sz="900" dirty="0"/>
                    </a:p>
                  </a:txBody>
                  <a:tcPr marL="47781" marR="47781" marT="23890" marB="23890"/>
                </a:tc>
                <a:tc>
                  <a:txBody>
                    <a:bodyPr/>
                    <a:lstStyle/>
                    <a:p>
                      <a:pPr algn="ctr"/>
                      <a:r>
                        <a:rPr lang="en-US" sz="900" dirty="0"/>
                        <a:t>6</a:t>
                      </a:r>
                      <a:endParaRPr lang="en-GB" sz="900" dirty="0"/>
                    </a:p>
                  </a:txBody>
                  <a:tcPr marL="47781" marR="47781" marT="23890" marB="23890"/>
                </a:tc>
                <a:tc>
                  <a:txBody>
                    <a:bodyPr/>
                    <a:lstStyle/>
                    <a:p>
                      <a:pPr algn="ctr"/>
                      <a:r>
                        <a:rPr lang="en-US" sz="900" dirty="0"/>
                        <a:t>1</a:t>
                      </a:r>
                      <a:endParaRPr lang="en-GB" sz="900" dirty="0"/>
                    </a:p>
                  </a:txBody>
                  <a:tcPr marL="47781" marR="47781" marT="23890" marB="23890"/>
                </a:tc>
                <a:tc>
                  <a:txBody>
                    <a:bodyPr/>
                    <a:lstStyle/>
                    <a:p>
                      <a:pPr algn="ctr"/>
                      <a:r>
                        <a:rPr lang="en-US" sz="900" dirty="0"/>
                        <a:t>1</a:t>
                      </a:r>
                      <a:endParaRPr lang="en-GB" sz="900" dirty="0"/>
                    </a:p>
                  </a:txBody>
                  <a:tcPr marL="47781" marR="47781" marT="23890" marB="23890"/>
                </a:tc>
                <a:tc>
                  <a:txBody>
                    <a:bodyPr/>
                    <a:lstStyle/>
                    <a:p>
                      <a:pPr algn="ctr"/>
                      <a:r>
                        <a:rPr lang="en-US" sz="900" dirty="0"/>
                        <a:t>0</a:t>
                      </a:r>
                      <a:endParaRPr lang="en-GB" sz="900" dirty="0"/>
                    </a:p>
                  </a:txBody>
                  <a:tcPr marL="47781" marR="47781" marT="23890" marB="23890"/>
                </a:tc>
                <a:tc>
                  <a:txBody>
                    <a:bodyPr/>
                    <a:lstStyle/>
                    <a:p>
                      <a:pPr algn="ctr"/>
                      <a:r>
                        <a:rPr lang="en-US" sz="900" dirty="0"/>
                        <a:t>0</a:t>
                      </a:r>
                      <a:endParaRPr lang="en-GB" sz="900" dirty="0"/>
                    </a:p>
                  </a:txBody>
                  <a:tcPr marL="47781" marR="47781" marT="23890" marB="23890"/>
                </a:tc>
                <a:tc>
                  <a:txBody>
                    <a:bodyPr/>
                    <a:lstStyle/>
                    <a:p>
                      <a:pPr algn="ctr"/>
                      <a:r>
                        <a:rPr lang="en-US" sz="900" dirty="0"/>
                        <a:t>4</a:t>
                      </a:r>
                      <a:endParaRPr lang="en-GB" sz="900" dirty="0"/>
                    </a:p>
                  </a:txBody>
                  <a:tcPr marL="47781" marR="47781" marT="23890" marB="23890"/>
                </a:tc>
                <a:extLst>
                  <a:ext uri="{0D108BD9-81ED-4DB2-BD59-A6C34878D82A}">
                    <a16:rowId xmlns:a16="http://schemas.microsoft.com/office/drawing/2014/main" val="2152054619"/>
                  </a:ext>
                </a:extLst>
              </a:tr>
            </a:tbl>
          </a:graphicData>
        </a:graphic>
      </p:graphicFrame>
    </p:spTree>
    <p:extLst>
      <p:ext uri="{BB962C8B-B14F-4D97-AF65-F5344CB8AC3E}">
        <p14:creationId xmlns:p14="http://schemas.microsoft.com/office/powerpoint/2010/main" val="773567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Grade Data</a:t>
            </a:r>
          </a:p>
        </p:txBody>
      </p:sp>
      <p:sp>
        <p:nvSpPr>
          <p:cNvPr id="4" name="Content Placeholder 3">
            <a:extLst>
              <a:ext uri="{FF2B5EF4-FFF2-40B4-BE49-F238E27FC236}">
                <a16:creationId xmlns:a16="http://schemas.microsoft.com/office/drawing/2014/main" id="{15465504-73D4-37DA-85FF-7C8DD5BC71AF}"/>
              </a:ext>
            </a:extLst>
          </p:cNvPr>
          <p:cNvSpPr>
            <a:spLocks noGrp="1"/>
          </p:cNvSpPr>
          <p:nvPr>
            <p:ph sz="half" idx="1"/>
          </p:nvPr>
        </p:nvSpPr>
        <p:spPr/>
        <p:txBody>
          <a:bodyPr/>
          <a:lstStyle/>
          <a:p>
            <a:r>
              <a:rPr lang="en-US" dirty="0"/>
              <a:t>Larger number of students did not submit (both count and percentage of cohort size).</a:t>
            </a:r>
          </a:p>
          <a:p>
            <a:pPr lvl="1"/>
            <a:r>
              <a:rPr lang="en-US" dirty="0"/>
              <a:t>Assignment and grading criteria are the same.</a:t>
            </a:r>
          </a:p>
          <a:p>
            <a:pPr lvl="1"/>
            <a:r>
              <a:rPr lang="en-US" dirty="0"/>
              <a:t>Marking Team different. </a:t>
            </a:r>
          </a:p>
          <a:p>
            <a:r>
              <a:rPr lang="en-US" dirty="0"/>
              <a:t>Mean: 		2.056</a:t>
            </a:r>
          </a:p>
          <a:p>
            <a:r>
              <a:rPr lang="en-US" dirty="0"/>
              <a:t>Median:	2.5</a:t>
            </a:r>
          </a:p>
          <a:p>
            <a:r>
              <a:rPr lang="en-US" dirty="0"/>
              <a:t>Total students: 63</a:t>
            </a:r>
          </a:p>
        </p:txBody>
      </p:sp>
      <p:graphicFrame>
        <p:nvGraphicFramePr>
          <p:cNvPr id="13" name="Table 13">
            <a:extLst>
              <a:ext uri="{FF2B5EF4-FFF2-40B4-BE49-F238E27FC236}">
                <a16:creationId xmlns:a16="http://schemas.microsoft.com/office/drawing/2014/main" id="{ADB90C79-1E2A-934C-4812-5B4609E89014}"/>
              </a:ext>
            </a:extLst>
          </p:cNvPr>
          <p:cNvGraphicFramePr>
            <a:graphicFrameLocks noGrp="1"/>
          </p:cNvGraphicFramePr>
          <p:nvPr>
            <p:extLst>
              <p:ext uri="{D42A27DB-BD31-4B8C-83A1-F6EECF244321}">
                <p14:modId xmlns:p14="http://schemas.microsoft.com/office/powerpoint/2010/main" val="1800925282"/>
              </p:ext>
            </p:extLst>
          </p:nvPr>
        </p:nvGraphicFramePr>
        <p:xfrm>
          <a:off x="6775934" y="2390845"/>
          <a:ext cx="4247177" cy="387554"/>
        </p:xfrm>
        <a:graphic>
          <a:graphicData uri="http://schemas.openxmlformats.org/drawingml/2006/table">
            <a:tbl>
              <a:tblPr firstRow="1" bandRow="1">
                <a:tableStyleId>{5C22544A-7EE6-4342-B048-85BDC9FD1C3A}</a:tableStyleId>
              </a:tblPr>
              <a:tblGrid>
                <a:gridCol w="386107">
                  <a:extLst>
                    <a:ext uri="{9D8B030D-6E8A-4147-A177-3AD203B41FA5}">
                      <a16:colId xmlns:a16="http://schemas.microsoft.com/office/drawing/2014/main" val="2045186618"/>
                    </a:ext>
                  </a:extLst>
                </a:gridCol>
                <a:gridCol w="386107">
                  <a:extLst>
                    <a:ext uri="{9D8B030D-6E8A-4147-A177-3AD203B41FA5}">
                      <a16:colId xmlns:a16="http://schemas.microsoft.com/office/drawing/2014/main" val="3608372454"/>
                    </a:ext>
                  </a:extLst>
                </a:gridCol>
                <a:gridCol w="386107">
                  <a:extLst>
                    <a:ext uri="{9D8B030D-6E8A-4147-A177-3AD203B41FA5}">
                      <a16:colId xmlns:a16="http://schemas.microsoft.com/office/drawing/2014/main" val="363617069"/>
                    </a:ext>
                  </a:extLst>
                </a:gridCol>
                <a:gridCol w="386107">
                  <a:extLst>
                    <a:ext uri="{9D8B030D-6E8A-4147-A177-3AD203B41FA5}">
                      <a16:colId xmlns:a16="http://schemas.microsoft.com/office/drawing/2014/main" val="4017101806"/>
                    </a:ext>
                  </a:extLst>
                </a:gridCol>
                <a:gridCol w="386107">
                  <a:extLst>
                    <a:ext uri="{9D8B030D-6E8A-4147-A177-3AD203B41FA5}">
                      <a16:colId xmlns:a16="http://schemas.microsoft.com/office/drawing/2014/main" val="3206237433"/>
                    </a:ext>
                  </a:extLst>
                </a:gridCol>
                <a:gridCol w="386107">
                  <a:extLst>
                    <a:ext uri="{9D8B030D-6E8A-4147-A177-3AD203B41FA5}">
                      <a16:colId xmlns:a16="http://schemas.microsoft.com/office/drawing/2014/main" val="2249127231"/>
                    </a:ext>
                  </a:extLst>
                </a:gridCol>
                <a:gridCol w="386107">
                  <a:extLst>
                    <a:ext uri="{9D8B030D-6E8A-4147-A177-3AD203B41FA5}">
                      <a16:colId xmlns:a16="http://schemas.microsoft.com/office/drawing/2014/main" val="1705875377"/>
                    </a:ext>
                  </a:extLst>
                </a:gridCol>
                <a:gridCol w="386107">
                  <a:extLst>
                    <a:ext uri="{9D8B030D-6E8A-4147-A177-3AD203B41FA5}">
                      <a16:colId xmlns:a16="http://schemas.microsoft.com/office/drawing/2014/main" val="2640942700"/>
                    </a:ext>
                  </a:extLst>
                </a:gridCol>
                <a:gridCol w="386107">
                  <a:extLst>
                    <a:ext uri="{9D8B030D-6E8A-4147-A177-3AD203B41FA5}">
                      <a16:colId xmlns:a16="http://schemas.microsoft.com/office/drawing/2014/main" val="3178846657"/>
                    </a:ext>
                  </a:extLst>
                </a:gridCol>
                <a:gridCol w="386107">
                  <a:extLst>
                    <a:ext uri="{9D8B030D-6E8A-4147-A177-3AD203B41FA5}">
                      <a16:colId xmlns:a16="http://schemas.microsoft.com/office/drawing/2014/main" val="1685616324"/>
                    </a:ext>
                  </a:extLst>
                </a:gridCol>
                <a:gridCol w="386107">
                  <a:extLst>
                    <a:ext uri="{9D8B030D-6E8A-4147-A177-3AD203B41FA5}">
                      <a16:colId xmlns:a16="http://schemas.microsoft.com/office/drawing/2014/main" val="4264547713"/>
                    </a:ext>
                  </a:extLst>
                </a:gridCol>
              </a:tblGrid>
              <a:tr h="193777">
                <a:tc>
                  <a:txBody>
                    <a:bodyPr/>
                    <a:lstStyle/>
                    <a:p>
                      <a:pPr algn="ctr"/>
                      <a:r>
                        <a:rPr lang="en-US" sz="900" dirty="0"/>
                        <a:t>A+</a:t>
                      </a:r>
                      <a:endParaRPr lang="en-GB" sz="900" dirty="0"/>
                    </a:p>
                  </a:txBody>
                  <a:tcPr marL="47781" marR="47781" marT="23890" marB="23890"/>
                </a:tc>
                <a:tc>
                  <a:txBody>
                    <a:bodyPr/>
                    <a:lstStyle/>
                    <a:p>
                      <a:pPr algn="ctr"/>
                      <a:r>
                        <a:rPr lang="en-US" sz="900" dirty="0"/>
                        <a:t>A</a:t>
                      </a:r>
                      <a:endParaRPr lang="en-GB" sz="900" dirty="0"/>
                    </a:p>
                  </a:txBody>
                  <a:tcPr marL="47781" marR="47781" marT="23890" marB="23890"/>
                </a:tc>
                <a:tc>
                  <a:txBody>
                    <a:bodyPr/>
                    <a:lstStyle/>
                    <a:p>
                      <a:pPr algn="ctr"/>
                      <a:r>
                        <a:rPr lang="en-US" sz="900" dirty="0"/>
                        <a:t>B+ </a:t>
                      </a:r>
                      <a:endParaRPr lang="en-GB" sz="900" dirty="0"/>
                    </a:p>
                  </a:txBody>
                  <a:tcPr marL="47781" marR="47781" marT="23890" marB="23890"/>
                </a:tc>
                <a:tc>
                  <a:txBody>
                    <a:bodyPr/>
                    <a:lstStyle/>
                    <a:p>
                      <a:pPr algn="ctr"/>
                      <a:r>
                        <a:rPr lang="en-US" sz="900" dirty="0"/>
                        <a:t>B</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C</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D</a:t>
                      </a:r>
                      <a:endParaRPr lang="en-GB" sz="900" dirty="0"/>
                    </a:p>
                  </a:txBody>
                  <a:tcPr marL="47781" marR="47781" marT="23890" marB="23890"/>
                </a:tc>
                <a:tc>
                  <a:txBody>
                    <a:bodyPr/>
                    <a:lstStyle/>
                    <a:p>
                      <a:pPr algn="ctr"/>
                      <a:r>
                        <a:rPr lang="en-US" sz="900" dirty="0"/>
                        <a:t>MF</a:t>
                      </a:r>
                      <a:endParaRPr lang="en-GB" sz="900" dirty="0"/>
                    </a:p>
                  </a:txBody>
                  <a:tcPr marL="47781" marR="47781" marT="23890" marB="23890"/>
                </a:tc>
                <a:tc>
                  <a:txBody>
                    <a:bodyPr/>
                    <a:lstStyle/>
                    <a:p>
                      <a:pPr algn="ctr"/>
                      <a:r>
                        <a:rPr lang="en-US" sz="900" dirty="0"/>
                        <a:t>F</a:t>
                      </a:r>
                      <a:endParaRPr lang="en-GB" sz="900" dirty="0"/>
                    </a:p>
                  </a:txBody>
                  <a:tcPr marL="47781" marR="47781" marT="23890" marB="23890"/>
                </a:tc>
                <a:tc>
                  <a:txBody>
                    <a:bodyPr/>
                    <a:lstStyle/>
                    <a:p>
                      <a:pPr algn="ctr"/>
                      <a:r>
                        <a:rPr lang="en-US" sz="900" dirty="0"/>
                        <a:t>NS</a:t>
                      </a:r>
                      <a:endParaRPr lang="en-GB" sz="900" dirty="0"/>
                    </a:p>
                  </a:txBody>
                  <a:tcPr marL="47781" marR="47781" marT="23890" marB="23890"/>
                </a:tc>
                <a:extLst>
                  <a:ext uri="{0D108BD9-81ED-4DB2-BD59-A6C34878D82A}">
                    <a16:rowId xmlns:a16="http://schemas.microsoft.com/office/drawing/2014/main" val="2082677582"/>
                  </a:ext>
                </a:extLst>
              </a:tr>
              <a:tr h="193777">
                <a:tc>
                  <a:txBody>
                    <a:bodyPr/>
                    <a:lstStyle/>
                    <a:p>
                      <a:pPr algn="ctr"/>
                      <a:r>
                        <a:rPr lang="en-US" sz="900" dirty="0"/>
                        <a:t>3</a:t>
                      </a:r>
                      <a:endParaRPr lang="en-GB" sz="900" dirty="0"/>
                    </a:p>
                  </a:txBody>
                  <a:tcPr marL="47781" marR="47781" marT="23890" marB="23890"/>
                </a:tc>
                <a:tc>
                  <a:txBody>
                    <a:bodyPr/>
                    <a:lstStyle/>
                    <a:p>
                      <a:pPr algn="ctr"/>
                      <a:r>
                        <a:rPr lang="en-US" sz="900" dirty="0"/>
                        <a:t>5</a:t>
                      </a:r>
                      <a:endParaRPr lang="en-GB" sz="900" dirty="0"/>
                    </a:p>
                  </a:txBody>
                  <a:tcPr marL="47781" marR="47781" marT="23890" marB="23890"/>
                </a:tc>
                <a:tc>
                  <a:txBody>
                    <a:bodyPr/>
                    <a:lstStyle/>
                    <a:p>
                      <a:pPr algn="ctr"/>
                      <a:r>
                        <a:rPr lang="en-US" sz="900" dirty="0"/>
                        <a:t>5</a:t>
                      </a:r>
                      <a:endParaRPr lang="en-GB" sz="900" dirty="0"/>
                    </a:p>
                  </a:txBody>
                  <a:tcPr marL="47781" marR="47781" marT="23890" marB="23890"/>
                </a:tc>
                <a:tc>
                  <a:txBody>
                    <a:bodyPr/>
                    <a:lstStyle/>
                    <a:p>
                      <a:pPr algn="ctr"/>
                      <a:r>
                        <a:rPr lang="en-US" sz="900" dirty="0"/>
                        <a:t>12</a:t>
                      </a:r>
                      <a:endParaRPr lang="en-GB" sz="900" dirty="0"/>
                    </a:p>
                  </a:txBody>
                  <a:tcPr marL="47781" marR="47781" marT="23890" marB="23890"/>
                </a:tc>
                <a:tc>
                  <a:txBody>
                    <a:bodyPr/>
                    <a:lstStyle/>
                    <a:p>
                      <a:pPr algn="ctr"/>
                      <a:r>
                        <a:rPr lang="en-US" sz="900" dirty="0"/>
                        <a:t>7</a:t>
                      </a:r>
                      <a:endParaRPr lang="en-GB" sz="900" dirty="0"/>
                    </a:p>
                  </a:txBody>
                  <a:tcPr marL="47781" marR="47781" marT="23890" marB="23890"/>
                </a:tc>
                <a:tc>
                  <a:txBody>
                    <a:bodyPr/>
                    <a:lstStyle/>
                    <a:p>
                      <a:pPr algn="ctr"/>
                      <a:r>
                        <a:rPr lang="en-US" sz="900" dirty="0"/>
                        <a:t>9</a:t>
                      </a:r>
                      <a:endParaRPr lang="en-GB" sz="900" dirty="0"/>
                    </a:p>
                  </a:txBody>
                  <a:tcPr marL="47781" marR="47781" marT="23890" marB="23890"/>
                </a:tc>
                <a:tc>
                  <a:txBody>
                    <a:bodyPr/>
                    <a:lstStyle/>
                    <a:p>
                      <a:pPr algn="ctr"/>
                      <a:r>
                        <a:rPr lang="en-US" sz="900" dirty="0"/>
                        <a:t>2</a:t>
                      </a:r>
                      <a:endParaRPr lang="en-GB" sz="900" dirty="0"/>
                    </a:p>
                  </a:txBody>
                  <a:tcPr marL="47781" marR="47781" marT="23890" marB="23890"/>
                </a:tc>
                <a:tc>
                  <a:txBody>
                    <a:bodyPr/>
                    <a:lstStyle/>
                    <a:p>
                      <a:pPr algn="ctr"/>
                      <a:r>
                        <a:rPr lang="en-US" sz="900" dirty="0"/>
                        <a:t>0</a:t>
                      </a:r>
                      <a:endParaRPr lang="en-GB" sz="900" dirty="0"/>
                    </a:p>
                  </a:txBody>
                  <a:tcPr marL="47781" marR="47781" marT="23890" marB="23890"/>
                </a:tc>
                <a:tc>
                  <a:txBody>
                    <a:bodyPr/>
                    <a:lstStyle/>
                    <a:p>
                      <a:pPr algn="ctr"/>
                      <a:r>
                        <a:rPr lang="en-US" sz="900" dirty="0"/>
                        <a:t>8</a:t>
                      </a:r>
                      <a:endParaRPr lang="en-GB" sz="900" dirty="0"/>
                    </a:p>
                  </a:txBody>
                  <a:tcPr marL="47781" marR="47781" marT="23890" marB="23890"/>
                </a:tc>
                <a:tc>
                  <a:txBody>
                    <a:bodyPr/>
                    <a:lstStyle/>
                    <a:p>
                      <a:pPr algn="ctr"/>
                      <a:r>
                        <a:rPr lang="en-US" sz="900" dirty="0"/>
                        <a:t>1</a:t>
                      </a:r>
                      <a:endParaRPr lang="en-GB" sz="900" dirty="0"/>
                    </a:p>
                  </a:txBody>
                  <a:tcPr marL="47781" marR="47781" marT="23890" marB="23890"/>
                </a:tc>
                <a:tc>
                  <a:txBody>
                    <a:bodyPr/>
                    <a:lstStyle/>
                    <a:p>
                      <a:pPr algn="ctr"/>
                      <a:r>
                        <a:rPr lang="en-US" sz="900" dirty="0"/>
                        <a:t>11</a:t>
                      </a:r>
                      <a:endParaRPr lang="en-GB" sz="900" dirty="0"/>
                    </a:p>
                  </a:txBody>
                  <a:tcPr marL="47781" marR="47781" marT="23890" marB="23890"/>
                </a:tc>
                <a:extLst>
                  <a:ext uri="{0D108BD9-81ED-4DB2-BD59-A6C34878D82A}">
                    <a16:rowId xmlns:a16="http://schemas.microsoft.com/office/drawing/2014/main" val="2152054619"/>
                  </a:ext>
                </a:extLst>
              </a:tr>
            </a:tbl>
          </a:graphicData>
        </a:graphic>
      </p:graphicFrame>
      <p:pic>
        <p:nvPicPr>
          <p:cNvPr id="7" name="Content Placeholder 6" descr="A picture containing text, diagram, screenshot, font&#10;&#10;Description automatically generated">
            <a:extLst>
              <a:ext uri="{FF2B5EF4-FFF2-40B4-BE49-F238E27FC236}">
                <a16:creationId xmlns:a16="http://schemas.microsoft.com/office/drawing/2014/main" id="{8CB82672-6C0C-2DD9-0134-D81AB5BC54B2}"/>
              </a:ext>
            </a:extLst>
          </p:cNvPr>
          <p:cNvPicPr>
            <a:picLocks noGrp="1" noChangeAspect="1"/>
          </p:cNvPicPr>
          <p:nvPr>
            <p:ph sz="half" idx="2"/>
          </p:nvPr>
        </p:nvPicPr>
        <p:blipFill>
          <a:blip r:embed="rId2"/>
          <a:stretch>
            <a:fillRect/>
          </a:stretch>
        </p:blipFill>
        <p:spPr>
          <a:xfrm>
            <a:off x="7082631" y="2940328"/>
            <a:ext cx="3633787" cy="3633787"/>
          </a:xfrm>
        </p:spPr>
      </p:pic>
    </p:spTree>
    <p:extLst>
      <p:ext uri="{BB962C8B-B14F-4D97-AF65-F5344CB8AC3E}">
        <p14:creationId xmlns:p14="http://schemas.microsoft.com/office/powerpoint/2010/main" val="1582912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A9CC-5ADC-001A-4D31-8EC14B8E37D4}"/>
              </a:ext>
            </a:extLst>
          </p:cNvPr>
          <p:cNvSpPr>
            <a:spLocks noGrp="1"/>
          </p:cNvSpPr>
          <p:nvPr>
            <p:ph type="title"/>
          </p:nvPr>
        </p:nvSpPr>
        <p:spPr/>
        <p:txBody>
          <a:bodyPr/>
          <a:lstStyle/>
          <a:p>
            <a:r>
              <a:rPr lang="en-US" dirty="0"/>
              <a:t>ATTENDANCE DATA</a:t>
            </a:r>
            <a:endParaRPr lang="en-GB"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21196E6-3603-F66B-72E8-8E7E5F53AC6C}"/>
                  </a:ext>
                </a:extLst>
              </p:cNvPr>
              <p:cNvSpPr>
                <a:spLocks noGrp="1"/>
              </p:cNvSpPr>
              <p:nvPr>
                <p:ph idx="1"/>
              </p:nvPr>
            </p:nvSpPr>
            <p:spPr>
              <a:xfrm>
                <a:off x="581192" y="2180496"/>
                <a:ext cx="11029615" cy="4455196"/>
              </a:xfrm>
            </p:spPr>
            <p:txBody>
              <a:bodyPr>
                <a:normAutofit fontScale="92500" lnSpcReduction="10000"/>
              </a:bodyPr>
              <a:lstStyle/>
              <a:p>
                <a:r>
                  <a:rPr lang="en-US" dirty="0"/>
                  <a:t>Attendance data is split into three categories:</a:t>
                </a:r>
              </a:p>
              <a:p>
                <a:pPr marL="666900" lvl="1" indent="-342900">
                  <a:buFont typeface="+mj-lt"/>
                  <a:buAutoNum type="arabicPeriod"/>
                </a:pPr>
                <a:r>
                  <a:rPr lang="en-US" dirty="0"/>
                  <a:t>Attendance Overall</a:t>
                </a:r>
              </a:p>
              <a:p>
                <a:pPr marL="666900" lvl="1" indent="-342900">
                  <a:buFont typeface="+mj-lt"/>
                  <a:buAutoNum type="arabicPeriod"/>
                </a:pPr>
                <a:r>
                  <a:rPr lang="en-US" dirty="0"/>
                  <a:t>Attendance Per Practical</a:t>
                </a:r>
              </a:p>
              <a:p>
                <a:pPr marL="666900" lvl="1" indent="-342900">
                  <a:buFont typeface="+mj-lt"/>
                  <a:buAutoNum type="arabicPeriod"/>
                </a:pPr>
                <a:r>
                  <a:rPr lang="en-US" dirty="0"/>
                  <a:t>Attendance Per Lecture</a:t>
                </a:r>
              </a:p>
              <a:p>
                <a:pPr marL="342900" indent="-342900">
                  <a:buFont typeface="+mj-lt"/>
                  <a:buAutoNum type="arabicPeriod"/>
                </a:pPr>
                <a:endParaRPr lang="en-US" dirty="0"/>
              </a:p>
              <a:p>
                <a:r>
                  <a:rPr lang="en-US" dirty="0"/>
                  <a:t>Due to there being two practical sessions each year, students may attend both, especially if they are on the same day or after one another. </a:t>
                </a:r>
              </a:p>
              <a:p>
                <a:pPr marL="0" indent="0">
                  <a:buNone/>
                </a:pPr>
                <a:r>
                  <a:rPr lang="en-US" dirty="0"/>
                  <a:t>Attendance Count:</a:t>
                </a:r>
              </a:p>
              <a:p>
                <a:pPr marL="0" indent="0">
                  <a:buNone/>
                </a:pPr>
                <a:r>
                  <a:rPr lang="en-US" b="0" dirty="0"/>
                  <a: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𝑆𝑡𝑢𝑑𝑒𝑛𝑡</m:t>
                        </m:r>
                        <m:r>
                          <a:rPr lang="en-US" i="1">
                            <a:latin typeface="Cambria Math" panose="02040503050406030204" pitchFamily="18" charset="0"/>
                          </a:rPr>
                          <m:t> </m:t>
                        </m:r>
                        <m:r>
                          <a:rPr lang="en-US" i="1">
                            <a:latin typeface="Cambria Math" panose="02040503050406030204" pitchFamily="18" charset="0"/>
                          </a:rPr>
                          <m:t>𝐶𝑜𝑢𝑛𝑡</m:t>
                        </m:r>
                      </m:num>
                      <m:den>
                        <m:r>
                          <a:rPr lang="en-US" i="1">
                            <a:latin typeface="Cambria Math" panose="02040503050406030204" pitchFamily="18" charset="0"/>
                          </a:rPr>
                          <m:t>𝑁𝑜</m:t>
                        </m:r>
                        <m:r>
                          <a:rPr lang="en-US" i="1">
                            <a:latin typeface="Cambria Math" panose="02040503050406030204" pitchFamily="18" charset="0"/>
                          </a:rPr>
                          <m:t>. </m:t>
                        </m:r>
                        <m:r>
                          <a:rPr lang="en-US" i="1">
                            <a:latin typeface="Cambria Math" panose="02040503050406030204" pitchFamily="18" charset="0"/>
                          </a:rPr>
                          <m:t>𝑃𝑟𝑎𝑐𝑡𝑖𝑐𝑎𝑙𝑠</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b="0" i="1" smtClean="0">
                            <a:latin typeface="Cambria Math" panose="02040503050406030204" pitchFamily="18" charset="0"/>
                          </a:rPr>
                          <m:t>𝑁𝑜</m:t>
                        </m:r>
                        <m:r>
                          <a:rPr lang="en-US" b="0" i="1" smtClean="0">
                            <a:latin typeface="Cambria Math" panose="02040503050406030204" pitchFamily="18" charset="0"/>
                          </a:rPr>
                          <m:t>.</m:t>
                        </m:r>
                        <m:r>
                          <a:rPr lang="en-US" b="0" i="1" smtClean="0">
                            <a:latin typeface="Cambria Math" panose="02040503050406030204" pitchFamily="18" charset="0"/>
                          </a:rPr>
                          <m:t>𝑃𝑟𝑎𝑐𝑡𝑖𝑐𝑎𝑙𝑠</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i="1">
                            <a:latin typeface="Cambria Math" panose="02040503050406030204" pitchFamily="18" charset="0"/>
                          </a:rPr>
                          <m:t>𝑁𝑜</m:t>
                        </m:r>
                        <m:r>
                          <a:rPr lang="en-US" i="1">
                            <a:latin typeface="Cambria Math" panose="02040503050406030204" pitchFamily="18" charset="0"/>
                          </a:rPr>
                          <m:t>. </m:t>
                        </m:r>
                        <m:r>
                          <a:rPr lang="en-US" i="1">
                            <a:latin typeface="Cambria Math" panose="02040503050406030204" pitchFamily="18" charset="0"/>
                          </a:rPr>
                          <m:t>𝐿𝑒𝑐𝑡𝑢𝑟𝑒𝑠</m:t>
                        </m:r>
                      </m:den>
                    </m:f>
                    <m:r>
                      <a:rPr lang="en-US" b="0" i="1" smtClean="0">
                        <a:latin typeface="Cambria Math" panose="02040503050406030204" pitchFamily="18" charset="0"/>
                      </a:rPr>
                      <m:t> ∗100</m:t>
                    </m:r>
                  </m:oMath>
                </a14:m>
                <a:r>
                  <a:rPr lang="en-US" dirty="0"/>
                  <a: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𝑆𝑡𝑢𝑑𝑒𝑛𝑡</m:t>
                        </m:r>
                        <m:r>
                          <a:rPr lang="en-US" b="0" i="1" smtClean="0">
                            <a:latin typeface="Cambria Math" panose="02040503050406030204" pitchFamily="18" charset="0"/>
                          </a:rPr>
                          <m:t> </m:t>
                        </m:r>
                        <m:r>
                          <a:rPr lang="en-US" b="0" i="1" smtClean="0">
                            <a:latin typeface="Cambria Math" panose="02040503050406030204" pitchFamily="18" charset="0"/>
                          </a:rPr>
                          <m:t>𝐶𝑜𝑢𝑛𝑡</m:t>
                        </m:r>
                      </m:num>
                      <m:den>
                        <m:r>
                          <a:rPr lang="en-US" b="0" i="1" smtClean="0">
                            <a:latin typeface="Cambria Math" panose="02040503050406030204" pitchFamily="18" charset="0"/>
                          </a:rPr>
                          <m:t>𝑁𝑜</m:t>
                        </m:r>
                        <m:r>
                          <a:rPr lang="en-US" b="0" i="1" smtClean="0">
                            <a:latin typeface="Cambria Math" panose="02040503050406030204" pitchFamily="18" charset="0"/>
                          </a:rPr>
                          <m:t>. </m:t>
                        </m:r>
                        <m:r>
                          <a:rPr lang="en-US" b="0" i="1" smtClean="0">
                            <a:latin typeface="Cambria Math" panose="02040503050406030204" pitchFamily="18" charset="0"/>
                          </a:rPr>
                          <m:t>𝑃𝑟𝑎𝑐𝑡𝑖𝑐𝑎𝑙𝑠</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𝑁𝑜</m:t>
                        </m:r>
                        <m:r>
                          <a:rPr lang="en-US" b="0" i="1" smtClean="0">
                            <a:latin typeface="Cambria Math" panose="02040503050406030204" pitchFamily="18" charset="0"/>
                          </a:rPr>
                          <m:t>. </m:t>
                        </m:r>
                        <m:r>
                          <a:rPr lang="en-US" b="0" i="1" smtClean="0">
                            <a:latin typeface="Cambria Math" panose="02040503050406030204" pitchFamily="18" charset="0"/>
                          </a:rPr>
                          <m:t>𝐿𝑒𝑐𝑡𝑢𝑟𝑒𝑠</m:t>
                        </m:r>
                      </m:den>
                    </m:f>
                    <m:r>
                      <a:rPr lang="en-US" b="0" i="1" smtClean="0">
                        <a:latin typeface="Cambria Math" panose="02040503050406030204" pitchFamily="18" charset="0"/>
                      </a:rPr>
                      <m:t> ∗100</m:t>
                    </m:r>
                  </m:oMath>
                </a14:m>
                <a:endParaRPr lang="en-US" dirty="0"/>
              </a:p>
              <a:p>
                <a:pPr marL="0" indent="0">
                  <a:buNone/>
                </a:pPr>
                <a:endParaRPr lang="en-US" dirty="0"/>
              </a:p>
              <a:p>
                <a:r>
                  <a:rPr lang="en-US" dirty="0"/>
                  <a:t>Outliers:</a:t>
                </a:r>
              </a:p>
              <a:p>
                <a:pPr lvl="1"/>
                <a:r>
                  <a:rPr lang="en-US" dirty="0"/>
                  <a:t>One student has a practical attendance percentage of 108%, as they attended one more lecture than required. (2021-2022)</a:t>
                </a:r>
              </a:p>
            </p:txBody>
          </p:sp>
        </mc:Choice>
        <mc:Fallback>
          <p:sp>
            <p:nvSpPr>
              <p:cNvPr id="3" name="Content Placeholder 2">
                <a:extLst>
                  <a:ext uri="{FF2B5EF4-FFF2-40B4-BE49-F238E27FC236}">
                    <a16:creationId xmlns:a16="http://schemas.microsoft.com/office/drawing/2014/main" id="{121196E6-3603-F66B-72E8-8E7E5F53AC6C}"/>
                  </a:ext>
                </a:extLst>
              </p:cNvPr>
              <p:cNvSpPr>
                <a:spLocks noGrp="1" noRot="1" noChangeAspect="1" noMove="1" noResize="1" noEditPoints="1" noAdjustHandles="1" noChangeArrowheads="1" noChangeShapeType="1" noTextEdit="1"/>
              </p:cNvSpPr>
              <p:nvPr>
                <p:ph idx="1"/>
              </p:nvPr>
            </p:nvSpPr>
            <p:spPr>
              <a:xfrm>
                <a:off x="581192" y="2180496"/>
                <a:ext cx="11029615" cy="4455196"/>
              </a:xfrm>
              <a:blipFill>
                <a:blip r:embed="rId2"/>
                <a:stretch>
                  <a:fillRect l="-331"/>
                </a:stretch>
              </a:blipFill>
            </p:spPr>
            <p:txBody>
              <a:bodyPr/>
              <a:lstStyle/>
              <a:p>
                <a:r>
                  <a:rPr lang="en-GB">
                    <a:noFill/>
                  </a:rPr>
                  <a:t> </a:t>
                </a:r>
              </a:p>
            </p:txBody>
          </p:sp>
        </mc:Fallback>
      </mc:AlternateContent>
    </p:spTree>
    <p:extLst>
      <p:ext uri="{BB962C8B-B14F-4D97-AF65-F5344CB8AC3E}">
        <p14:creationId xmlns:p14="http://schemas.microsoft.com/office/powerpoint/2010/main" val="4076067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Attendance Data</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t>Attendance Percentage for last two years.</a:t>
            </a:r>
          </a:p>
          <a:p>
            <a:r>
              <a:rPr lang="en-US" dirty="0"/>
              <a:t>General attendance is similar, slightly lowered</a:t>
            </a:r>
          </a:p>
          <a:p>
            <a:r>
              <a:rPr lang="en-US" dirty="0"/>
              <a:t>Decrease in size of interquartile range, lower median.</a:t>
            </a:r>
          </a:p>
        </p:txBody>
      </p:sp>
    </p:spTree>
    <p:extLst>
      <p:ext uri="{BB962C8B-B14F-4D97-AF65-F5344CB8AC3E}">
        <p14:creationId xmlns:p14="http://schemas.microsoft.com/office/powerpoint/2010/main" val="2372593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Expected Attendance Data</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t>No student in 2022-2023 cohort managed to reach 100% attendance.</a:t>
            </a:r>
          </a:p>
          <a:p>
            <a:r>
              <a:rPr lang="en-US" dirty="0"/>
              <a:t>Multiple instances in 2021-2022.</a:t>
            </a:r>
          </a:p>
          <a:p>
            <a:r>
              <a:rPr lang="en-US" dirty="0"/>
              <a:t>Similar pattern to previous slide.</a:t>
            </a:r>
          </a:p>
        </p:txBody>
      </p:sp>
    </p:spTree>
    <p:extLst>
      <p:ext uri="{BB962C8B-B14F-4D97-AF65-F5344CB8AC3E}">
        <p14:creationId xmlns:p14="http://schemas.microsoft.com/office/powerpoint/2010/main" val="3417055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Attendance Lecture Data</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t>Lecture attendance has similar median, interquartile range reduced more significantly.</a:t>
            </a:r>
          </a:p>
          <a:p>
            <a:r>
              <a:rPr lang="en-US" dirty="0"/>
              <a:t>Less students attending lectures than previous year</a:t>
            </a:r>
          </a:p>
        </p:txBody>
      </p:sp>
    </p:spTree>
    <p:extLst>
      <p:ext uri="{BB962C8B-B14F-4D97-AF65-F5344CB8AC3E}">
        <p14:creationId xmlns:p14="http://schemas.microsoft.com/office/powerpoint/2010/main" val="374130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Attendance Practical Data</a:t>
            </a:r>
          </a:p>
        </p:txBody>
      </p:sp>
      <p:pic>
        <p:nvPicPr>
          <p:cNvPr id="20" name="Content Placeholder 19">
            <a:extLst>
              <a:ext uri="{FF2B5EF4-FFF2-40B4-BE49-F238E27FC236}">
                <a16:creationId xmlns:a16="http://schemas.microsoft.com/office/drawing/2014/main" id="{996B68EB-BA2A-A868-4AE5-26A32E6156DF}"/>
              </a:ext>
            </a:extLst>
          </p:cNvPr>
          <p:cNvPicPr>
            <a:picLocks noGrp="1" noChangeAspect="1"/>
          </p:cNvPicPr>
          <p:nvPr>
            <p:ph sz="half" idx="2"/>
          </p:nvPr>
        </p:nvPicPr>
        <p:blipFill>
          <a:blip r:embed="rId2"/>
          <a:srcRect/>
          <a:stretch/>
        </p:blipFill>
        <p:spPr>
          <a:xfrm>
            <a:off x="4279106" y="2227262"/>
            <a:ext cx="3633787" cy="3633787"/>
          </a:xfrm>
        </p:spPr>
      </p:pic>
      <p:pic>
        <p:nvPicPr>
          <p:cNvPr id="22" name="Picture 21">
            <a:extLst>
              <a:ext uri="{FF2B5EF4-FFF2-40B4-BE49-F238E27FC236}">
                <a16:creationId xmlns:a16="http://schemas.microsoft.com/office/drawing/2014/main" id="{A2645ED6-F5DD-B44C-6AF8-A1ECB0E6B71D}"/>
              </a:ext>
            </a:extLst>
          </p:cNvPr>
          <p:cNvPicPr>
            <a:picLocks noChangeAspect="1"/>
          </p:cNvPicPr>
          <p:nvPr/>
        </p:nvPicPr>
        <p:blipFill>
          <a:blip r:embed="rId3"/>
          <a:srcRect/>
          <a:stretch/>
        </p:blipFill>
        <p:spPr>
          <a:xfrm>
            <a:off x="7977020" y="2227261"/>
            <a:ext cx="3633787" cy="3633787"/>
          </a:xfrm>
          <a:prstGeom prst="rect">
            <a:avLst/>
          </a:prstGeom>
        </p:spPr>
      </p:pic>
      <p:sp>
        <p:nvSpPr>
          <p:cNvPr id="4" name="Content Placeholder 3">
            <a:extLst>
              <a:ext uri="{FF2B5EF4-FFF2-40B4-BE49-F238E27FC236}">
                <a16:creationId xmlns:a16="http://schemas.microsoft.com/office/drawing/2014/main" id="{89066F11-6868-47D7-FDD2-F251B0B320C8}"/>
              </a:ext>
            </a:extLst>
          </p:cNvPr>
          <p:cNvSpPr>
            <a:spLocks noGrp="1"/>
          </p:cNvSpPr>
          <p:nvPr>
            <p:ph sz="half" idx="1"/>
          </p:nvPr>
        </p:nvSpPr>
        <p:spPr>
          <a:xfrm>
            <a:off x="581193" y="2228003"/>
            <a:ext cx="3633787" cy="3633047"/>
          </a:xfrm>
        </p:spPr>
        <p:txBody>
          <a:bodyPr>
            <a:normAutofit/>
          </a:bodyPr>
          <a:lstStyle/>
          <a:p>
            <a:r>
              <a:rPr lang="en-US" dirty="0"/>
              <a:t>Clear reduction in attendance to practical sessions.</a:t>
            </a:r>
          </a:p>
          <a:p>
            <a:r>
              <a:rPr lang="en-US" dirty="0"/>
              <a:t>Median reduced, range reduced.</a:t>
            </a:r>
          </a:p>
          <a:p>
            <a:r>
              <a:rPr lang="en-US" dirty="0"/>
              <a:t>Skewed result as some students would have attended more practical session than required (one student with 108% attendance)</a:t>
            </a:r>
          </a:p>
        </p:txBody>
      </p:sp>
    </p:spTree>
    <p:extLst>
      <p:ext uri="{BB962C8B-B14F-4D97-AF65-F5344CB8AC3E}">
        <p14:creationId xmlns:p14="http://schemas.microsoft.com/office/powerpoint/2010/main" val="1695476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US" dirty="0"/>
              <a:t>STUDY AIM</a:t>
            </a:r>
            <a:endParaRPr lang="en-GB" dirty="0"/>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p:txBody>
          <a:bodyPr/>
          <a:lstStyle/>
          <a:p>
            <a:r>
              <a:rPr lang="en-US" dirty="0"/>
              <a:t>Investigate if there is a relationship between student attendance to live lectures and their grade.</a:t>
            </a:r>
          </a:p>
          <a:p>
            <a:pPr lvl="1"/>
            <a:r>
              <a:rPr lang="en-US" dirty="0"/>
              <a:t>This study is based on the basis that recorded versions of the lectures are available for students to view.</a:t>
            </a:r>
          </a:p>
          <a:p>
            <a:pPr lvl="1"/>
            <a:r>
              <a:rPr lang="en-US" dirty="0"/>
              <a:t>Students can view the same material if they cannot or decide not to attend a lecture session.</a:t>
            </a:r>
          </a:p>
          <a:p>
            <a:pPr lvl="1"/>
            <a:endParaRPr lang="en-US" dirty="0"/>
          </a:p>
          <a:p>
            <a:r>
              <a:rPr lang="en-US" dirty="0"/>
              <a:t>Additional aim of the investigation is to determine if providing pre-recorded lectures is a suitable substitute to live lectures.</a:t>
            </a:r>
          </a:p>
          <a:p>
            <a:pPr lvl="1"/>
            <a:r>
              <a:rPr lang="en-US" dirty="0"/>
              <a:t>This could mean teaching staff can focus on preparing the material ahead of term, freeing up their in-term teaching to respond to student queries, host more practical sessions, or live workshops for students.</a:t>
            </a:r>
            <a:endParaRPr lang="en-GB" dirty="0"/>
          </a:p>
        </p:txBody>
      </p:sp>
    </p:spTree>
    <p:extLst>
      <p:ext uri="{BB962C8B-B14F-4D97-AF65-F5344CB8AC3E}">
        <p14:creationId xmlns:p14="http://schemas.microsoft.com/office/powerpoint/2010/main" val="3260005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15465504-73D4-37DA-85FF-7C8DD5BC71AF}"/>
              </a:ext>
            </a:extLst>
          </p:cNvPr>
          <p:cNvSpPr>
            <a:spLocks noGrp="1"/>
          </p:cNvSpPr>
          <p:nvPr>
            <p:ph sz="half" idx="1"/>
          </p:nvPr>
        </p:nvSpPr>
        <p:spPr>
          <a:xfrm>
            <a:off x="581193" y="2228003"/>
            <a:ext cx="5089765" cy="3633047"/>
          </a:xfrm>
        </p:spPr>
        <p:txBody>
          <a:bodyPr/>
          <a:lstStyle/>
          <a:p>
            <a:r>
              <a:rPr lang="en-US" dirty="0"/>
              <a:t>Grade average has reduced since last session.</a:t>
            </a:r>
          </a:p>
          <a:p>
            <a:r>
              <a:rPr lang="en-US" dirty="0"/>
              <a:t>Compared to last year, attendance has also fallen. Average and median in all categories has gone down.</a:t>
            </a:r>
          </a:p>
          <a:p>
            <a:r>
              <a:rPr lang="en-US" dirty="0"/>
              <a:t>Some relationship between the reduced attendance and the lowering of grade.</a:t>
            </a:r>
          </a:p>
        </p:txBody>
      </p:sp>
      <p:graphicFrame>
        <p:nvGraphicFramePr>
          <p:cNvPr id="6" name="Table 6">
            <a:extLst>
              <a:ext uri="{FF2B5EF4-FFF2-40B4-BE49-F238E27FC236}">
                <a16:creationId xmlns:a16="http://schemas.microsoft.com/office/drawing/2014/main" id="{B8453F27-AEE6-A89E-BF2C-3CD4ADD328F2}"/>
              </a:ext>
            </a:extLst>
          </p:cNvPr>
          <p:cNvGraphicFramePr>
            <a:graphicFrameLocks noGrp="1"/>
          </p:cNvGraphicFramePr>
          <p:nvPr>
            <p:ph sz="half" idx="2"/>
            <p:extLst>
              <p:ext uri="{D42A27DB-BD31-4B8C-83A1-F6EECF244321}">
                <p14:modId xmlns:p14="http://schemas.microsoft.com/office/powerpoint/2010/main" val="638242072"/>
              </p:ext>
            </p:extLst>
          </p:nvPr>
        </p:nvGraphicFramePr>
        <p:xfrm>
          <a:off x="5771627" y="2432807"/>
          <a:ext cx="5839691" cy="3428244"/>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175777426"/>
                    </a:ext>
                  </a:extLst>
                </a:gridCol>
                <a:gridCol w="530881">
                  <a:extLst>
                    <a:ext uri="{9D8B030D-6E8A-4147-A177-3AD203B41FA5}">
                      <a16:colId xmlns:a16="http://schemas.microsoft.com/office/drawing/2014/main" val="3063281743"/>
                    </a:ext>
                  </a:extLst>
                </a:gridCol>
                <a:gridCol w="530881">
                  <a:extLst>
                    <a:ext uri="{9D8B030D-6E8A-4147-A177-3AD203B41FA5}">
                      <a16:colId xmlns:a16="http://schemas.microsoft.com/office/drawing/2014/main" val="1912613166"/>
                    </a:ext>
                  </a:extLst>
                </a:gridCol>
                <a:gridCol w="530881">
                  <a:extLst>
                    <a:ext uri="{9D8B030D-6E8A-4147-A177-3AD203B41FA5}">
                      <a16:colId xmlns:a16="http://schemas.microsoft.com/office/drawing/2014/main" val="627985694"/>
                    </a:ext>
                  </a:extLst>
                </a:gridCol>
                <a:gridCol w="530881">
                  <a:extLst>
                    <a:ext uri="{9D8B030D-6E8A-4147-A177-3AD203B41FA5}">
                      <a16:colId xmlns:a16="http://schemas.microsoft.com/office/drawing/2014/main" val="2633129296"/>
                    </a:ext>
                  </a:extLst>
                </a:gridCol>
                <a:gridCol w="530881">
                  <a:extLst>
                    <a:ext uri="{9D8B030D-6E8A-4147-A177-3AD203B41FA5}">
                      <a16:colId xmlns:a16="http://schemas.microsoft.com/office/drawing/2014/main" val="3459378517"/>
                    </a:ext>
                  </a:extLst>
                </a:gridCol>
                <a:gridCol w="530881">
                  <a:extLst>
                    <a:ext uri="{9D8B030D-6E8A-4147-A177-3AD203B41FA5}">
                      <a16:colId xmlns:a16="http://schemas.microsoft.com/office/drawing/2014/main" val="4245219144"/>
                    </a:ext>
                  </a:extLst>
                </a:gridCol>
                <a:gridCol w="530881">
                  <a:extLst>
                    <a:ext uri="{9D8B030D-6E8A-4147-A177-3AD203B41FA5}">
                      <a16:colId xmlns:a16="http://schemas.microsoft.com/office/drawing/2014/main" val="1553150276"/>
                    </a:ext>
                  </a:extLst>
                </a:gridCol>
                <a:gridCol w="530881">
                  <a:extLst>
                    <a:ext uri="{9D8B030D-6E8A-4147-A177-3AD203B41FA5}">
                      <a16:colId xmlns:a16="http://schemas.microsoft.com/office/drawing/2014/main" val="3076180246"/>
                    </a:ext>
                  </a:extLst>
                </a:gridCol>
                <a:gridCol w="530881">
                  <a:extLst>
                    <a:ext uri="{9D8B030D-6E8A-4147-A177-3AD203B41FA5}">
                      <a16:colId xmlns:a16="http://schemas.microsoft.com/office/drawing/2014/main" val="1812741376"/>
                    </a:ext>
                  </a:extLst>
                </a:gridCol>
                <a:gridCol w="530881">
                  <a:extLst>
                    <a:ext uri="{9D8B030D-6E8A-4147-A177-3AD203B41FA5}">
                      <a16:colId xmlns:a16="http://schemas.microsoft.com/office/drawing/2014/main" val="1526394259"/>
                    </a:ext>
                  </a:extLst>
                </a:gridCol>
              </a:tblGrid>
              <a:tr h="857061">
                <a:tc>
                  <a:txBody>
                    <a:bodyPr/>
                    <a:lstStyle/>
                    <a:p>
                      <a:r>
                        <a:rPr lang="en-US" sz="900" b="0" dirty="0"/>
                        <a:t>Year</a:t>
                      </a:r>
                      <a:endParaRPr lang="en-GB" sz="900" b="0" dirty="0"/>
                    </a:p>
                  </a:txBody>
                  <a:tcPr/>
                </a:tc>
                <a:tc>
                  <a:txBody>
                    <a:bodyPr/>
                    <a:lstStyle/>
                    <a:p>
                      <a:r>
                        <a:rPr lang="en-US" sz="900" b="0" dirty="0"/>
                        <a:t>Grade(M)</a:t>
                      </a:r>
                      <a:endParaRPr lang="en-GB" sz="900" b="0" dirty="0"/>
                    </a:p>
                  </a:txBody>
                  <a:tcPr vert="vert"/>
                </a:tc>
                <a:tc>
                  <a:txBody>
                    <a:bodyPr/>
                    <a:lstStyle/>
                    <a:p>
                      <a:r>
                        <a:rPr lang="en-US" sz="900" b="0" dirty="0"/>
                        <a:t>Grade (</a:t>
                      </a:r>
                      <a:r>
                        <a:rPr lang="en-US" sz="900" b="0" dirty="0" err="1"/>
                        <a:t>Mdn</a:t>
                      </a:r>
                      <a:r>
                        <a:rPr lang="en-US" sz="900" b="0" dirty="0"/>
                        <a:t>)</a:t>
                      </a:r>
                      <a:endParaRPr lang="en-GB" sz="900" b="0" dirty="0"/>
                    </a:p>
                  </a:txBody>
                  <a:tcPr vert="vert"/>
                </a:tc>
                <a:tc>
                  <a:txBody>
                    <a:bodyPr/>
                    <a:lstStyle/>
                    <a:p>
                      <a:r>
                        <a:rPr lang="en-US" sz="900" b="0" dirty="0"/>
                        <a:t>Attendance (M)</a:t>
                      </a:r>
                      <a:endParaRPr lang="en-GB" sz="900" b="0" dirty="0"/>
                    </a:p>
                  </a:txBody>
                  <a:tcPr vert="vert"/>
                </a:tc>
                <a:tc>
                  <a:txBody>
                    <a:bodyPr/>
                    <a:lstStyle/>
                    <a:p>
                      <a:r>
                        <a:rPr lang="en-US" sz="900" b="0" dirty="0"/>
                        <a:t>Attendance (</a:t>
                      </a:r>
                      <a:r>
                        <a:rPr lang="en-US" sz="900" b="0" dirty="0" err="1"/>
                        <a:t>Mdn</a:t>
                      </a:r>
                      <a:r>
                        <a:rPr lang="en-US" sz="900" b="0" dirty="0"/>
                        <a:t>)</a:t>
                      </a:r>
                      <a:endParaRPr lang="en-GB" sz="900" b="0" dirty="0"/>
                    </a:p>
                  </a:txBody>
                  <a:tcPr vert="vert"/>
                </a:tc>
                <a:tc>
                  <a:txBody>
                    <a:bodyPr/>
                    <a:lstStyle/>
                    <a:p>
                      <a:r>
                        <a:rPr lang="en-US" sz="900" b="0" dirty="0"/>
                        <a:t>Attendance Expected (M)</a:t>
                      </a:r>
                      <a:endParaRPr lang="en-GB" sz="90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0" dirty="0"/>
                        <a:t>Attendance Expected (</a:t>
                      </a:r>
                      <a:r>
                        <a:rPr lang="en-US" sz="1000" b="0" dirty="0" err="1"/>
                        <a:t>Mdn</a:t>
                      </a:r>
                      <a:r>
                        <a:rPr lang="en-US" sz="1000" b="0" dirty="0"/>
                        <a:t>)</a:t>
                      </a:r>
                      <a:endParaRPr lang="en-GB" sz="1000" b="0" dirty="0"/>
                    </a:p>
                    <a:p>
                      <a:endParaRPr lang="en-GB" sz="100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0" dirty="0"/>
                        <a:t>Attendance Lecture (M)</a:t>
                      </a:r>
                      <a:endParaRPr lang="en-GB" sz="1000" b="0" dirty="0"/>
                    </a:p>
                    <a:p>
                      <a:endParaRPr lang="en-GB" sz="100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0" dirty="0"/>
                        <a:t>Attendance Lecture (</a:t>
                      </a:r>
                      <a:r>
                        <a:rPr lang="en-US" sz="1000" b="0" dirty="0" err="1"/>
                        <a:t>Mdn</a:t>
                      </a:r>
                      <a:r>
                        <a:rPr lang="en-US" sz="1000" b="0" dirty="0"/>
                        <a:t>)</a:t>
                      </a:r>
                      <a:endParaRPr lang="en-GB" sz="1000" b="0" dirty="0"/>
                    </a:p>
                    <a:p>
                      <a:endParaRPr lang="en-GB" sz="1000" b="0" dirty="0"/>
                    </a:p>
                    <a:p>
                      <a:endParaRPr lang="en-GB" sz="100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0" dirty="0"/>
                        <a:t>Attendance Practical (M)</a:t>
                      </a:r>
                      <a:endParaRPr lang="en-GB" sz="1000" b="0" dirty="0"/>
                    </a:p>
                    <a:p>
                      <a:endParaRPr lang="en-GB" sz="1000" b="0" dirty="0"/>
                    </a:p>
                    <a:p>
                      <a:endParaRPr lang="en-GB" sz="1000" b="0" dirty="0"/>
                    </a:p>
                  </a:txBody>
                  <a:tcPr vert="vert"/>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b="0" dirty="0"/>
                        <a:t>Attendance Practical (</a:t>
                      </a:r>
                      <a:r>
                        <a:rPr lang="en-US" sz="1000" b="0" dirty="0" err="1"/>
                        <a:t>Mdn</a:t>
                      </a:r>
                      <a:r>
                        <a:rPr lang="en-US" sz="1000" b="0" dirty="0"/>
                        <a:t>)</a:t>
                      </a:r>
                      <a:endParaRPr lang="en-GB" sz="1000" b="0" dirty="0"/>
                    </a:p>
                    <a:p>
                      <a:endParaRPr lang="en-GB" sz="1000" b="0" dirty="0"/>
                    </a:p>
                    <a:p>
                      <a:endParaRPr lang="en-GB" sz="1000" b="0" dirty="0"/>
                    </a:p>
                  </a:txBody>
                  <a:tcPr vert="vert"/>
                </a:tc>
                <a:extLst>
                  <a:ext uri="{0D108BD9-81ED-4DB2-BD59-A6C34878D82A}">
                    <a16:rowId xmlns:a16="http://schemas.microsoft.com/office/drawing/2014/main" val="1487557583"/>
                  </a:ext>
                </a:extLst>
              </a:tr>
              <a:tr h="857061">
                <a:tc>
                  <a:txBody>
                    <a:bodyPr/>
                    <a:lstStyle/>
                    <a:p>
                      <a:pPr algn="ctr"/>
                      <a:r>
                        <a:rPr lang="en-US" sz="1000" b="0" dirty="0"/>
                        <a:t>2020-2021</a:t>
                      </a:r>
                      <a:endParaRPr lang="en-GB" sz="1000" b="0" dirty="0"/>
                    </a:p>
                  </a:txBody>
                  <a:tcPr/>
                </a:tc>
                <a:tc>
                  <a:txBody>
                    <a:bodyPr/>
                    <a:lstStyle/>
                    <a:p>
                      <a:pPr algn="ctr"/>
                      <a:r>
                        <a:rPr lang="en-US" sz="1000" b="0" dirty="0"/>
                        <a:t>2.458</a:t>
                      </a:r>
                      <a:endParaRPr lang="en-GB" sz="1000" b="0" dirty="0"/>
                    </a:p>
                  </a:txBody>
                  <a:tcPr/>
                </a:tc>
                <a:tc>
                  <a:txBody>
                    <a:bodyPr/>
                    <a:lstStyle/>
                    <a:p>
                      <a:pPr algn="ctr"/>
                      <a:r>
                        <a:rPr lang="en-US" sz="1000" b="0" dirty="0"/>
                        <a:t>2.5</a:t>
                      </a:r>
                      <a:endParaRPr lang="en-GB" sz="1000" b="0" dirty="0"/>
                    </a:p>
                  </a:txBody>
                  <a:tcPr/>
                </a:tc>
                <a:tc>
                  <a:txBody>
                    <a:bodyPr/>
                    <a:lstStyle/>
                    <a:p>
                      <a:pPr algn="ctr"/>
                      <a:r>
                        <a:rPr lang="en-US" sz="1000" b="0" dirty="0"/>
                        <a:t>N/A</a:t>
                      </a:r>
                      <a:endParaRPr lang="en-GB" sz="1000" b="0" dirty="0"/>
                    </a:p>
                  </a:txBody>
                  <a:tcPr/>
                </a:tc>
                <a:tc>
                  <a:txBody>
                    <a:bodyPr/>
                    <a:lstStyle/>
                    <a:p>
                      <a:pPr algn="ctr"/>
                      <a:r>
                        <a:rPr lang="en-US" sz="1000" b="0" dirty="0"/>
                        <a:t>N/A</a:t>
                      </a:r>
                      <a:endParaRPr lang="en-GB" sz="1000" b="0" dirty="0"/>
                    </a:p>
                  </a:txBody>
                  <a:tcPr/>
                </a:tc>
                <a:tc>
                  <a:txBody>
                    <a:bodyPr/>
                    <a:lstStyle/>
                    <a:p>
                      <a:pPr algn="ctr"/>
                      <a:r>
                        <a:rPr lang="en-US" sz="1000" b="0" dirty="0"/>
                        <a:t>N/A</a:t>
                      </a:r>
                      <a:endParaRPr lang="en-GB" sz="1000" b="0" dirty="0"/>
                    </a:p>
                  </a:txBody>
                  <a:tcPr/>
                </a:tc>
                <a:tc>
                  <a:txBody>
                    <a:bodyPr/>
                    <a:lstStyle/>
                    <a:p>
                      <a:pPr algn="ctr"/>
                      <a:r>
                        <a:rPr lang="en-US" sz="1000" b="0" dirty="0"/>
                        <a:t>N/A</a:t>
                      </a:r>
                      <a:endParaRPr lang="en-GB" sz="1000" b="0" dirty="0"/>
                    </a:p>
                  </a:txBody>
                  <a:tcPr/>
                </a:tc>
                <a:tc>
                  <a:txBody>
                    <a:bodyPr/>
                    <a:lstStyle/>
                    <a:p>
                      <a:pPr algn="ctr"/>
                      <a:r>
                        <a:rPr lang="en-US" sz="1000" b="0" dirty="0"/>
                        <a:t>N/A</a:t>
                      </a:r>
                      <a:endParaRPr lang="en-GB" sz="1000" b="0" dirty="0"/>
                    </a:p>
                  </a:txBody>
                  <a:tcPr/>
                </a:tc>
                <a:tc>
                  <a:txBody>
                    <a:bodyPr/>
                    <a:lstStyle/>
                    <a:p>
                      <a:pPr algn="ctr"/>
                      <a:r>
                        <a:rPr lang="en-US" sz="1000" b="0" dirty="0"/>
                        <a:t>N/A</a:t>
                      </a:r>
                      <a:endParaRPr lang="en-GB" sz="1000" b="0" dirty="0"/>
                    </a:p>
                  </a:txBody>
                  <a:tcPr/>
                </a:tc>
                <a:tc>
                  <a:txBody>
                    <a:bodyPr/>
                    <a:lstStyle/>
                    <a:p>
                      <a:pPr algn="ctr"/>
                      <a:r>
                        <a:rPr lang="en-US" sz="1000" b="0" dirty="0"/>
                        <a:t>N/A</a:t>
                      </a:r>
                      <a:endParaRPr lang="en-GB" sz="1000" b="0" dirty="0"/>
                    </a:p>
                  </a:txBody>
                  <a:tcPr/>
                </a:tc>
                <a:tc>
                  <a:txBody>
                    <a:bodyPr/>
                    <a:lstStyle/>
                    <a:p>
                      <a:pPr algn="ctr"/>
                      <a:r>
                        <a:rPr lang="en-US" sz="1000" b="0" dirty="0"/>
                        <a:t>N/A</a:t>
                      </a:r>
                      <a:endParaRPr lang="en-GB" sz="1000" b="0" dirty="0"/>
                    </a:p>
                  </a:txBody>
                  <a:tcPr/>
                </a:tc>
                <a:extLst>
                  <a:ext uri="{0D108BD9-81ED-4DB2-BD59-A6C34878D82A}">
                    <a16:rowId xmlns:a16="http://schemas.microsoft.com/office/drawing/2014/main" val="1418388030"/>
                  </a:ext>
                </a:extLst>
              </a:tr>
              <a:tr h="857061">
                <a:tc>
                  <a:txBody>
                    <a:bodyPr/>
                    <a:lstStyle/>
                    <a:p>
                      <a:pPr algn="ctr"/>
                      <a:r>
                        <a:rPr lang="en-US" sz="1000" b="0" dirty="0"/>
                        <a:t>2021-2022</a:t>
                      </a:r>
                      <a:endParaRPr lang="en-GB" sz="1000" b="0" dirty="0"/>
                    </a:p>
                  </a:txBody>
                  <a:tcPr/>
                </a:tc>
                <a:tc>
                  <a:txBody>
                    <a:bodyPr/>
                    <a:lstStyle/>
                    <a:p>
                      <a:pPr algn="ctr"/>
                      <a:r>
                        <a:rPr lang="en-US" sz="1000" b="0" dirty="0"/>
                        <a:t>3.129</a:t>
                      </a:r>
                      <a:endParaRPr lang="en-GB" sz="1000" b="0" dirty="0"/>
                    </a:p>
                  </a:txBody>
                  <a:tcPr/>
                </a:tc>
                <a:tc>
                  <a:txBody>
                    <a:bodyPr/>
                    <a:lstStyle/>
                    <a:p>
                      <a:pPr algn="ctr"/>
                      <a:r>
                        <a:rPr lang="en-US" sz="1000" b="0" dirty="0"/>
                        <a:t>3.5</a:t>
                      </a:r>
                      <a:endParaRPr lang="en-GB" sz="1000" b="0" dirty="0"/>
                    </a:p>
                  </a:txBody>
                  <a:tcPr/>
                </a:tc>
                <a:tc>
                  <a:txBody>
                    <a:bodyPr/>
                    <a:lstStyle/>
                    <a:p>
                      <a:pPr algn="ctr"/>
                      <a:r>
                        <a:rPr lang="en-US" sz="1000" b="0" dirty="0"/>
                        <a:t>29.69</a:t>
                      </a:r>
                      <a:endParaRPr lang="en-GB" sz="1000" b="0" dirty="0"/>
                    </a:p>
                  </a:txBody>
                  <a:tcPr/>
                </a:tc>
                <a:tc>
                  <a:txBody>
                    <a:bodyPr/>
                    <a:lstStyle/>
                    <a:p>
                      <a:pPr algn="ctr"/>
                      <a:r>
                        <a:rPr lang="en-US" sz="1000" b="0" dirty="0"/>
                        <a:t>30</a:t>
                      </a:r>
                      <a:endParaRPr lang="en-GB" sz="1000" b="0" dirty="0"/>
                    </a:p>
                  </a:txBody>
                  <a:tcPr/>
                </a:tc>
                <a:tc>
                  <a:txBody>
                    <a:bodyPr/>
                    <a:lstStyle/>
                    <a:p>
                      <a:pPr algn="ctr"/>
                      <a:r>
                        <a:rPr lang="en-US" sz="1000" b="0" dirty="0"/>
                        <a:t>46.84</a:t>
                      </a:r>
                      <a:endParaRPr lang="en-GB" sz="1000" b="0" dirty="0"/>
                    </a:p>
                  </a:txBody>
                  <a:tcPr/>
                </a:tc>
                <a:tc>
                  <a:txBody>
                    <a:bodyPr/>
                    <a:lstStyle/>
                    <a:p>
                      <a:pPr algn="ctr"/>
                      <a:r>
                        <a:rPr lang="en-US" sz="1000" b="0" dirty="0"/>
                        <a:t>48</a:t>
                      </a:r>
                      <a:endParaRPr lang="en-GB" sz="1000" b="0" dirty="0"/>
                    </a:p>
                  </a:txBody>
                  <a:tcPr/>
                </a:tc>
                <a:tc>
                  <a:txBody>
                    <a:bodyPr/>
                    <a:lstStyle/>
                    <a:p>
                      <a:pPr algn="ctr"/>
                      <a:r>
                        <a:rPr lang="en-US" sz="1000" b="0" dirty="0"/>
                        <a:t>46.5</a:t>
                      </a:r>
                      <a:endParaRPr lang="en-GB" sz="1000" b="0" dirty="0"/>
                    </a:p>
                  </a:txBody>
                  <a:tcPr/>
                </a:tc>
                <a:tc>
                  <a:txBody>
                    <a:bodyPr/>
                    <a:lstStyle/>
                    <a:p>
                      <a:pPr algn="ctr"/>
                      <a:r>
                        <a:rPr lang="en-US" sz="1000" b="0" dirty="0"/>
                        <a:t>44</a:t>
                      </a:r>
                      <a:endParaRPr lang="en-GB" sz="1000" b="0" dirty="0"/>
                    </a:p>
                  </a:txBody>
                  <a:tcPr/>
                </a:tc>
                <a:tc>
                  <a:txBody>
                    <a:bodyPr/>
                    <a:lstStyle/>
                    <a:p>
                      <a:pPr algn="ctr"/>
                      <a:r>
                        <a:rPr lang="en-US" sz="1000" b="0" dirty="0"/>
                        <a:t>47.03</a:t>
                      </a:r>
                      <a:endParaRPr lang="en-GB" sz="1000" b="0" dirty="0"/>
                    </a:p>
                  </a:txBody>
                  <a:tcPr/>
                </a:tc>
                <a:tc>
                  <a:txBody>
                    <a:bodyPr/>
                    <a:lstStyle/>
                    <a:p>
                      <a:pPr algn="ctr"/>
                      <a:r>
                        <a:rPr lang="en-US" sz="1000" b="0" dirty="0"/>
                        <a:t>42</a:t>
                      </a:r>
                      <a:endParaRPr lang="en-GB" sz="1000" b="0" dirty="0"/>
                    </a:p>
                  </a:txBody>
                  <a:tcPr/>
                </a:tc>
                <a:extLst>
                  <a:ext uri="{0D108BD9-81ED-4DB2-BD59-A6C34878D82A}">
                    <a16:rowId xmlns:a16="http://schemas.microsoft.com/office/drawing/2014/main" val="3228881547"/>
                  </a:ext>
                </a:extLst>
              </a:tr>
              <a:tr h="857061">
                <a:tc>
                  <a:txBody>
                    <a:bodyPr/>
                    <a:lstStyle/>
                    <a:p>
                      <a:pPr algn="ctr"/>
                      <a:r>
                        <a:rPr lang="en-US" sz="1000" b="0" dirty="0"/>
                        <a:t>2022-2023</a:t>
                      </a:r>
                      <a:endParaRPr lang="en-GB" sz="1000" b="0" dirty="0"/>
                    </a:p>
                  </a:txBody>
                  <a:tcPr/>
                </a:tc>
                <a:tc>
                  <a:txBody>
                    <a:bodyPr/>
                    <a:lstStyle/>
                    <a:p>
                      <a:pPr algn="ctr"/>
                      <a:r>
                        <a:rPr lang="en-US" sz="1000" b="0" dirty="0"/>
                        <a:t>2.056</a:t>
                      </a:r>
                      <a:endParaRPr lang="en-GB" sz="1000" b="0" dirty="0"/>
                    </a:p>
                  </a:txBody>
                  <a:tcPr/>
                </a:tc>
                <a:tc>
                  <a:txBody>
                    <a:bodyPr/>
                    <a:lstStyle/>
                    <a:p>
                      <a:pPr algn="ctr"/>
                      <a:r>
                        <a:rPr lang="en-US" sz="1000" b="0" dirty="0"/>
                        <a:t>2.5</a:t>
                      </a:r>
                      <a:endParaRPr lang="en-GB" sz="1000" b="0" dirty="0"/>
                    </a:p>
                  </a:txBody>
                  <a:tcPr/>
                </a:tc>
                <a:tc>
                  <a:txBody>
                    <a:bodyPr/>
                    <a:lstStyle/>
                    <a:p>
                      <a:pPr algn="ctr"/>
                      <a:r>
                        <a:rPr lang="en-US" sz="1000" b="0" dirty="0"/>
                        <a:t>26.7</a:t>
                      </a:r>
                      <a:endParaRPr lang="en-GB" sz="1000" b="0" dirty="0"/>
                    </a:p>
                  </a:txBody>
                  <a:tcPr/>
                </a:tc>
                <a:tc>
                  <a:txBody>
                    <a:bodyPr/>
                    <a:lstStyle/>
                    <a:p>
                      <a:pPr algn="ctr"/>
                      <a:r>
                        <a:rPr lang="en-US" sz="1000" b="0" dirty="0"/>
                        <a:t>25</a:t>
                      </a:r>
                      <a:endParaRPr lang="en-GB" sz="1000" b="0" dirty="0"/>
                    </a:p>
                  </a:txBody>
                  <a:tcPr/>
                </a:tc>
                <a:tc>
                  <a:txBody>
                    <a:bodyPr/>
                    <a:lstStyle/>
                    <a:p>
                      <a:pPr algn="ctr"/>
                      <a:r>
                        <a:rPr lang="en-US" sz="1000" b="0" dirty="0"/>
                        <a:t>40.63</a:t>
                      </a:r>
                      <a:endParaRPr lang="en-GB" sz="1000" b="0" dirty="0"/>
                    </a:p>
                  </a:txBody>
                  <a:tcPr/>
                </a:tc>
                <a:tc>
                  <a:txBody>
                    <a:bodyPr/>
                    <a:lstStyle/>
                    <a:p>
                      <a:pPr algn="ctr"/>
                      <a:r>
                        <a:rPr lang="en-US" sz="1000" b="0" dirty="0"/>
                        <a:t>38</a:t>
                      </a:r>
                      <a:endParaRPr lang="en-GB" sz="1000" b="0" dirty="0"/>
                    </a:p>
                  </a:txBody>
                  <a:tcPr/>
                </a:tc>
                <a:tc>
                  <a:txBody>
                    <a:bodyPr/>
                    <a:lstStyle/>
                    <a:p>
                      <a:pPr algn="ctr"/>
                      <a:r>
                        <a:rPr lang="en-US" sz="1000" b="0" dirty="0"/>
                        <a:t>44.92</a:t>
                      </a:r>
                      <a:endParaRPr lang="en-GB" sz="1000" b="0" dirty="0"/>
                    </a:p>
                  </a:txBody>
                  <a:tcPr/>
                </a:tc>
                <a:tc>
                  <a:txBody>
                    <a:bodyPr/>
                    <a:lstStyle/>
                    <a:p>
                      <a:pPr algn="ctr"/>
                      <a:r>
                        <a:rPr lang="en-US" sz="1000" b="0" dirty="0"/>
                        <a:t>40</a:t>
                      </a:r>
                      <a:endParaRPr lang="en-GB" sz="1000" b="0" dirty="0"/>
                    </a:p>
                  </a:txBody>
                  <a:tcPr/>
                </a:tc>
                <a:tc>
                  <a:txBody>
                    <a:bodyPr/>
                    <a:lstStyle/>
                    <a:p>
                      <a:pPr algn="ctr"/>
                      <a:r>
                        <a:rPr lang="en-US" sz="1000" b="0" dirty="0"/>
                        <a:t>36.6</a:t>
                      </a:r>
                      <a:endParaRPr lang="en-GB" sz="1000" b="0" dirty="0"/>
                    </a:p>
                  </a:txBody>
                  <a:tcPr/>
                </a:tc>
                <a:tc>
                  <a:txBody>
                    <a:bodyPr/>
                    <a:lstStyle/>
                    <a:p>
                      <a:pPr algn="ctr"/>
                      <a:r>
                        <a:rPr lang="en-US" sz="1000" b="0" dirty="0"/>
                        <a:t>27</a:t>
                      </a:r>
                      <a:endParaRPr lang="en-GB" sz="1000" b="0" dirty="0"/>
                    </a:p>
                  </a:txBody>
                  <a:tcPr/>
                </a:tc>
                <a:extLst>
                  <a:ext uri="{0D108BD9-81ED-4DB2-BD59-A6C34878D82A}">
                    <a16:rowId xmlns:a16="http://schemas.microsoft.com/office/drawing/2014/main" val="859004804"/>
                  </a:ext>
                </a:extLst>
              </a:tr>
            </a:tbl>
          </a:graphicData>
        </a:graphic>
      </p:graphicFrame>
    </p:spTree>
    <p:extLst>
      <p:ext uri="{BB962C8B-B14F-4D97-AF65-F5344CB8AC3E}">
        <p14:creationId xmlns:p14="http://schemas.microsoft.com/office/powerpoint/2010/main" val="596621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057A3-A04F-232F-0FAC-02C377A544EC}"/>
              </a:ext>
            </a:extLst>
          </p:cNvPr>
          <p:cNvSpPr>
            <a:spLocks noGrp="1"/>
          </p:cNvSpPr>
          <p:nvPr>
            <p:ph type="title"/>
          </p:nvPr>
        </p:nvSpPr>
        <p:spPr/>
        <p:txBody>
          <a:bodyPr/>
          <a:lstStyle/>
          <a:p>
            <a:r>
              <a:rPr lang="en-US" dirty="0"/>
              <a:t>References</a:t>
            </a:r>
            <a:endParaRPr lang="en-GB" dirty="0"/>
          </a:p>
        </p:txBody>
      </p:sp>
      <p:sp>
        <p:nvSpPr>
          <p:cNvPr id="3" name="Content Placeholder 2">
            <a:extLst>
              <a:ext uri="{FF2B5EF4-FFF2-40B4-BE49-F238E27FC236}">
                <a16:creationId xmlns:a16="http://schemas.microsoft.com/office/drawing/2014/main" id="{A9C16DC8-2E95-9526-1657-6E95C5B8A701}"/>
              </a:ext>
            </a:extLst>
          </p:cNvPr>
          <p:cNvSpPr>
            <a:spLocks noGrp="1"/>
          </p:cNvSpPr>
          <p:nvPr>
            <p:ph idx="1"/>
          </p:nvPr>
        </p:nvSpPr>
        <p:spPr/>
        <p:txBody>
          <a:bodyPr/>
          <a:lstStyle/>
          <a:p>
            <a:pPr marL="0" indent="0">
              <a:buNone/>
            </a:pPr>
            <a:r>
              <a:rPr lang="en-GB" b="0" i="0" dirty="0" err="1">
                <a:solidFill>
                  <a:schemeClr val="tx1"/>
                </a:solidFill>
                <a:effectLst/>
                <a:latin typeface="Circular"/>
              </a:rPr>
              <a:t>Handschuh</a:t>
            </a:r>
            <a:r>
              <a:rPr lang="en-GB" b="0" i="0" dirty="0">
                <a:solidFill>
                  <a:schemeClr val="tx1"/>
                </a:solidFill>
                <a:effectLst/>
                <a:latin typeface="Circular"/>
              </a:rPr>
              <a:t>, H. (2005) ‘SHA Family (Secure Hash Algorithm)’, in van </a:t>
            </a:r>
            <a:r>
              <a:rPr lang="en-GB" b="0" i="0" dirty="0" err="1">
                <a:solidFill>
                  <a:schemeClr val="tx1"/>
                </a:solidFill>
                <a:effectLst/>
                <a:latin typeface="Circular"/>
              </a:rPr>
              <a:t>Tilborg</a:t>
            </a:r>
            <a:r>
              <a:rPr lang="en-GB" b="0" i="0" dirty="0">
                <a:solidFill>
                  <a:schemeClr val="tx1"/>
                </a:solidFill>
                <a:effectLst/>
                <a:latin typeface="Circular"/>
              </a:rPr>
              <a:t>, H. C. A. (ed.) </a:t>
            </a:r>
            <a:r>
              <a:rPr lang="en-GB" b="0" i="1" dirty="0" err="1">
                <a:solidFill>
                  <a:schemeClr val="tx1"/>
                </a:solidFill>
                <a:effectLst/>
                <a:latin typeface="Circular"/>
              </a:rPr>
              <a:t>Encyclopedia</a:t>
            </a:r>
            <a:r>
              <a:rPr lang="en-GB" b="0" i="1" dirty="0">
                <a:solidFill>
                  <a:schemeClr val="tx1"/>
                </a:solidFill>
                <a:effectLst/>
                <a:latin typeface="Circular"/>
              </a:rPr>
              <a:t> of Cryptography and Security</a:t>
            </a:r>
            <a:r>
              <a:rPr lang="en-GB" b="0" i="0" dirty="0">
                <a:solidFill>
                  <a:schemeClr val="tx1"/>
                </a:solidFill>
                <a:effectLst/>
                <a:latin typeface="Circular"/>
              </a:rPr>
              <a:t>. Boston, MA: Springer US, pp. 565–567. </a:t>
            </a:r>
            <a:r>
              <a:rPr lang="en-GB" b="0" i="0" dirty="0" err="1">
                <a:solidFill>
                  <a:schemeClr val="tx1"/>
                </a:solidFill>
                <a:effectLst/>
                <a:latin typeface="Circular"/>
              </a:rPr>
              <a:t>doi</a:t>
            </a:r>
            <a:r>
              <a:rPr lang="en-GB" b="0" i="0" dirty="0">
                <a:solidFill>
                  <a:schemeClr val="tx1"/>
                </a:solidFill>
                <a:effectLst/>
                <a:latin typeface="Circular"/>
              </a:rPr>
              <a:t>: 10.1007/0-387-23483-7_388.</a:t>
            </a:r>
            <a:endParaRPr lang="en-GB" dirty="0">
              <a:solidFill>
                <a:schemeClr val="tx1"/>
              </a:solidFill>
            </a:endParaRPr>
          </a:p>
        </p:txBody>
      </p:sp>
    </p:spTree>
    <p:extLst>
      <p:ext uri="{BB962C8B-B14F-4D97-AF65-F5344CB8AC3E}">
        <p14:creationId xmlns:p14="http://schemas.microsoft.com/office/powerpoint/2010/main" val="3695867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Christopher </a:t>
            </a:r>
            <a:r>
              <a:rPr lang="en-US" dirty="0" err="1">
                <a:solidFill>
                  <a:schemeClr val="bg2"/>
                </a:solidFill>
              </a:rPr>
              <a:t>acornley</a:t>
            </a:r>
            <a:endParaRPr lang="en-US" dirty="0">
              <a:solidFill>
                <a:schemeClr val="bg2"/>
              </a:solidFill>
            </a:endParaRPr>
          </a:p>
          <a:p>
            <a:r>
              <a:rPr lang="en-US" dirty="0">
                <a:solidFill>
                  <a:schemeClr val="bg2"/>
                </a:solidFill>
              </a:rPr>
              <a:t>1000697@UAD.ac.uk</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US" dirty="0"/>
              <a:t>External Research</a:t>
            </a:r>
            <a:endParaRPr lang="en-GB" dirty="0"/>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p:txBody>
          <a:bodyPr>
            <a:normAutofit fontScale="62500" lnSpcReduction="20000"/>
          </a:bodyPr>
          <a:lstStyle/>
          <a:p>
            <a:r>
              <a:rPr lang="en-US" dirty="0"/>
              <a:t>Attendance vs Grades</a:t>
            </a:r>
          </a:p>
          <a:p>
            <a:pPr marL="0" indent="0">
              <a:buNone/>
            </a:pPr>
            <a:endParaRPr lang="en-US" dirty="0"/>
          </a:p>
          <a:p>
            <a:pPr marL="0" indent="0">
              <a:buNone/>
            </a:pPr>
            <a:r>
              <a:rPr lang="en-GB" dirty="0">
                <a:hlinkClick r:id="rId2"/>
              </a:rPr>
              <a:t>Class Attendance in College (sagepub.com)</a:t>
            </a:r>
            <a:r>
              <a:rPr lang="en-GB" dirty="0"/>
              <a:t> </a:t>
            </a:r>
          </a:p>
          <a:p>
            <a:pPr marL="0" indent="0">
              <a:buNone/>
            </a:pPr>
            <a:r>
              <a:rPr lang="en-GB" b="0" i="0" dirty="0" err="1">
                <a:solidFill>
                  <a:srgbClr val="222222"/>
                </a:solidFill>
                <a:effectLst/>
                <a:latin typeface="Arial" panose="020B0604020202020204" pitchFamily="34" charset="0"/>
              </a:rPr>
              <a:t>Credé</a:t>
            </a:r>
            <a:r>
              <a:rPr lang="en-GB" b="0" i="0" dirty="0">
                <a:solidFill>
                  <a:srgbClr val="222222"/>
                </a:solidFill>
                <a:effectLst/>
                <a:latin typeface="Arial" panose="020B0604020202020204" pitchFamily="34" charset="0"/>
              </a:rPr>
              <a:t>, M., </a:t>
            </a:r>
            <a:r>
              <a:rPr lang="en-GB" b="0" i="0" dirty="0" err="1">
                <a:solidFill>
                  <a:srgbClr val="222222"/>
                </a:solidFill>
                <a:effectLst/>
                <a:latin typeface="Arial" panose="020B0604020202020204" pitchFamily="34" charset="0"/>
              </a:rPr>
              <a:t>Roch</a:t>
            </a:r>
            <a:r>
              <a:rPr lang="en-GB" b="0" i="0" dirty="0">
                <a:solidFill>
                  <a:srgbClr val="222222"/>
                </a:solidFill>
                <a:effectLst/>
                <a:latin typeface="Arial" panose="020B0604020202020204" pitchFamily="34" charset="0"/>
              </a:rPr>
              <a:t>, S.G. and </a:t>
            </a:r>
            <a:r>
              <a:rPr lang="en-GB" b="0" i="0" dirty="0" err="1">
                <a:solidFill>
                  <a:srgbClr val="222222"/>
                </a:solidFill>
                <a:effectLst/>
                <a:latin typeface="Arial" panose="020B0604020202020204" pitchFamily="34" charset="0"/>
              </a:rPr>
              <a:t>Kieszczynka</a:t>
            </a:r>
            <a:r>
              <a:rPr lang="en-GB" b="0" i="0" dirty="0">
                <a:solidFill>
                  <a:srgbClr val="222222"/>
                </a:solidFill>
                <a:effectLst/>
                <a:latin typeface="Arial" panose="020B0604020202020204" pitchFamily="34" charset="0"/>
              </a:rPr>
              <a:t>, U.M., 2010. Class attendance in college: A meta-analytic review of the relationship of class attendance with grades and student characteristics. </a:t>
            </a:r>
            <a:r>
              <a:rPr lang="en-GB" b="0" i="1" dirty="0">
                <a:solidFill>
                  <a:srgbClr val="222222"/>
                </a:solidFill>
                <a:effectLst/>
                <a:latin typeface="Arial" panose="020B0604020202020204" pitchFamily="34" charset="0"/>
              </a:rPr>
              <a:t>Review of Educational Research</a:t>
            </a:r>
            <a:r>
              <a:rPr lang="en-GB" b="0" i="0" dirty="0">
                <a:solidFill>
                  <a:srgbClr val="222222"/>
                </a:solidFill>
                <a:effectLst/>
                <a:latin typeface="Arial" panose="020B0604020202020204" pitchFamily="34" charset="0"/>
              </a:rPr>
              <a:t>, </a:t>
            </a:r>
            <a:r>
              <a:rPr lang="en-GB" b="0" i="1" dirty="0">
                <a:solidFill>
                  <a:srgbClr val="222222"/>
                </a:solidFill>
                <a:effectLst/>
                <a:latin typeface="Arial" panose="020B0604020202020204" pitchFamily="34" charset="0"/>
              </a:rPr>
              <a:t>80</a:t>
            </a:r>
            <a:r>
              <a:rPr lang="en-GB" b="0" i="0" dirty="0">
                <a:solidFill>
                  <a:srgbClr val="222222"/>
                </a:solidFill>
                <a:effectLst/>
                <a:latin typeface="Arial" panose="020B0604020202020204" pitchFamily="34" charset="0"/>
              </a:rPr>
              <a:t>(2), pp.272-295.</a:t>
            </a:r>
          </a:p>
          <a:p>
            <a:pPr marL="0" indent="0">
              <a:buNone/>
            </a:pPr>
            <a:endParaRPr lang="en-US" dirty="0"/>
          </a:p>
          <a:p>
            <a:pPr marL="0" indent="0">
              <a:buNone/>
            </a:pPr>
            <a:r>
              <a:rPr lang="en-GB" dirty="0">
                <a:hlinkClick r:id="rId3"/>
              </a:rPr>
              <a:t>A correlation between attendance and grades in a first-year psychology class. (apa.org)</a:t>
            </a:r>
            <a:endParaRPr lang="en-US" dirty="0"/>
          </a:p>
          <a:p>
            <a:pPr marL="0" indent="0">
              <a:buNone/>
            </a:pPr>
            <a:r>
              <a:rPr lang="en-GB" b="0" i="0" dirty="0">
                <a:solidFill>
                  <a:srgbClr val="333333"/>
                </a:solidFill>
                <a:effectLst/>
                <a:latin typeface="Arial" panose="020B0604020202020204" pitchFamily="34" charset="0"/>
              </a:rPr>
              <a:t>Gunn, K. P. (1993). A correlation between attendance and grades in a first-year psychology class. </a:t>
            </a:r>
            <a:r>
              <a:rPr lang="en-GB" b="0" i="1" dirty="0">
                <a:solidFill>
                  <a:srgbClr val="333333"/>
                </a:solidFill>
                <a:effectLst/>
                <a:latin typeface="Arial" panose="020B0604020202020204" pitchFamily="34" charset="0"/>
              </a:rPr>
              <a:t>Canadian Psychology / </a:t>
            </a:r>
            <a:r>
              <a:rPr lang="en-GB" b="0" i="1" dirty="0" err="1">
                <a:solidFill>
                  <a:srgbClr val="333333"/>
                </a:solidFill>
                <a:effectLst/>
                <a:latin typeface="Arial" panose="020B0604020202020204" pitchFamily="34" charset="0"/>
              </a:rPr>
              <a:t>Psychologie</a:t>
            </a:r>
            <a:r>
              <a:rPr lang="en-GB" b="0" i="1" dirty="0">
                <a:solidFill>
                  <a:srgbClr val="333333"/>
                </a:solidFill>
                <a:effectLst/>
                <a:latin typeface="Arial" panose="020B0604020202020204" pitchFamily="34" charset="0"/>
              </a:rPr>
              <a:t> </a:t>
            </a:r>
            <a:r>
              <a:rPr lang="en-GB" b="0" i="1" dirty="0" err="1">
                <a:solidFill>
                  <a:srgbClr val="333333"/>
                </a:solidFill>
                <a:effectLst/>
                <a:latin typeface="Arial" panose="020B0604020202020204" pitchFamily="34" charset="0"/>
              </a:rPr>
              <a:t>canadienne</a:t>
            </a:r>
            <a:r>
              <a:rPr lang="en-GB" b="0" i="1" dirty="0">
                <a:solidFill>
                  <a:srgbClr val="333333"/>
                </a:solidFill>
                <a:effectLst/>
                <a:latin typeface="Arial" panose="020B0604020202020204" pitchFamily="34" charset="0"/>
              </a:rPr>
              <a:t>, 34</a:t>
            </a:r>
            <a:r>
              <a:rPr lang="en-GB" b="0" i="0" dirty="0">
                <a:solidFill>
                  <a:srgbClr val="333333"/>
                </a:solidFill>
                <a:effectLst/>
                <a:latin typeface="Arial" panose="020B0604020202020204" pitchFamily="34" charset="0"/>
              </a:rPr>
              <a:t>(2), 201–202. </a:t>
            </a:r>
            <a:r>
              <a:rPr lang="en-GB" b="0" i="0" u="none" strike="noStrike" dirty="0">
                <a:solidFill>
                  <a:srgbClr val="2C72B7"/>
                </a:solidFill>
                <a:effectLst/>
                <a:latin typeface="Arial" panose="020B0604020202020204" pitchFamily="34" charset="0"/>
                <a:hlinkClick r:id="rId4"/>
              </a:rPr>
              <a:t>https://doi.org/10.1037/h0078770</a:t>
            </a:r>
            <a:endParaRPr lang="en-GB" b="0" i="0" u="none" strike="noStrike" dirty="0">
              <a:solidFill>
                <a:srgbClr val="2C72B7"/>
              </a:solidFill>
              <a:effectLst/>
              <a:latin typeface="Arial" panose="020B0604020202020204" pitchFamily="34" charset="0"/>
            </a:endParaRPr>
          </a:p>
          <a:p>
            <a:pPr marL="0" indent="0">
              <a:buNone/>
            </a:pPr>
            <a:endParaRPr lang="en-US" dirty="0"/>
          </a:p>
          <a:p>
            <a:pPr marL="0" indent="0">
              <a:buNone/>
            </a:pPr>
            <a:r>
              <a:rPr lang="en-GB" dirty="0">
                <a:hlinkClick r:id="rId5"/>
              </a:rPr>
              <a:t>Attendance and performance – ProQuest</a:t>
            </a:r>
            <a:endParaRPr lang="en-GB" dirty="0"/>
          </a:p>
          <a:p>
            <a:pPr marL="0" indent="0">
              <a:buNone/>
            </a:pPr>
            <a:r>
              <a:rPr lang="en-GB" b="0" i="0" dirty="0">
                <a:solidFill>
                  <a:srgbClr val="555555"/>
                </a:solidFill>
                <a:effectLst/>
                <a:latin typeface="verdana" panose="020B0604030504040204" pitchFamily="34" charset="0"/>
              </a:rPr>
              <a:t>MOORE, R., 2003. Attendance and performance. </a:t>
            </a:r>
            <a:r>
              <a:rPr lang="en-GB" b="0" i="1" dirty="0">
                <a:solidFill>
                  <a:srgbClr val="555555"/>
                </a:solidFill>
                <a:effectLst/>
                <a:latin typeface="verdana" panose="020B0604030504040204" pitchFamily="34" charset="0"/>
              </a:rPr>
              <a:t>Journal of College Science Teaching, </a:t>
            </a:r>
            <a:r>
              <a:rPr lang="en-GB" b="1" i="0" dirty="0">
                <a:solidFill>
                  <a:srgbClr val="555555"/>
                </a:solidFill>
                <a:effectLst/>
                <a:latin typeface="verdana" panose="020B0604030504040204" pitchFamily="34" charset="0"/>
              </a:rPr>
              <a:t>32</a:t>
            </a:r>
            <a:r>
              <a:rPr lang="en-GB" b="0" i="0" dirty="0">
                <a:solidFill>
                  <a:srgbClr val="555555"/>
                </a:solidFill>
                <a:effectLst/>
                <a:latin typeface="verdana" panose="020B0604030504040204" pitchFamily="34" charset="0"/>
              </a:rPr>
              <a:t>(6), pp. </a:t>
            </a:r>
            <a:r>
              <a:rPr lang="en-GB" b="0" i="0">
                <a:solidFill>
                  <a:srgbClr val="555555"/>
                </a:solidFill>
                <a:effectLst/>
                <a:latin typeface="verdana" panose="020B0604030504040204" pitchFamily="34" charset="0"/>
              </a:rPr>
              <a:t>367-371.</a:t>
            </a:r>
            <a:endParaRPr lang="en-US" dirty="0"/>
          </a:p>
          <a:p>
            <a:pPr marL="0" indent="0">
              <a:buNone/>
            </a:pPr>
            <a:endParaRPr lang="en-US" dirty="0"/>
          </a:p>
          <a:p>
            <a:r>
              <a:rPr lang="en-US" dirty="0"/>
              <a:t>Pedagogic positives of recording </a:t>
            </a:r>
            <a:r>
              <a:rPr lang="en-US" dirty="0" err="1"/>
              <a:t>matierall</a:t>
            </a:r>
            <a:endParaRPr lang="en-US" dirty="0"/>
          </a:p>
          <a:p>
            <a:r>
              <a:rPr lang="en-US" dirty="0"/>
              <a:t>Multiple approaches available</a:t>
            </a:r>
          </a:p>
          <a:p>
            <a:endParaRPr lang="en-GB" dirty="0"/>
          </a:p>
        </p:txBody>
      </p:sp>
    </p:spTree>
    <p:extLst>
      <p:ext uri="{BB962C8B-B14F-4D97-AF65-F5344CB8AC3E}">
        <p14:creationId xmlns:p14="http://schemas.microsoft.com/office/powerpoint/2010/main" val="21599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US" dirty="0"/>
              <a:t>Hypothesis</a:t>
            </a:r>
            <a:endParaRPr lang="en-GB" dirty="0"/>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6"/>
            <a:ext cx="11029615" cy="4366078"/>
          </a:xfrm>
        </p:spPr>
        <p:txBody>
          <a:bodyPr/>
          <a:lstStyle/>
          <a:p>
            <a:r>
              <a:rPr lang="en-US" dirty="0"/>
              <a:t>Based on the existing research, it is expected there will be a close relationship between a student's attendance to class and their corresponding grade.</a:t>
            </a:r>
          </a:p>
          <a:p>
            <a:endParaRPr lang="en-US" dirty="0"/>
          </a:p>
          <a:p>
            <a:r>
              <a:rPr lang="en-US" dirty="0"/>
              <a:t>Due to the adoption of Blended learning approaches and the necessity of Remote teaching during lockdown, it is expected that students who chose to use the recorded materials will perform the same as the students who attended live lectures.</a:t>
            </a:r>
          </a:p>
          <a:p>
            <a:endParaRPr lang="en-US" dirty="0"/>
          </a:p>
          <a:p>
            <a:pPr marL="0" indent="0" algn="ctr">
              <a:buNone/>
            </a:pPr>
            <a:r>
              <a:rPr lang="en-US" i="1" dirty="0"/>
              <a:t>“Recorded Lectures provide a suitable alternative for learning should live lectures be unavailable.” </a:t>
            </a:r>
          </a:p>
        </p:txBody>
      </p:sp>
    </p:spTree>
    <p:extLst>
      <p:ext uri="{BB962C8B-B14F-4D97-AF65-F5344CB8AC3E}">
        <p14:creationId xmlns:p14="http://schemas.microsoft.com/office/powerpoint/2010/main" val="3815519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A70A-A506-742E-79FF-CCC404CE65C7}"/>
              </a:ext>
            </a:extLst>
          </p:cNvPr>
          <p:cNvSpPr>
            <a:spLocks noGrp="1"/>
          </p:cNvSpPr>
          <p:nvPr>
            <p:ph type="title"/>
          </p:nvPr>
        </p:nvSpPr>
        <p:spPr/>
        <p:txBody>
          <a:bodyPr/>
          <a:lstStyle/>
          <a:p>
            <a:r>
              <a:rPr lang="en-GB" dirty="0"/>
              <a:t>Limitations</a:t>
            </a:r>
          </a:p>
        </p:txBody>
      </p:sp>
      <p:sp>
        <p:nvSpPr>
          <p:cNvPr id="3" name="Content Placeholder 2">
            <a:extLst>
              <a:ext uri="{FF2B5EF4-FFF2-40B4-BE49-F238E27FC236}">
                <a16:creationId xmlns:a16="http://schemas.microsoft.com/office/drawing/2014/main" id="{DAE9E2D5-3E7C-12B5-F2B4-4D153305E279}"/>
              </a:ext>
            </a:extLst>
          </p:cNvPr>
          <p:cNvSpPr>
            <a:spLocks noGrp="1"/>
          </p:cNvSpPr>
          <p:nvPr>
            <p:ph idx="1"/>
          </p:nvPr>
        </p:nvSpPr>
        <p:spPr>
          <a:xfrm>
            <a:off x="581192" y="2180497"/>
            <a:ext cx="11029615" cy="3975348"/>
          </a:xfrm>
        </p:spPr>
        <p:txBody>
          <a:bodyPr>
            <a:normAutofit/>
          </a:bodyPr>
          <a:lstStyle/>
          <a:p>
            <a:r>
              <a:rPr lang="en-US" dirty="0"/>
              <a:t>The study is only focusses on attendance and achievement of a single Module at Abertay University in Scotland. Methods of content delivery may not be suitable for other institutions due to technology differences, delivery method and class structure.</a:t>
            </a:r>
          </a:p>
          <a:p>
            <a:pPr lvl="1"/>
            <a:r>
              <a:rPr lang="en-US" dirty="0"/>
              <a:t>Module was delivered with in three classes each week. An online one-hour live lecture, then a two-hour on-campus practical session (two practical sessions were run to accommodate cohort size). </a:t>
            </a:r>
          </a:p>
          <a:p>
            <a:endParaRPr lang="en-US" dirty="0"/>
          </a:p>
          <a:p>
            <a:r>
              <a:rPr lang="en-US" dirty="0"/>
              <a:t>Module is focused on material that is entirely done on a computer. As such, remote teaching is potentially easier than other subjects which could limit the impact of the results.</a:t>
            </a:r>
          </a:p>
          <a:p>
            <a:endParaRPr lang="en-US" dirty="0"/>
          </a:p>
          <a:p>
            <a:r>
              <a:rPr lang="en-US" dirty="0"/>
              <a:t> Study is limited to single year of attendance data.</a:t>
            </a:r>
          </a:p>
        </p:txBody>
      </p:sp>
    </p:spTree>
    <p:extLst>
      <p:ext uri="{BB962C8B-B14F-4D97-AF65-F5344CB8AC3E}">
        <p14:creationId xmlns:p14="http://schemas.microsoft.com/office/powerpoint/2010/main" val="3279179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A9CC-5ADC-001A-4D31-8EC14B8E37D4}"/>
              </a:ext>
            </a:extLst>
          </p:cNvPr>
          <p:cNvSpPr>
            <a:spLocks noGrp="1"/>
          </p:cNvSpPr>
          <p:nvPr>
            <p:ph type="title"/>
          </p:nvPr>
        </p:nvSpPr>
        <p:spPr/>
        <p:txBody>
          <a:bodyPr/>
          <a:lstStyle/>
          <a:p>
            <a:r>
              <a:rPr lang="en-US" dirty="0"/>
              <a:t>Data Gathering methodology</a:t>
            </a:r>
            <a:endParaRPr lang="en-GB" dirty="0"/>
          </a:p>
        </p:txBody>
      </p:sp>
      <p:sp>
        <p:nvSpPr>
          <p:cNvPr id="3" name="Content Placeholder 2">
            <a:extLst>
              <a:ext uri="{FF2B5EF4-FFF2-40B4-BE49-F238E27FC236}">
                <a16:creationId xmlns:a16="http://schemas.microsoft.com/office/drawing/2014/main" id="{121196E6-3603-F66B-72E8-8E7E5F53AC6C}"/>
              </a:ext>
            </a:extLst>
          </p:cNvPr>
          <p:cNvSpPr>
            <a:spLocks noGrp="1"/>
          </p:cNvSpPr>
          <p:nvPr>
            <p:ph idx="1"/>
          </p:nvPr>
        </p:nvSpPr>
        <p:spPr>
          <a:xfrm>
            <a:off x="581192" y="2180496"/>
            <a:ext cx="11029615" cy="4114287"/>
          </a:xfrm>
        </p:spPr>
        <p:txBody>
          <a:bodyPr>
            <a:normAutofit fontScale="85000" lnSpcReduction="20000"/>
          </a:bodyPr>
          <a:lstStyle/>
          <a:p>
            <a:r>
              <a:rPr lang="en-US" dirty="0"/>
              <a:t>The following data was gathered as stating in the Research Proposal:</a:t>
            </a:r>
          </a:p>
          <a:p>
            <a:pPr marL="666900" lvl="1" indent="-342900">
              <a:buFont typeface="+mj-lt"/>
              <a:buAutoNum type="arabicPeriod"/>
            </a:pPr>
            <a:r>
              <a:rPr lang="en-US" dirty="0"/>
              <a:t>Attendance of each class Recorded on Attendance Software (JISC)</a:t>
            </a:r>
          </a:p>
          <a:p>
            <a:pPr marL="666900" lvl="1" indent="-342900">
              <a:buFont typeface="+mj-lt"/>
              <a:buAutoNum type="arabicPeriod"/>
            </a:pPr>
            <a:r>
              <a:rPr lang="en-US" dirty="0"/>
              <a:t>Usage of class work and Assignments on MyLearningSpace (VLE)</a:t>
            </a:r>
          </a:p>
          <a:p>
            <a:pPr marL="666900" lvl="1" indent="-342900">
              <a:buFont typeface="+mj-lt"/>
              <a:buAutoNum type="arabicPeriod"/>
            </a:pPr>
            <a:r>
              <a:rPr lang="en-US" dirty="0"/>
              <a:t>Grades of Students for Marked Assignment</a:t>
            </a:r>
          </a:p>
          <a:p>
            <a:pPr marL="666900" lvl="1" indent="-342900">
              <a:buFont typeface="+mj-lt"/>
              <a:buAutoNum type="arabicPeriod"/>
            </a:pPr>
            <a:r>
              <a:rPr lang="en-US" dirty="0"/>
              <a:t>Views of Recorded Material</a:t>
            </a:r>
          </a:p>
          <a:p>
            <a:pPr marL="342900" indent="-342900">
              <a:buFont typeface="+mj-lt"/>
              <a:buAutoNum type="arabicPeriod"/>
            </a:pPr>
            <a:endParaRPr lang="en-US" dirty="0"/>
          </a:p>
          <a:p>
            <a:r>
              <a:rPr lang="en-US" dirty="0"/>
              <a:t>Data was gathered for sessions 2020-2021, 2021-2022, and 2022-2023.</a:t>
            </a:r>
          </a:p>
          <a:p>
            <a:pPr lvl="1"/>
            <a:r>
              <a:rPr lang="en-US" dirty="0"/>
              <a:t>Data for 2020-2021 only contained five registers, including one for September 2021 (next academic year). As such this data was ignored.</a:t>
            </a:r>
          </a:p>
          <a:p>
            <a:pPr lvl="1"/>
            <a:r>
              <a:rPr lang="en-US" dirty="0"/>
              <a:t>Data for 2021-2022 ran with lectures being recorded and sessions were discussions rather than delivery of content. </a:t>
            </a:r>
          </a:p>
          <a:p>
            <a:pPr lvl="1"/>
            <a:endParaRPr lang="en-US" dirty="0"/>
          </a:p>
          <a:p>
            <a:r>
              <a:rPr lang="en-US" dirty="0"/>
              <a:t>Ethics approval for this project was given based on the anonymizing of student identifications. To do this, the raw data gathered was collated into a single Spreadsheet for each year, and Student ID’s were hashed during a SHA256 Hashing algorithm (</a:t>
            </a:r>
            <a:r>
              <a:rPr lang="en-GB" b="0" i="0" dirty="0" err="1">
                <a:solidFill>
                  <a:schemeClr val="tx1"/>
                </a:solidFill>
                <a:effectLst/>
                <a:latin typeface="Circular"/>
              </a:rPr>
              <a:t>Handschuh</a:t>
            </a:r>
            <a:r>
              <a:rPr lang="en-GB" b="0" i="0" dirty="0">
                <a:solidFill>
                  <a:schemeClr val="tx1"/>
                </a:solidFill>
                <a:effectLst/>
                <a:latin typeface="Circular"/>
              </a:rPr>
              <a:t>, 2005)</a:t>
            </a:r>
            <a:endParaRPr lang="en-US" dirty="0"/>
          </a:p>
          <a:p>
            <a:pPr lvl="1"/>
            <a:r>
              <a:rPr lang="en-US" dirty="0"/>
              <a:t>Converts student number into a 256-bit hexadecimal value. Hashing processes was chosen due to the high security of the process (cannot convert Hash back into original value) and very low chance of collisions.</a:t>
            </a:r>
          </a:p>
        </p:txBody>
      </p:sp>
    </p:spTree>
    <p:extLst>
      <p:ext uri="{BB962C8B-B14F-4D97-AF65-F5344CB8AC3E}">
        <p14:creationId xmlns:p14="http://schemas.microsoft.com/office/powerpoint/2010/main" val="1837165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A9CC-5ADC-001A-4D31-8EC14B8E37D4}"/>
              </a:ext>
            </a:extLst>
          </p:cNvPr>
          <p:cNvSpPr>
            <a:spLocks noGrp="1"/>
          </p:cNvSpPr>
          <p:nvPr>
            <p:ph type="title"/>
          </p:nvPr>
        </p:nvSpPr>
        <p:spPr/>
        <p:txBody>
          <a:bodyPr/>
          <a:lstStyle/>
          <a:p>
            <a:r>
              <a:rPr lang="en-US" dirty="0"/>
              <a:t>Data Gathering methodology</a:t>
            </a:r>
            <a:endParaRPr lang="en-GB" dirty="0"/>
          </a:p>
        </p:txBody>
      </p:sp>
      <p:sp>
        <p:nvSpPr>
          <p:cNvPr id="3" name="Content Placeholder 2">
            <a:extLst>
              <a:ext uri="{FF2B5EF4-FFF2-40B4-BE49-F238E27FC236}">
                <a16:creationId xmlns:a16="http://schemas.microsoft.com/office/drawing/2014/main" id="{121196E6-3603-F66B-72E8-8E7E5F53AC6C}"/>
              </a:ext>
            </a:extLst>
          </p:cNvPr>
          <p:cNvSpPr>
            <a:spLocks noGrp="1"/>
          </p:cNvSpPr>
          <p:nvPr>
            <p:ph idx="1"/>
          </p:nvPr>
        </p:nvSpPr>
        <p:spPr/>
        <p:txBody>
          <a:bodyPr>
            <a:normAutofit fontScale="85000" lnSpcReduction="20000"/>
          </a:bodyPr>
          <a:lstStyle/>
          <a:p>
            <a:r>
              <a:rPr lang="en-US" dirty="0"/>
              <a:t>Attendance is gathered for all students for all classes</a:t>
            </a:r>
          </a:p>
          <a:p>
            <a:r>
              <a:rPr lang="en-US" dirty="0"/>
              <a:t>Students split into single lecture for all, then either group A or group B for practical</a:t>
            </a:r>
          </a:p>
          <a:p>
            <a:r>
              <a:rPr lang="en-US" dirty="0"/>
              <a:t>Students assigned to class based on Timetable, not class list available through attendance system and MyLearningSpace</a:t>
            </a:r>
          </a:p>
          <a:p>
            <a:pPr marL="342900" indent="-342900">
              <a:buFont typeface="+mj-lt"/>
              <a:buAutoNum type="arabicPeriod"/>
            </a:pPr>
            <a:endParaRPr lang="en-US" dirty="0"/>
          </a:p>
          <a:p>
            <a:r>
              <a:rPr lang="en-US" dirty="0"/>
              <a:t>For the purposes of this study, only students who were noted as having attended were counted as attending. </a:t>
            </a:r>
          </a:p>
          <a:p>
            <a:pPr lvl="1"/>
            <a:r>
              <a:rPr lang="en-US" dirty="0"/>
              <a:t>There is a possibility that some students would have attended class and not registered using the MyAbertay app, as well as students who had notified reasoning for not attending. There is also a possibility that students who had a notified reason for not attending still managed to attend. To prevent speculation, only students who are recorded as attending will be used in this study.</a:t>
            </a:r>
          </a:p>
          <a:p>
            <a:endParaRPr lang="en-US" dirty="0"/>
          </a:p>
          <a:p>
            <a:r>
              <a:rPr lang="en-US" dirty="0"/>
              <a:t>Attendance data in the following format was considered as not attending a class:</a:t>
            </a:r>
          </a:p>
          <a:p>
            <a:pPr marL="666900" lvl="1" indent="-342900">
              <a:buFont typeface="+mj-lt"/>
              <a:buAutoNum type="arabicPeriod"/>
            </a:pPr>
            <a:r>
              <a:rPr lang="en-US" dirty="0"/>
              <a:t>Not Attended</a:t>
            </a:r>
          </a:p>
          <a:p>
            <a:pPr marL="666900" lvl="1" indent="-342900">
              <a:buFont typeface="+mj-lt"/>
              <a:buAutoNum type="arabicPeriod"/>
            </a:pPr>
            <a:r>
              <a:rPr lang="en-US" dirty="0"/>
              <a:t>Notified Absence</a:t>
            </a:r>
          </a:p>
          <a:p>
            <a:pPr marL="666900" lvl="1" indent="-342900">
              <a:buFont typeface="+mj-lt"/>
              <a:buAutoNum type="arabicPeriod"/>
            </a:pPr>
            <a:r>
              <a:rPr lang="en-US" dirty="0"/>
              <a:t>Not Required</a:t>
            </a:r>
          </a:p>
        </p:txBody>
      </p:sp>
    </p:spTree>
    <p:extLst>
      <p:ext uri="{BB962C8B-B14F-4D97-AF65-F5344CB8AC3E}">
        <p14:creationId xmlns:p14="http://schemas.microsoft.com/office/powerpoint/2010/main" val="757512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Analysis Methodology</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16953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8BF5-C73D-C2F9-DD20-DE6522FEBB0C}"/>
              </a:ext>
            </a:extLst>
          </p:cNvPr>
          <p:cNvSpPr>
            <a:spLocks noGrp="1"/>
          </p:cNvSpPr>
          <p:nvPr>
            <p:ph type="ctrTitle"/>
          </p:nvPr>
        </p:nvSpPr>
        <p:spPr/>
        <p:txBody>
          <a:bodyPr/>
          <a:lstStyle/>
          <a:p>
            <a:r>
              <a:rPr lang="en-US" dirty="0"/>
              <a:t>Comparison</a:t>
            </a:r>
            <a:endParaRPr lang="en-GB" dirty="0"/>
          </a:p>
        </p:txBody>
      </p:sp>
      <p:sp>
        <p:nvSpPr>
          <p:cNvPr id="3" name="Subtitle 2">
            <a:extLst>
              <a:ext uri="{FF2B5EF4-FFF2-40B4-BE49-F238E27FC236}">
                <a16:creationId xmlns:a16="http://schemas.microsoft.com/office/drawing/2014/main" id="{7DC5E721-C1B6-45C1-7ACB-BA368382A9E9}"/>
              </a:ext>
            </a:extLst>
          </p:cNvPr>
          <p:cNvSpPr>
            <a:spLocks noGrp="1"/>
          </p:cNvSpPr>
          <p:nvPr>
            <p:ph type="subTitle" idx="1"/>
          </p:nvPr>
        </p:nvSpPr>
        <p:spPr>
          <a:xfrm>
            <a:off x="581191" y="3275621"/>
            <a:ext cx="10993546" cy="2873509"/>
          </a:xfrm>
        </p:spPr>
        <p:txBody>
          <a:bodyPr>
            <a:normAutofit/>
          </a:bodyPr>
          <a:lstStyle/>
          <a:p>
            <a:r>
              <a:rPr lang="en-US" dirty="0">
                <a:solidFill>
                  <a:schemeClr val="bg1"/>
                </a:solidFill>
              </a:rPr>
              <a:t>Grade Changes</a:t>
            </a:r>
          </a:p>
          <a:p>
            <a:endParaRPr lang="en-US" dirty="0">
              <a:solidFill>
                <a:schemeClr val="bg1"/>
              </a:solidFill>
            </a:endParaRPr>
          </a:p>
          <a:p>
            <a:r>
              <a:rPr lang="en-US" dirty="0">
                <a:solidFill>
                  <a:schemeClr val="bg1"/>
                </a:solidFill>
              </a:rPr>
              <a:t>Attendance</a:t>
            </a:r>
          </a:p>
          <a:p>
            <a:pPr marL="285750" indent="-285750">
              <a:buFont typeface="Wingdings" panose="05000000000000000000" pitchFamily="2" charset="2"/>
              <a:buChar char="§"/>
            </a:pPr>
            <a:r>
              <a:rPr lang="en-US" dirty="0">
                <a:solidFill>
                  <a:schemeClr val="bg1"/>
                </a:solidFill>
              </a:rPr>
              <a:t>Overall</a:t>
            </a:r>
          </a:p>
          <a:p>
            <a:pPr marL="285750" indent="-285750">
              <a:buFont typeface="Wingdings" panose="05000000000000000000" pitchFamily="2" charset="2"/>
              <a:buChar char="§"/>
            </a:pPr>
            <a:r>
              <a:rPr lang="en-US" dirty="0">
                <a:solidFill>
                  <a:schemeClr val="bg1"/>
                </a:solidFill>
              </a:rPr>
              <a:t>Expected</a:t>
            </a:r>
          </a:p>
          <a:p>
            <a:pPr marL="285750" indent="-285750">
              <a:buFont typeface="Wingdings" panose="05000000000000000000" pitchFamily="2" charset="2"/>
              <a:buChar char="§"/>
            </a:pPr>
            <a:r>
              <a:rPr lang="en-US" dirty="0">
                <a:solidFill>
                  <a:schemeClr val="bg1"/>
                </a:solidFill>
              </a:rPr>
              <a:t>Lecture</a:t>
            </a:r>
          </a:p>
          <a:p>
            <a:pPr marL="285750" indent="-285750">
              <a:buFont typeface="Wingdings" panose="05000000000000000000" pitchFamily="2" charset="2"/>
              <a:buChar char="§"/>
            </a:pPr>
            <a:r>
              <a:rPr lang="en-US" dirty="0">
                <a:solidFill>
                  <a:schemeClr val="bg1"/>
                </a:solidFill>
              </a:rPr>
              <a:t>practical	</a:t>
            </a:r>
            <a:endParaRPr lang="en-GB" dirty="0">
              <a:solidFill>
                <a:schemeClr val="bg1"/>
              </a:solidFill>
            </a:endParaRPr>
          </a:p>
        </p:txBody>
      </p:sp>
    </p:spTree>
    <p:extLst>
      <p:ext uri="{BB962C8B-B14F-4D97-AF65-F5344CB8AC3E}">
        <p14:creationId xmlns:p14="http://schemas.microsoft.com/office/powerpoint/2010/main" val="378876187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9479</TotalTime>
  <Words>1467</Words>
  <Application>Microsoft Office PowerPoint</Application>
  <PresentationFormat>Widescreen</PresentationFormat>
  <Paragraphs>246</Paragraphs>
  <Slides>22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Cambria Math</vt:lpstr>
      <vt:lpstr>Circular</vt:lpstr>
      <vt:lpstr>Gill Sans MT</vt:lpstr>
      <vt:lpstr>verdana</vt:lpstr>
      <vt:lpstr>Wingdings</vt:lpstr>
      <vt:lpstr>Wingdings 2</vt:lpstr>
      <vt:lpstr>Dividend</vt:lpstr>
      <vt:lpstr>Student Attendance and performance RELATIONSHIP study</vt:lpstr>
      <vt:lpstr>STUDY AIM</vt:lpstr>
      <vt:lpstr>External Research</vt:lpstr>
      <vt:lpstr>Hypothesis</vt:lpstr>
      <vt:lpstr>Limitations</vt:lpstr>
      <vt:lpstr>Data Gathering methodology</vt:lpstr>
      <vt:lpstr>Data Gathering methodology</vt:lpstr>
      <vt:lpstr>Analysis Methodology</vt:lpstr>
      <vt:lpstr>Comparison</vt:lpstr>
      <vt:lpstr>Grade Data</vt:lpstr>
      <vt:lpstr>Grade Data</vt:lpstr>
      <vt:lpstr>Grade Data</vt:lpstr>
      <vt:lpstr>Grade Data</vt:lpstr>
      <vt:lpstr>Grade Data</vt:lpstr>
      <vt:lpstr>ATTENDANCE DATA</vt:lpstr>
      <vt:lpstr>Attendance Data</vt:lpstr>
      <vt:lpstr>Expected Attendance Data</vt:lpstr>
      <vt:lpstr>Attendance Lecture Data</vt:lpstr>
      <vt:lpstr>Attendance Practical Data</vt:lpstr>
      <vt:lpstr>Summary</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Attendance and performance correlation study</dc:title>
  <dc:creator>Christopher Acornley</dc:creator>
  <cp:lastModifiedBy>Christopher Acornley</cp:lastModifiedBy>
  <cp:revision>9</cp:revision>
  <dcterms:created xsi:type="dcterms:W3CDTF">2023-06-05T10:43:47Z</dcterms:created>
  <dcterms:modified xsi:type="dcterms:W3CDTF">2023-06-13T13:50:22Z</dcterms:modified>
</cp:coreProperties>
</file>