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2" r:id="rId3"/>
    <p:sldId id="264" r:id="rId4"/>
    <p:sldId id="265" r:id="rId5"/>
    <p:sldId id="266" r:id="rId6"/>
    <p:sldId id="261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Acornley" userId="bbc264c4-ceb7-4165-9c6e-ab9636a383ef" providerId="ADAL" clId="{8E6D76F1-D7AE-4917-A651-8C73AC01DF94}"/>
    <pc:docChg chg="custSel modSld">
      <pc:chgData name="Christopher Acornley" userId="bbc264c4-ceb7-4165-9c6e-ab9636a383ef" providerId="ADAL" clId="{8E6D76F1-D7AE-4917-A651-8C73AC01DF94}" dt="2023-06-08T09:02:22.989" v="69"/>
      <pc:docMkLst>
        <pc:docMk/>
      </pc:docMkLst>
      <pc:sldChg chg="modSp mod">
        <pc:chgData name="Christopher Acornley" userId="bbc264c4-ceb7-4165-9c6e-ab9636a383ef" providerId="ADAL" clId="{8E6D76F1-D7AE-4917-A651-8C73AC01DF94}" dt="2023-06-08T08:57:33.991" v="11" actId="20577"/>
        <pc:sldMkLst>
          <pc:docMk/>
          <pc:sldMk cId="1487700712" sldId="256"/>
        </pc:sldMkLst>
        <pc:spChg chg="mod">
          <ac:chgData name="Christopher Acornley" userId="bbc264c4-ceb7-4165-9c6e-ab9636a383ef" providerId="ADAL" clId="{8E6D76F1-D7AE-4917-A651-8C73AC01DF94}" dt="2023-06-08T08:57:33.991" v="11" actId="20577"/>
          <ac:spMkLst>
            <pc:docMk/>
            <pc:sldMk cId="1487700712" sldId="256"/>
            <ac:spMk id="2" creationId="{C02C5318-1A1E-49D0-B2E2-A4B0FA9E8A40}"/>
          </ac:spMkLst>
        </pc:spChg>
      </pc:sldChg>
      <pc:sldChg chg="modSp mod">
        <pc:chgData name="Christopher Acornley" userId="bbc264c4-ceb7-4165-9c6e-ab9636a383ef" providerId="ADAL" clId="{8E6D76F1-D7AE-4917-A651-8C73AC01DF94}" dt="2023-06-08T08:57:43.398" v="36" actId="20577"/>
        <pc:sldMkLst>
          <pc:docMk/>
          <pc:sldMk cId="3260005894" sldId="262"/>
        </pc:sldMkLst>
        <pc:spChg chg="mod">
          <ac:chgData name="Christopher Acornley" userId="bbc264c4-ceb7-4165-9c6e-ab9636a383ef" providerId="ADAL" clId="{8E6D76F1-D7AE-4917-A651-8C73AC01DF94}" dt="2023-06-08T08:57:43.398" v="36" actId="20577"/>
          <ac:spMkLst>
            <pc:docMk/>
            <pc:sldMk cId="3260005894" sldId="262"/>
            <ac:spMk id="3" creationId="{DAE9E2D5-3E7C-12B5-F2B4-4D153305E279}"/>
          </ac:spMkLst>
        </pc:spChg>
      </pc:sldChg>
      <pc:sldChg chg="modSp mod">
        <pc:chgData name="Christopher Acornley" userId="bbc264c4-ceb7-4165-9c6e-ab9636a383ef" providerId="ADAL" clId="{8E6D76F1-D7AE-4917-A651-8C73AC01DF94}" dt="2023-06-08T09:02:22.989" v="69"/>
        <pc:sldMkLst>
          <pc:docMk/>
          <pc:sldMk cId="215993404" sldId="264"/>
        </pc:sldMkLst>
        <pc:spChg chg="mod">
          <ac:chgData name="Christopher Acornley" userId="bbc264c4-ceb7-4165-9c6e-ab9636a383ef" providerId="ADAL" clId="{8E6D76F1-D7AE-4917-A651-8C73AC01DF94}" dt="2023-06-08T09:02:22.989" v="69"/>
          <ac:spMkLst>
            <pc:docMk/>
            <pc:sldMk cId="215993404" sldId="264"/>
            <ac:spMk id="3" creationId="{DAE9E2D5-3E7C-12B5-F2B4-4D153305E27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ZA" dirty="0"/>
            <a:t>Network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Satellite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Network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Satellite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Link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sycnet.apa.org/record/1993-35353-001" TargetMode="External"/><Relationship Id="rId2" Type="http://schemas.openxmlformats.org/officeDocument/2006/relationships/hyperlink" Target="https://journals.sagepub.com/doi/pdf/10.3102/003465431036299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roquest.com/docview/200361185?pq-origsite=gscholar&amp;fromopenview=true" TargetMode="External"/><Relationship Id="rId4" Type="http://schemas.openxmlformats.org/officeDocument/2006/relationships/hyperlink" Target="https://psycnet.apa.org/doi/10.1037/h007877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Student Attendance and performance RELATIONSHIP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Christopher Acornley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0A70A-A506-742E-79FF-CCC404CE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AIM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9E2D5-3E7C-12B5-F2B4-4D153305E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if there is a relationship between student attendance to live lectures and their grade.</a:t>
            </a:r>
          </a:p>
          <a:p>
            <a:pPr lvl="1"/>
            <a:r>
              <a:rPr lang="en-US" dirty="0"/>
              <a:t>This study is based on the basis that recorded versions of the lectures are available for students to view.</a:t>
            </a:r>
          </a:p>
          <a:p>
            <a:pPr lvl="1"/>
            <a:r>
              <a:rPr lang="en-US" dirty="0"/>
              <a:t>Students can view the same material if they cannot or decide not to attend a lecture session.</a:t>
            </a:r>
          </a:p>
          <a:p>
            <a:pPr lvl="1"/>
            <a:endParaRPr lang="en-US" dirty="0"/>
          </a:p>
          <a:p>
            <a:r>
              <a:rPr lang="en-US" dirty="0"/>
              <a:t>Additional aim of the investigation is to determine if providing pre-recorded lectures is a suitable substitute to live lectures.</a:t>
            </a:r>
          </a:p>
          <a:p>
            <a:pPr lvl="1"/>
            <a:r>
              <a:rPr lang="en-US" dirty="0"/>
              <a:t>This could mean teaching staff can focus on preparing the material ahead of term, freeing up their in-term teaching to respond to student queries, host more practical sessions, or live workshops for students.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000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0A70A-A506-742E-79FF-CCC404CE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Research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9E2D5-3E7C-12B5-F2B4-4D153305E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Attendance vs Grades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Class Attendance in College (sagepub.com)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Credé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Roch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S.G. and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Kieszczynka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U.M., 2010. Class attendance in college: A meta-analytic review of the relationship of class attendance with grades and student characteristics. </a:t>
            </a:r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Review of Educational Research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80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(2), pp.272-295.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A correlation between attendance and grades in a first-year psychology class. (apa.org)</a:t>
            </a:r>
            <a:endParaRPr lang="en-US" dirty="0"/>
          </a:p>
          <a:p>
            <a:pPr marL="0" indent="0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Gunn, K. P. (1993). A correlation between attendance and grades in a first-year psychology class. </a:t>
            </a:r>
            <a:r>
              <a:rPr lang="en-GB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Canadian Psychology / </a:t>
            </a:r>
            <a:r>
              <a:rPr lang="en-GB" b="0" i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Psychologie</a:t>
            </a:r>
            <a:r>
              <a:rPr lang="en-GB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canadienne</a:t>
            </a:r>
            <a:r>
              <a:rPr lang="en-GB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34</a:t>
            </a: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(2), 201–202. </a:t>
            </a:r>
            <a:r>
              <a:rPr lang="en-GB" b="0" i="0" u="none" strike="noStrike" dirty="0">
                <a:solidFill>
                  <a:srgbClr val="2C72B7"/>
                </a:solidFill>
                <a:effectLst/>
                <a:latin typeface="Arial" panose="020B0604020202020204" pitchFamily="34" charset="0"/>
                <a:hlinkClick r:id="rId4"/>
              </a:rPr>
              <a:t>https://doi.org/10.1037/h0078770</a:t>
            </a:r>
            <a:endParaRPr lang="en-GB" b="0" i="0" u="none" strike="noStrike" dirty="0">
              <a:solidFill>
                <a:srgbClr val="2C72B7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>
                <a:hlinkClick r:id="rId5"/>
              </a:rPr>
              <a:t>Attendance and performance – ProQuest</a:t>
            </a:r>
            <a:endParaRPr lang="en-GB" dirty="0"/>
          </a:p>
          <a:p>
            <a:pPr marL="0" indent="0">
              <a:buNone/>
            </a:pPr>
            <a:r>
              <a:rPr lang="en-GB" b="0" i="0" dirty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MOORE, R., 2003. Attendance and performance. </a:t>
            </a:r>
            <a:r>
              <a:rPr lang="en-GB" b="0" i="1" dirty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Journal of College Science Teaching, </a:t>
            </a:r>
            <a:r>
              <a:rPr lang="en-GB" b="1" i="0" dirty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32</a:t>
            </a:r>
            <a:r>
              <a:rPr lang="en-GB" b="0" i="0" dirty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(6), pp. </a:t>
            </a:r>
            <a:r>
              <a:rPr lang="en-GB" b="0" i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367-371.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Pedagogic positives of recording </a:t>
            </a:r>
            <a:r>
              <a:rPr lang="en-US" dirty="0" err="1"/>
              <a:t>matierall</a:t>
            </a:r>
            <a:endParaRPr lang="en-US" dirty="0"/>
          </a:p>
          <a:p>
            <a:r>
              <a:rPr lang="en-US" dirty="0"/>
              <a:t>Multiple approaches available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9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A9CC-5ADC-001A-4D31-8EC14B8E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Gathering methods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196E6-3603-F66B-72E8-8E7E5F53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following data was gathered as stating in the Research Proposal: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Attendance of each class Recorded on Attendance Software (JISC)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Usage of class work and Assignments on MyLearningSpace (VLE)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Grades of Students for Marked Assignment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Views of Recorded Material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Data was gathered for sessions 2020-2021, 2021-2022, and 2022-2023.</a:t>
            </a:r>
          </a:p>
          <a:p>
            <a:endParaRPr lang="en-US" dirty="0"/>
          </a:p>
          <a:p>
            <a:r>
              <a:rPr lang="en-US" dirty="0"/>
              <a:t>Ethics approval for this project was given based on the anonymizing of student identifications. To do this, the raw data gathered was collated into a single Spreadsheet for each year, and Student ID’s were hashed during a SHA256 Hashing algorithm &lt;REF&gt;.</a:t>
            </a:r>
          </a:p>
          <a:p>
            <a:pPr lvl="1"/>
            <a:r>
              <a:rPr lang="en-US" dirty="0"/>
              <a:t>Converts student number into a 256-bit hexadecimal value. Hashing processes was chosen due to the high security of the process (cannot convert Hash back into original value) and very low chance of collisions &lt;REF&gt;.</a:t>
            </a:r>
          </a:p>
        </p:txBody>
      </p:sp>
    </p:spTree>
    <p:extLst>
      <p:ext uri="{BB962C8B-B14F-4D97-AF65-F5344CB8AC3E}">
        <p14:creationId xmlns:p14="http://schemas.microsoft.com/office/powerpoint/2010/main" val="183716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A9CC-5ADC-001A-4D31-8EC14B8E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Gathering methods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196E6-3603-F66B-72E8-8E7E5F53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Attendance is gathered for all students for all classes</a:t>
            </a:r>
          </a:p>
          <a:p>
            <a:r>
              <a:rPr lang="en-US" dirty="0"/>
              <a:t>Students split into single lecture for all, then either group A or group B for practical</a:t>
            </a:r>
          </a:p>
          <a:p>
            <a:r>
              <a:rPr lang="en-US" dirty="0"/>
              <a:t>Students assigned to class based on Timetable, not class list available through attendance system and MyLearningSpace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For the purposes of this study, only students who were noted as having attended were counted as attending. </a:t>
            </a:r>
          </a:p>
          <a:p>
            <a:pPr lvl="1"/>
            <a:r>
              <a:rPr lang="en-US" dirty="0"/>
              <a:t>There is a possibility that some students would have attended class and not registered using the MyAbertay app, as well as students who had notified reasoning for not attending. There is also a possibility that students who had a notified reason for not attending still managed to attend. To prevent speculation, only students who are recorded as attending will be used in this study.</a:t>
            </a:r>
          </a:p>
          <a:p>
            <a:endParaRPr lang="en-US" dirty="0"/>
          </a:p>
          <a:p>
            <a:r>
              <a:rPr lang="en-US" dirty="0"/>
              <a:t>Attendance data in the following format was considered as not attending a class: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Not Attended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Notified Absence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Not Required</a:t>
            </a:r>
          </a:p>
        </p:txBody>
      </p:sp>
    </p:spTree>
    <p:extLst>
      <p:ext uri="{BB962C8B-B14F-4D97-AF65-F5344CB8AC3E}">
        <p14:creationId xmlns:p14="http://schemas.microsoft.com/office/powerpoint/2010/main" val="757512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187836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Landscape</a:t>
            </a:r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Content Placeholder 17" descr="Chart placeholder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1811" y="2571845"/>
            <a:ext cx="5395428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376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Christopher </a:t>
            </a:r>
            <a:r>
              <a:rPr lang="en-US" dirty="0" err="1">
                <a:solidFill>
                  <a:schemeClr val="bg2"/>
                </a:solidFill>
              </a:rPr>
              <a:t>acornley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pe02ca@uhi.ac.uk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3652</TotalTime>
  <Words>604</Words>
  <Application>Microsoft Office PowerPoint</Application>
  <PresentationFormat>Widescreen</PresentationFormat>
  <Paragraphs>62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verdana</vt:lpstr>
      <vt:lpstr>Wingdings 2</vt:lpstr>
      <vt:lpstr>Dividend</vt:lpstr>
      <vt:lpstr>Student Attendance and performance RELATIONSHIP study</vt:lpstr>
      <vt:lpstr>STUDY AIM</vt:lpstr>
      <vt:lpstr>External Research</vt:lpstr>
      <vt:lpstr>Data Gathering methods</vt:lpstr>
      <vt:lpstr>Data Gathering methods</vt:lpstr>
      <vt:lpstr>Tech Requirements</vt:lpstr>
      <vt:lpstr>Competitive Landscape</vt:lpstr>
      <vt:lpstr>Digital Communications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Attendance and performance correlation study</dc:title>
  <dc:creator>Christopher Acornley</dc:creator>
  <cp:lastModifiedBy>Christopher Acornley</cp:lastModifiedBy>
  <cp:revision>2</cp:revision>
  <dcterms:created xsi:type="dcterms:W3CDTF">2023-06-05T10:43:47Z</dcterms:created>
  <dcterms:modified xsi:type="dcterms:W3CDTF">2023-06-08T09:02:32Z</dcterms:modified>
</cp:coreProperties>
</file>