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2"/>
  </p:notesMasterIdLst>
  <p:handoutMasterIdLst>
    <p:handoutMasterId r:id="rId23"/>
  </p:handoutMasterIdLst>
  <p:sldIdLst>
    <p:sldId id="256" r:id="rId2"/>
    <p:sldId id="262" r:id="rId3"/>
    <p:sldId id="264" r:id="rId4"/>
    <p:sldId id="268" r:id="rId5"/>
    <p:sldId id="267" r:id="rId6"/>
    <p:sldId id="265" r:id="rId7"/>
    <p:sldId id="266" r:id="rId8"/>
    <p:sldId id="261" r:id="rId9"/>
    <p:sldId id="269" r:id="rId10"/>
    <p:sldId id="258" r:id="rId11"/>
    <p:sldId id="271" r:id="rId12"/>
    <p:sldId id="272" r:id="rId13"/>
    <p:sldId id="273" r:id="rId14"/>
    <p:sldId id="275" r:id="rId15"/>
    <p:sldId id="276" r:id="rId16"/>
    <p:sldId id="277" r:id="rId17"/>
    <p:sldId id="278" r:id="rId18"/>
    <p:sldId id="259" r:id="rId19"/>
    <p:sldId id="270"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modSld sldOrd">
      <pc:chgData name="Christopher Acornley" userId="bbc264c4-ceb7-4165-9c6e-ab9636a383ef" providerId="ADAL" clId="{8E6D76F1-D7AE-4917-A651-8C73AC01DF94}" dt="2023-06-08T11:44:43.064" v="3030" actId="27636"/>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08T08:57:43.398" v="36" actId="20577"/>
        <pc:sldMkLst>
          <pc:docMk/>
          <pc:sldMk cId="3260005894" sldId="262"/>
        </pc:sldMkLst>
        <pc:spChg chg="mod">
          <ac:chgData name="Christopher Acornley" userId="bbc264c4-ceb7-4165-9c6e-ab9636a383ef" providerId="ADAL" clId="{8E6D76F1-D7AE-4917-A651-8C73AC01DF94}" dt="2023-06-08T08:57:43.398" v="36" actId="20577"/>
          <ac:spMkLst>
            <pc:docMk/>
            <pc:sldMk cId="3260005894" sldId="262"/>
            <ac:spMk id="3" creationId="{DAE9E2D5-3E7C-12B5-F2B4-4D153305E279}"/>
          </ac:spMkLst>
        </pc:spChg>
      </pc:sldChg>
      <pc:sldChg chg="modSp mod">
        <pc:chgData name="Christopher Acornley" userId="bbc264c4-ceb7-4165-9c6e-ab9636a383ef" providerId="ADAL" clId="{8E6D76F1-D7AE-4917-A651-8C73AC01DF94}" dt="2023-06-08T09:02:22.989" v="69"/>
        <pc:sldMkLst>
          <pc:docMk/>
          <pc:sldMk cId="215993404" sldId="264"/>
        </pc:sldMkLst>
        <pc:spChg chg="mod">
          <ac:chgData name="Christopher Acornley" userId="bbc264c4-ceb7-4165-9c6e-ab9636a383ef" providerId="ADAL" clId="{8E6D76F1-D7AE-4917-A651-8C73AC01DF94}" dt="2023-06-08T09:02:22.989" v="69"/>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08T11:44:43.064" v="3030" actId="27636"/>
        <pc:sldMkLst>
          <pc:docMk/>
          <pc:sldMk cId="1837165283" sldId="265"/>
        </pc:sldMkLst>
        <pc:spChg chg="mod">
          <ac:chgData name="Christopher Acornley" userId="bbc264c4-ceb7-4165-9c6e-ab9636a383ef" providerId="ADAL" clId="{8E6D76F1-D7AE-4917-A651-8C73AC01DF94}" dt="2023-06-08T11:44:43.064" v="3030" actId="27636"/>
          <ac:spMkLst>
            <pc:docMk/>
            <pc:sldMk cId="1837165283" sldId="265"/>
            <ac:spMk id="3" creationId="{121196E6-3603-F66B-72E8-8E7E5F53AC6C}"/>
          </ac:spMkLst>
        </pc:spChg>
      </pc:sldChg>
      <pc:sldChg chg="modSp add mod ord">
        <pc:chgData name="Christopher Acornley" userId="bbc264c4-ceb7-4165-9c6e-ab9636a383ef" providerId="ADAL" clId="{8E6D76F1-D7AE-4917-A651-8C73AC01DF94}" dt="2023-06-08T11:43:25.844" v="2873" actId="403"/>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08T11:43:25.844" v="2873" actId="403"/>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08T10:59:23.553" v="1270"/>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08T10:59:10.036" v="1266" actId="122"/>
          <ac:spMkLst>
            <pc:docMk/>
            <pc:sldMk cId="3815519111" sldId="268"/>
            <ac:spMk id="3" creationId="{DAE9E2D5-3E7C-12B5-F2B4-4D153305E27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ZA" dirty="0"/>
            <a:t>Correlation</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Covariance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Linear Regression</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pward trend with solid fill"/>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ZA" sz="3500" kern="1200" dirty="0"/>
            <a:t>Correlation</a:t>
          </a:r>
          <a:endParaRPr lang="en-US" sz="35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Covariance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Linear Regression</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Cloud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Local</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Hybrid</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sycnet.apa.org/record/1993-35353-001" TargetMode="External"/><Relationship Id="rId2" Type="http://schemas.openxmlformats.org/officeDocument/2006/relationships/hyperlink" Target="https://journals.sagepub.com/doi/pdf/10.3102/0034654310362998" TargetMode="External"/><Relationship Id="rId1" Type="http://schemas.openxmlformats.org/officeDocument/2006/relationships/slideLayout" Target="../slideLayouts/slideLayout2.xml"/><Relationship Id="rId5" Type="http://schemas.openxmlformats.org/officeDocument/2006/relationships/hyperlink" Target="https://www.proquest.com/docview/200361185?pq-origsite=gscholar&amp;fromopenview=true" TargetMode="External"/><Relationship Id="rId4" Type="http://schemas.openxmlformats.org/officeDocument/2006/relationships/hyperlink" Target="https://psycnet.apa.org/doi/10.1037/h00787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Grade Distribution over the three years.</a:t>
            </a:r>
          </a:p>
          <a:p>
            <a:r>
              <a:rPr lang="en-GB" dirty="0"/>
              <a:t>Observations:</a:t>
            </a:r>
          </a:p>
          <a:p>
            <a:pPr lvl="1"/>
            <a:r>
              <a:rPr lang="en-GB" dirty="0"/>
              <a:t>2021-2022 year, no students recorded as MF or F, only a relatively small number of NS grades</a:t>
            </a:r>
          </a:p>
          <a:p>
            <a:pPr lvl="1"/>
            <a:r>
              <a:rPr lang="en-GB" dirty="0"/>
              <a:t>Median for 2020-2021 and 2022-2023 are the same, however general performance appears to have dropped.</a:t>
            </a:r>
            <a:endParaRPr lang="en-US" dirty="0"/>
          </a:p>
        </p:txBody>
      </p:sp>
      <p:pic>
        <p:nvPicPr>
          <p:cNvPr id="8" name="Content Placeholder 7" descr="A picture containing text, diagram, screenshot, rectangle&#10;&#10;Description automatically generated">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tretch>
            <a:fill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Heavy focus on upper grades. </a:t>
            </a:r>
          </a:p>
          <a:p>
            <a:r>
              <a:rPr lang="en-US" dirty="0"/>
              <a:t>No Marginal Fail or Fail grades, only 4 NS submissions.</a:t>
            </a:r>
          </a:p>
          <a:p>
            <a:r>
              <a:rPr lang="en-US" dirty="0"/>
              <a:t>Total students: 70</a:t>
            </a:r>
          </a:p>
        </p:txBody>
      </p:sp>
      <p:pic>
        <p:nvPicPr>
          <p:cNvPr id="12" name="Content Placeholder 11" descr="A picture containing text, diagram, screenshot, line&#10;&#10;Description automatically generated">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tretch>
            <a:fill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3401523753"/>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Larger number of students did not submit (both count and percentage of cohort size).</a:t>
            </a:r>
          </a:p>
          <a:p>
            <a:pPr lvl="1"/>
            <a:r>
              <a:rPr lang="en-US" dirty="0"/>
              <a:t>Assignment and grading criteria are the same.</a:t>
            </a:r>
          </a:p>
          <a:p>
            <a:r>
              <a:rPr lang="en-US" dirty="0"/>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descr="A picture containing text, diagram, screenshot, font&#10;&#10;Description automatically generated">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tretch>
            <a:fill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Attendance Percentage for last two years.</a:t>
            </a:r>
          </a:p>
          <a:p>
            <a:r>
              <a:rPr lang="en-US" dirty="0"/>
              <a:t>General attendance to practical's and lectures has increased.</a:t>
            </a: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149410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Low attendance has decreased, higher rates of attendance have increased.</a:t>
            </a:r>
          </a:p>
          <a:p>
            <a:r>
              <a:rPr lang="en-US" dirty="0"/>
              <a:t>Comparing with grades, appears to be a decrease in grade score despite the increase in attendance in comparison to the last year.</a:t>
            </a: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229002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 - Lectures</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Low attendance has decreased, higher rates of attendance have increased.</a:t>
            </a:r>
          </a:p>
          <a:p>
            <a:r>
              <a:rPr lang="en-US" dirty="0"/>
              <a:t>Comparing with grades, appears to be a decrease in grade score despite the increase in attendance in comparison to the last year.</a:t>
            </a: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58179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 - Practical's</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Low attendance has decreased, higher rates of attendance have increased.</a:t>
            </a:r>
          </a:p>
          <a:p>
            <a:r>
              <a:rPr lang="en-US" dirty="0"/>
              <a:t>Comparing with grades, appears to be a decrease in grade score despite the increase in attendance in comparison to the last year.</a:t>
            </a: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68784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Further Development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3122443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p:txBody>
          <a:bodyPr/>
          <a:lstStyle/>
          <a:p>
            <a:pPr marL="0" indent="0">
              <a:buNone/>
            </a:pPr>
            <a:r>
              <a:rPr lang="en-GB" b="0" i="0" dirty="0" err="1">
                <a:solidFill>
                  <a:schemeClr val="tx1"/>
                </a:solidFill>
                <a:effectLst/>
                <a:latin typeface="Circular"/>
              </a:rPr>
              <a:t>Handschuh</a:t>
            </a:r>
            <a:r>
              <a:rPr lang="en-GB" b="0" i="0" dirty="0">
                <a:solidFill>
                  <a:schemeClr val="tx1"/>
                </a:solidFill>
                <a:effectLst/>
                <a:latin typeface="Circular"/>
              </a:rPr>
              <a:t>, H. (2005) ‘SHA Family (Secure Hash Algorithm)’, in van </a:t>
            </a:r>
            <a:r>
              <a:rPr lang="en-GB" b="0" i="0" dirty="0" err="1">
                <a:solidFill>
                  <a:schemeClr val="tx1"/>
                </a:solidFill>
                <a:effectLst/>
                <a:latin typeface="Circular"/>
              </a:rPr>
              <a:t>Tilborg</a:t>
            </a:r>
            <a:r>
              <a:rPr lang="en-GB" b="0" i="0" dirty="0">
                <a:solidFill>
                  <a:schemeClr val="tx1"/>
                </a:solidFill>
                <a:effectLst/>
                <a:latin typeface="Circular"/>
              </a:rPr>
              <a:t>, H. C. A. (ed.) </a:t>
            </a:r>
            <a:r>
              <a:rPr lang="en-GB" b="0" i="1" dirty="0" err="1">
                <a:solidFill>
                  <a:schemeClr val="tx1"/>
                </a:solidFill>
                <a:effectLst/>
                <a:latin typeface="Circular"/>
              </a:rPr>
              <a:t>Encyclopedia</a:t>
            </a:r>
            <a:r>
              <a:rPr lang="en-GB" b="0" i="1" dirty="0">
                <a:solidFill>
                  <a:schemeClr val="tx1"/>
                </a:solidFill>
                <a:effectLst/>
                <a:latin typeface="Circular"/>
              </a:rPr>
              <a:t> of Cryptography and Security</a:t>
            </a:r>
            <a:r>
              <a:rPr lang="en-GB" b="0" i="0" dirty="0">
                <a:solidFill>
                  <a:schemeClr val="tx1"/>
                </a:solidFill>
                <a:effectLst/>
                <a:latin typeface="Circular"/>
              </a:rPr>
              <a:t>. Boston, MA: Springer US, pp. 565–567. </a:t>
            </a:r>
            <a:r>
              <a:rPr lang="en-GB" b="0" i="0" dirty="0" err="1">
                <a:solidFill>
                  <a:schemeClr val="tx1"/>
                </a:solidFill>
                <a:effectLst/>
                <a:latin typeface="Circular"/>
              </a:rPr>
              <a:t>doi</a:t>
            </a:r>
            <a:r>
              <a:rPr lang="en-GB" b="0" i="0" dirty="0">
                <a:solidFill>
                  <a:schemeClr val="tx1"/>
                </a:solidFill>
                <a:effectLst/>
                <a:latin typeface="Circular"/>
              </a:rPr>
              <a:t>: 10.1007/0-387-23483-7_388.</a:t>
            </a:r>
            <a:endParaRPr lang="en-GB" dirty="0">
              <a:solidFill>
                <a:schemeClr val="tx1"/>
              </a:solidFill>
            </a:endParaRPr>
          </a:p>
        </p:txBody>
      </p:sp>
    </p:spTree>
    <p:extLst>
      <p:ext uri="{BB962C8B-B14F-4D97-AF65-F5344CB8AC3E}">
        <p14:creationId xmlns:p14="http://schemas.microsoft.com/office/powerpoint/2010/main" val="369586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t>Investigate if there is a relationship between student attendance to live lectures and their grade.</a:t>
            </a:r>
          </a:p>
          <a:p>
            <a:pPr lvl="1"/>
            <a:r>
              <a:rPr lang="en-US" dirty="0"/>
              <a:t>This study is based on the basis that recorded versions of the lectures are available for students to view.</a:t>
            </a:r>
          </a:p>
          <a:p>
            <a:pPr lvl="1"/>
            <a:r>
              <a:rPr lang="en-US" dirty="0"/>
              <a:t>Students can view the same material if they cannot or decide not to attend a lecture session.</a:t>
            </a:r>
          </a:p>
          <a:p>
            <a:pPr lvl="1"/>
            <a:endParaRPr lang="en-US" dirty="0"/>
          </a:p>
          <a:p>
            <a:r>
              <a:rPr lang="en-US" dirty="0"/>
              <a:t>Additional aim of the investigation is to determine if providing pre-recorded lectures is a suitable substitute to live lectures.</a:t>
            </a:r>
          </a:p>
          <a:p>
            <a:pPr lvl="1"/>
            <a:r>
              <a:rPr lang="en-US" dirty="0"/>
              <a:t>This could mean teaching staff can focus on preparing the material ahead of term, freeing up their in-term teaching to respond to student queries, host more practical sessions, or live workshops for students.</a:t>
            </a:r>
            <a:endParaRPr lang="en-GB" dirty="0"/>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pe02ca@uhi.ac.uk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normAutofit fontScale="62500" lnSpcReduction="20000"/>
          </a:bodyPr>
          <a:lstStyle/>
          <a:p>
            <a:r>
              <a:rPr lang="en-US" dirty="0"/>
              <a:t>Attendance vs Grades</a:t>
            </a:r>
          </a:p>
          <a:p>
            <a:pPr marL="0" indent="0">
              <a:buNone/>
            </a:pPr>
            <a:endParaRPr lang="en-US" dirty="0"/>
          </a:p>
          <a:p>
            <a:pPr marL="0" indent="0">
              <a:buNone/>
            </a:pPr>
            <a:r>
              <a:rPr lang="en-GB" dirty="0">
                <a:hlinkClick r:id="rId2"/>
              </a:rPr>
              <a:t>Class Attendance in College (sagepub.com)</a:t>
            </a:r>
            <a:r>
              <a:rPr lang="en-GB" dirty="0"/>
              <a:t> </a:t>
            </a:r>
          </a:p>
          <a:p>
            <a:pPr marL="0" indent="0">
              <a:buNone/>
            </a:pPr>
            <a:r>
              <a:rPr lang="en-GB" b="0" i="0" dirty="0" err="1">
                <a:solidFill>
                  <a:srgbClr val="222222"/>
                </a:solidFill>
                <a:effectLst/>
                <a:latin typeface="Arial" panose="020B0604020202020204" pitchFamily="34" charset="0"/>
              </a:rPr>
              <a:t>Credé</a:t>
            </a:r>
            <a:r>
              <a:rPr lang="en-GB" b="0" i="0" dirty="0">
                <a:solidFill>
                  <a:srgbClr val="222222"/>
                </a:solidFill>
                <a:effectLst/>
                <a:latin typeface="Arial" panose="020B0604020202020204" pitchFamily="34" charset="0"/>
              </a:rPr>
              <a:t>, M., </a:t>
            </a:r>
            <a:r>
              <a:rPr lang="en-GB" b="0" i="0" dirty="0" err="1">
                <a:solidFill>
                  <a:srgbClr val="222222"/>
                </a:solidFill>
                <a:effectLst/>
                <a:latin typeface="Arial" panose="020B0604020202020204" pitchFamily="34" charset="0"/>
              </a:rPr>
              <a:t>Roch</a:t>
            </a:r>
            <a:r>
              <a:rPr lang="en-GB" b="0" i="0" dirty="0">
                <a:solidFill>
                  <a:srgbClr val="222222"/>
                </a:solidFill>
                <a:effectLst/>
                <a:latin typeface="Arial" panose="020B0604020202020204" pitchFamily="34" charset="0"/>
              </a:rPr>
              <a:t>, S.G. and </a:t>
            </a:r>
            <a:r>
              <a:rPr lang="en-GB" b="0" i="0" dirty="0" err="1">
                <a:solidFill>
                  <a:srgbClr val="222222"/>
                </a:solidFill>
                <a:effectLst/>
                <a:latin typeface="Arial" panose="020B0604020202020204" pitchFamily="34" charset="0"/>
              </a:rPr>
              <a:t>Kieszczynka</a:t>
            </a:r>
            <a:r>
              <a:rPr lang="en-GB" b="0" i="0" dirty="0">
                <a:solidFill>
                  <a:srgbClr val="222222"/>
                </a:solidFill>
                <a:effectLst/>
                <a:latin typeface="Arial" panose="020B0604020202020204" pitchFamily="34" charset="0"/>
              </a:rPr>
              <a:t>, U.M., 2010. Class attendance in college: A meta-analytic review of the relationship of class attendance with grades and student characteristics. </a:t>
            </a:r>
            <a:r>
              <a:rPr lang="en-GB" b="0" i="1" dirty="0">
                <a:solidFill>
                  <a:srgbClr val="222222"/>
                </a:solidFill>
                <a:effectLst/>
                <a:latin typeface="Arial" panose="020B0604020202020204" pitchFamily="34" charset="0"/>
              </a:rPr>
              <a:t>Review of Educational Research</a:t>
            </a:r>
            <a:r>
              <a:rPr lang="en-GB" b="0" i="0" dirty="0">
                <a:solidFill>
                  <a:srgbClr val="222222"/>
                </a:solidFill>
                <a:effectLst/>
                <a:latin typeface="Arial" panose="020B0604020202020204" pitchFamily="34" charset="0"/>
              </a:rPr>
              <a:t>, </a:t>
            </a:r>
            <a:r>
              <a:rPr lang="en-GB" b="0" i="1" dirty="0">
                <a:solidFill>
                  <a:srgbClr val="222222"/>
                </a:solidFill>
                <a:effectLst/>
                <a:latin typeface="Arial" panose="020B0604020202020204" pitchFamily="34" charset="0"/>
              </a:rPr>
              <a:t>80</a:t>
            </a:r>
            <a:r>
              <a:rPr lang="en-GB" b="0" i="0" dirty="0">
                <a:solidFill>
                  <a:srgbClr val="222222"/>
                </a:solidFill>
                <a:effectLst/>
                <a:latin typeface="Arial" panose="020B0604020202020204" pitchFamily="34" charset="0"/>
              </a:rPr>
              <a:t>(2), pp.272-295.</a:t>
            </a:r>
          </a:p>
          <a:p>
            <a:pPr marL="0" indent="0">
              <a:buNone/>
            </a:pPr>
            <a:endParaRPr lang="en-US" dirty="0"/>
          </a:p>
          <a:p>
            <a:pPr marL="0" indent="0">
              <a:buNone/>
            </a:pPr>
            <a:r>
              <a:rPr lang="en-GB" dirty="0">
                <a:hlinkClick r:id="rId3"/>
              </a:rPr>
              <a:t>A correlation between attendance and grades in a first-year psychology class. (apa.org)</a:t>
            </a:r>
            <a:endParaRPr lang="en-US" dirty="0"/>
          </a:p>
          <a:p>
            <a:pPr marL="0" indent="0">
              <a:buNone/>
            </a:pPr>
            <a:r>
              <a:rPr lang="en-GB" b="0" i="0" dirty="0">
                <a:solidFill>
                  <a:srgbClr val="333333"/>
                </a:solidFill>
                <a:effectLst/>
                <a:latin typeface="Arial" panose="020B0604020202020204" pitchFamily="34" charset="0"/>
              </a:rPr>
              <a:t>Gunn, K. P. (1993). A correlation between attendance and grades in a first-year psychology class. </a:t>
            </a:r>
            <a:r>
              <a:rPr lang="en-GB" b="0" i="1" dirty="0">
                <a:solidFill>
                  <a:srgbClr val="333333"/>
                </a:solidFill>
                <a:effectLst/>
                <a:latin typeface="Arial" panose="020B0604020202020204" pitchFamily="34" charset="0"/>
              </a:rPr>
              <a:t>Canadian Psychology / </a:t>
            </a:r>
            <a:r>
              <a:rPr lang="en-GB" b="0" i="1" dirty="0" err="1">
                <a:solidFill>
                  <a:srgbClr val="333333"/>
                </a:solidFill>
                <a:effectLst/>
                <a:latin typeface="Arial" panose="020B0604020202020204" pitchFamily="34" charset="0"/>
              </a:rPr>
              <a:t>Psychologie</a:t>
            </a:r>
            <a:r>
              <a:rPr lang="en-GB" b="0" i="1" dirty="0">
                <a:solidFill>
                  <a:srgbClr val="333333"/>
                </a:solidFill>
                <a:effectLst/>
                <a:latin typeface="Arial" panose="020B0604020202020204" pitchFamily="34" charset="0"/>
              </a:rPr>
              <a:t> </a:t>
            </a:r>
            <a:r>
              <a:rPr lang="en-GB" b="0" i="1" dirty="0" err="1">
                <a:solidFill>
                  <a:srgbClr val="333333"/>
                </a:solidFill>
                <a:effectLst/>
                <a:latin typeface="Arial" panose="020B0604020202020204" pitchFamily="34" charset="0"/>
              </a:rPr>
              <a:t>canadienne</a:t>
            </a:r>
            <a:r>
              <a:rPr lang="en-GB" b="0" i="1" dirty="0">
                <a:solidFill>
                  <a:srgbClr val="333333"/>
                </a:solidFill>
                <a:effectLst/>
                <a:latin typeface="Arial" panose="020B0604020202020204" pitchFamily="34" charset="0"/>
              </a:rPr>
              <a:t>, 34</a:t>
            </a:r>
            <a:r>
              <a:rPr lang="en-GB" b="0" i="0" dirty="0">
                <a:solidFill>
                  <a:srgbClr val="333333"/>
                </a:solidFill>
                <a:effectLst/>
                <a:latin typeface="Arial" panose="020B0604020202020204" pitchFamily="34" charset="0"/>
              </a:rPr>
              <a:t>(2), 201–202. </a:t>
            </a:r>
            <a:r>
              <a:rPr lang="en-GB" b="0" i="0" u="none" strike="noStrike" dirty="0">
                <a:solidFill>
                  <a:srgbClr val="2C72B7"/>
                </a:solidFill>
                <a:effectLst/>
                <a:latin typeface="Arial" panose="020B0604020202020204" pitchFamily="34" charset="0"/>
                <a:hlinkClick r:id="rId4"/>
              </a:rPr>
              <a:t>https://doi.org/10.1037/h0078770</a:t>
            </a:r>
            <a:endParaRPr lang="en-GB" b="0" i="0" u="none" strike="noStrike" dirty="0">
              <a:solidFill>
                <a:srgbClr val="2C72B7"/>
              </a:solidFill>
              <a:effectLst/>
              <a:latin typeface="Arial" panose="020B0604020202020204" pitchFamily="34" charset="0"/>
            </a:endParaRPr>
          </a:p>
          <a:p>
            <a:pPr marL="0" indent="0">
              <a:buNone/>
            </a:pPr>
            <a:endParaRPr lang="en-US" dirty="0"/>
          </a:p>
          <a:p>
            <a:pPr marL="0" indent="0">
              <a:buNone/>
            </a:pPr>
            <a:r>
              <a:rPr lang="en-GB" dirty="0">
                <a:hlinkClick r:id="rId5"/>
              </a:rPr>
              <a:t>Attendance and performance – ProQuest</a:t>
            </a:r>
            <a:endParaRPr lang="en-GB" dirty="0"/>
          </a:p>
          <a:p>
            <a:pPr marL="0" indent="0">
              <a:buNone/>
            </a:pPr>
            <a:r>
              <a:rPr lang="en-GB" b="0" i="0" dirty="0">
                <a:solidFill>
                  <a:srgbClr val="555555"/>
                </a:solidFill>
                <a:effectLst/>
                <a:latin typeface="verdana" panose="020B0604030504040204" pitchFamily="34" charset="0"/>
              </a:rPr>
              <a:t>MOORE, R., 2003. Attendance and performance. </a:t>
            </a:r>
            <a:r>
              <a:rPr lang="en-GB" b="0" i="1" dirty="0">
                <a:solidFill>
                  <a:srgbClr val="555555"/>
                </a:solidFill>
                <a:effectLst/>
                <a:latin typeface="verdana" panose="020B0604030504040204" pitchFamily="34" charset="0"/>
              </a:rPr>
              <a:t>Journal of College Science Teaching, </a:t>
            </a:r>
            <a:r>
              <a:rPr lang="en-GB" b="1" i="0" dirty="0">
                <a:solidFill>
                  <a:srgbClr val="555555"/>
                </a:solidFill>
                <a:effectLst/>
                <a:latin typeface="verdana" panose="020B0604030504040204" pitchFamily="34" charset="0"/>
              </a:rPr>
              <a:t>32</a:t>
            </a:r>
            <a:r>
              <a:rPr lang="en-GB" b="0" i="0" dirty="0">
                <a:solidFill>
                  <a:srgbClr val="555555"/>
                </a:solidFill>
                <a:effectLst/>
                <a:latin typeface="verdana" panose="020B0604030504040204" pitchFamily="34" charset="0"/>
              </a:rPr>
              <a:t>(6), pp. </a:t>
            </a:r>
            <a:r>
              <a:rPr lang="en-GB" b="0" i="0">
                <a:solidFill>
                  <a:srgbClr val="555555"/>
                </a:solidFill>
                <a:effectLst/>
                <a:latin typeface="verdana" panose="020B0604030504040204" pitchFamily="34" charset="0"/>
              </a:rPr>
              <a:t>367-371.</a:t>
            </a:r>
            <a:endParaRPr lang="en-US" dirty="0"/>
          </a:p>
          <a:p>
            <a:pPr marL="0" indent="0">
              <a:buNone/>
            </a:pPr>
            <a:endParaRPr lang="en-US" dirty="0"/>
          </a:p>
          <a:p>
            <a:r>
              <a:rPr lang="en-US" dirty="0"/>
              <a:t>Pedagogic positives of recording </a:t>
            </a:r>
            <a:r>
              <a:rPr lang="en-US" dirty="0" err="1"/>
              <a:t>matierall</a:t>
            </a:r>
            <a:endParaRPr lang="en-US" dirty="0"/>
          </a:p>
          <a:p>
            <a:r>
              <a:rPr lang="en-US" dirty="0"/>
              <a:t>Multiple approaches available</a:t>
            </a:r>
          </a:p>
          <a:p>
            <a:endParaRPr lang="en-GB" dirty="0"/>
          </a:p>
        </p:txBody>
      </p:sp>
    </p:spTree>
    <p:extLst>
      <p:ext uri="{BB962C8B-B14F-4D97-AF65-F5344CB8AC3E}">
        <p14:creationId xmlns:p14="http://schemas.microsoft.com/office/powerpoint/2010/main" val="2159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t>Based on the existing research, it is expected there will be a close relationship between a student's attendance to class and their corresponding grade.</a:t>
            </a:r>
          </a:p>
          <a:p>
            <a:endParaRPr lang="en-US" dirty="0"/>
          </a:p>
          <a:p>
            <a:r>
              <a:rPr lang="en-US" dirty="0"/>
              <a:t>Due to the adoption of Blended learning approaches and the necessity of Remote teaching during lockdown, it is expected that students who chose to use the recorded materials will perform the same as the students who attended live lectures.</a:t>
            </a:r>
          </a:p>
          <a:p>
            <a:endParaRPr lang="en-US" dirty="0"/>
          </a:p>
          <a:p>
            <a:pPr marL="0" indent="0" algn="ctr">
              <a:buNone/>
            </a:pPr>
            <a:r>
              <a:rPr lang="en-US" i="1" dirty="0"/>
              <a:t>“Recorded Lectures provide a suitable alternative for learning should live lectures be unavailable.” </a:t>
            </a:r>
          </a:p>
        </p:txBody>
      </p:sp>
    </p:spTree>
    <p:extLst>
      <p:ext uri="{BB962C8B-B14F-4D97-AF65-F5344CB8AC3E}">
        <p14:creationId xmlns:p14="http://schemas.microsoft.com/office/powerpoint/2010/main" val="381551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t>Module was delivered with in three classes each week. An online one-hour live lecture, then a two-hour on-campus practical session (two practical sessions were run to accommodate cohort size). </a:t>
            </a:r>
          </a:p>
          <a:p>
            <a:endParaRPr lang="en-US" dirty="0"/>
          </a:p>
          <a:p>
            <a:r>
              <a:rPr lang="en-US" dirty="0"/>
              <a:t>Module is focused on material that is entirely done on a computer. As such, remote teaching is potentially easier than other subjects which could limit the impact of the results.</a:t>
            </a:r>
          </a:p>
          <a:p>
            <a:endParaRPr lang="en-US" dirty="0"/>
          </a:p>
          <a:p>
            <a:r>
              <a:rPr lang="en-US" dirty="0"/>
              <a:t> Study is limited to single year of attendance data.</a:t>
            </a:r>
          </a:p>
        </p:txBody>
      </p:sp>
    </p:spTree>
    <p:extLst>
      <p:ext uri="{BB962C8B-B14F-4D97-AF65-F5344CB8AC3E}">
        <p14:creationId xmlns:p14="http://schemas.microsoft.com/office/powerpoint/2010/main" val="32791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fontScale="85000" lnSpcReduction="20000"/>
          </a:bodyPr>
          <a:lstStyle/>
          <a:p>
            <a:r>
              <a:rPr lang="en-US" dirty="0"/>
              <a:t>The following data was gathered as stating in the Research Proposal:</a:t>
            </a:r>
          </a:p>
          <a:p>
            <a:pPr marL="666900" lvl="1" indent="-342900">
              <a:buFont typeface="+mj-lt"/>
              <a:buAutoNum type="arabicPeriod"/>
            </a:pPr>
            <a:r>
              <a:rPr lang="en-US" dirty="0"/>
              <a:t>Attendance of each class Recorded on Attendance Software (JISC)</a:t>
            </a:r>
          </a:p>
          <a:p>
            <a:pPr marL="666900" lvl="1" indent="-342900">
              <a:buFont typeface="+mj-lt"/>
              <a:buAutoNum type="arabicPeriod"/>
            </a:pPr>
            <a:r>
              <a:rPr lang="en-US" dirty="0"/>
              <a:t>Usage of class work and Assignments on MyLearningSpace (VLE)</a:t>
            </a:r>
          </a:p>
          <a:p>
            <a:pPr marL="666900" lvl="1" indent="-342900">
              <a:buFont typeface="+mj-lt"/>
              <a:buAutoNum type="arabicPeriod"/>
            </a:pPr>
            <a:r>
              <a:rPr lang="en-US" dirty="0"/>
              <a:t>Grades of Students for Marked Assignment</a:t>
            </a:r>
          </a:p>
          <a:p>
            <a:pPr marL="666900" lvl="1" indent="-342900">
              <a:buFont typeface="+mj-lt"/>
              <a:buAutoNum type="arabicPeriod"/>
            </a:pPr>
            <a:r>
              <a:rPr lang="en-US" dirty="0"/>
              <a:t>Views of Recorded Material</a:t>
            </a:r>
          </a:p>
          <a:p>
            <a:pPr marL="342900" indent="-342900">
              <a:buFont typeface="+mj-lt"/>
              <a:buAutoNum type="arabicPeriod"/>
            </a:pPr>
            <a:endParaRPr lang="en-US" dirty="0"/>
          </a:p>
          <a:p>
            <a:r>
              <a:rPr lang="en-US" dirty="0"/>
              <a:t>Data was gathered for sessions 2020-2021, 2021-2022, and 2022-2023.</a:t>
            </a:r>
          </a:p>
          <a:p>
            <a:pPr lvl="1"/>
            <a:r>
              <a:rPr lang="en-US" dirty="0"/>
              <a:t>Data for 2020-2021 only contained five registers, including one for September 2021 (next academic year). As such this data was ignored.</a:t>
            </a:r>
          </a:p>
          <a:p>
            <a:pPr lvl="1"/>
            <a:r>
              <a:rPr lang="en-US" dirty="0"/>
              <a:t>Data for 2021-2022 ran with lectures being recorded and sessions were discussions rather than delivery of content. </a:t>
            </a:r>
          </a:p>
          <a:p>
            <a:pPr lvl="1"/>
            <a:endParaRPr lang="en-US" dirty="0"/>
          </a:p>
          <a:p>
            <a:r>
              <a:rPr lang="en-US" dirty="0"/>
              <a:t>Ethics approval for this project was given based on the anonymizing of student identifications. To do this, the raw data gathered was collated into a single Spreadsheet for each year, and Student ID’s were hashed during a SHA256 Hashing algorithm (</a:t>
            </a:r>
            <a:r>
              <a:rPr lang="en-GB" b="0" i="0" dirty="0" err="1">
                <a:solidFill>
                  <a:schemeClr val="tx1"/>
                </a:solidFill>
                <a:effectLst/>
                <a:latin typeface="Circular"/>
              </a:rPr>
              <a:t>Handschuh</a:t>
            </a:r>
            <a:r>
              <a:rPr lang="en-GB" b="0" i="0" dirty="0">
                <a:solidFill>
                  <a:schemeClr val="tx1"/>
                </a:solidFill>
                <a:effectLst/>
                <a:latin typeface="Circular"/>
              </a:rPr>
              <a:t>, 2005)</a:t>
            </a:r>
            <a:endParaRPr lang="en-US" dirty="0"/>
          </a:p>
          <a:p>
            <a:pPr lvl="1"/>
            <a:r>
              <a:rPr lang="en-US" dirty="0"/>
              <a:t>Converts student number into a 256-bit hexadecimal value. Hashing processes was chosen due to the high security of the process (cannot convert Hash back into original value) and very low chance of collisions.</a:t>
            </a:r>
          </a:p>
        </p:txBody>
      </p:sp>
    </p:spTree>
    <p:extLst>
      <p:ext uri="{BB962C8B-B14F-4D97-AF65-F5344CB8AC3E}">
        <p14:creationId xmlns:p14="http://schemas.microsoft.com/office/powerpoint/2010/main" val="18371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p:txBody>
          <a:bodyPr>
            <a:normAutofit fontScale="85000" lnSpcReduction="20000"/>
          </a:bodyPr>
          <a:lstStyle/>
          <a:p>
            <a:r>
              <a:rPr lang="en-US" dirty="0"/>
              <a:t>Attendance is gathered for all students for all classes</a:t>
            </a:r>
          </a:p>
          <a:p>
            <a:r>
              <a:rPr lang="en-US" dirty="0"/>
              <a:t>Students split into single lecture for all, then either group A or group B for practical</a:t>
            </a:r>
          </a:p>
          <a:p>
            <a:r>
              <a:rPr lang="en-US" dirty="0"/>
              <a:t>Students assigned to class based on Timetable, not class list available through attendance system and MyLearningSpace</a:t>
            </a:r>
          </a:p>
          <a:p>
            <a:pPr marL="342900" indent="-342900">
              <a:buFont typeface="+mj-lt"/>
              <a:buAutoNum type="arabicPeriod"/>
            </a:pPr>
            <a:endParaRPr lang="en-US" dirty="0"/>
          </a:p>
          <a:p>
            <a:r>
              <a:rPr lang="en-US" dirty="0"/>
              <a:t>For the purposes of this study, only students who were noted as having attended were counted as attending. </a:t>
            </a:r>
          </a:p>
          <a:p>
            <a:pPr lvl="1"/>
            <a:r>
              <a:rPr lang="en-US" dirty="0"/>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used in this study.</a:t>
            </a:r>
          </a:p>
          <a:p>
            <a:endParaRPr lang="en-US" dirty="0"/>
          </a:p>
          <a:p>
            <a:r>
              <a:rPr lang="en-US" dirty="0"/>
              <a:t>Attendance data in the following format was considered as not attending a class:</a:t>
            </a:r>
          </a:p>
          <a:p>
            <a:pPr marL="666900" lvl="1" indent="-342900">
              <a:buFont typeface="+mj-lt"/>
              <a:buAutoNum type="arabicPeriod"/>
            </a:pPr>
            <a:r>
              <a:rPr lang="en-US" dirty="0"/>
              <a:t>Not Attended</a:t>
            </a:r>
          </a:p>
          <a:p>
            <a:pPr marL="666900" lvl="1" indent="-342900">
              <a:buFont typeface="+mj-lt"/>
              <a:buAutoNum type="arabicPeriod"/>
            </a:pPr>
            <a:r>
              <a:rPr lang="en-US" dirty="0"/>
              <a:t>Notified Absence</a:t>
            </a:r>
          </a:p>
          <a:p>
            <a:pPr marL="666900" lvl="1" indent="-342900">
              <a:buFont typeface="+mj-lt"/>
              <a:buAutoNum type="arabicPeriod"/>
            </a:pPr>
            <a:r>
              <a:rPr lang="en-US" dirty="0"/>
              <a:t>Not Required</a:t>
            </a:r>
          </a:p>
        </p:txBody>
      </p:sp>
    </p:spTree>
    <p:extLst>
      <p:ext uri="{BB962C8B-B14F-4D97-AF65-F5344CB8AC3E}">
        <p14:creationId xmlns:p14="http://schemas.microsoft.com/office/powerpoint/2010/main" val="7575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Analysis Methodology</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626715032"/>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Analysis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p:txBody>
          <a:bodyPr>
            <a:normAutofit/>
          </a:bodyPr>
          <a:lstStyle/>
          <a:p>
            <a:r>
              <a:rPr lang="en-US" dirty="0"/>
              <a:t>Overview</a:t>
            </a:r>
          </a:p>
          <a:p>
            <a:endParaRPr lang="en-US" dirty="0"/>
          </a:p>
          <a:p>
            <a:r>
              <a:rPr lang="en-US" dirty="0"/>
              <a:t>Correlation (Pearson, Kendall &amp; Spearman)</a:t>
            </a:r>
          </a:p>
          <a:p>
            <a:pPr lvl="1"/>
            <a:r>
              <a:rPr lang="en-US" dirty="0"/>
              <a:t>Grade vs Overall Attendance (%)</a:t>
            </a:r>
          </a:p>
          <a:p>
            <a:pPr lvl="1"/>
            <a:r>
              <a:rPr lang="en-US" dirty="0"/>
              <a:t>Grade vs Lecture Attendance (%)</a:t>
            </a:r>
          </a:p>
          <a:p>
            <a:pPr marL="0" indent="0">
              <a:buNone/>
            </a:pPr>
            <a:endParaRPr lang="en-US" dirty="0"/>
          </a:p>
          <a:p>
            <a:r>
              <a:rPr lang="en-US" dirty="0"/>
              <a:t>Linear Regression</a:t>
            </a:r>
          </a:p>
          <a:p>
            <a:pPr lvl="1"/>
            <a:r>
              <a:rPr lang="en-US" dirty="0"/>
              <a:t>Grade vs Attendance</a:t>
            </a:r>
          </a:p>
        </p:txBody>
      </p:sp>
    </p:spTree>
    <p:extLst>
      <p:ext uri="{BB962C8B-B14F-4D97-AF65-F5344CB8AC3E}">
        <p14:creationId xmlns:p14="http://schemas.microsoft.com/office/powerpoint/2010/main" val="25521102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8169</TotalTime>
  <Words>1215</Words>
  <Application>Microsoft Office PowerPoint</Application>
  <PresentationFormat>Widescreen</PresentationFormat>
  <Paragraphs>157</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Circular</vt:lpstr>
      <vt:lpstr>Gill Sans MT</vt:lpstr>
      <vt:lpstr>verdana</vt:lpstr>
      <vt:lpstr>Wingdings 2</vt:lpstr>
      <vt:lpstr>Dividend</vt:lpstr>
      <vt:lpstr>Student Attendance and performance RELATIONSHIP study</vt:lpstr>
      <vt:lpstr>STUDY AIM</vt:lpstr>
      <vt:lpstr>External Research</vt:lpstr>
      <vt:lpstr>Hypothesis</vt:lpstr>
      <vt:lpstr>Limitations</vt:lpstr>
      <vt:lpstr>Data Gathering methodology</vt:lpstr>
      <vt:lpstr>Data Gathering methodology</vt:lpstr>
      <vt:lpstr>Analysis Methodology</vt:lpstr>
      <vt:lpstr>Analysis methodology</vt:lpstr>
      <vt:lpstr>Grade Data</vt:lpstr>
      <vt:lpstr>Grade Data</vt:lpstr>
      <vt:lpstr>Grade Data</vt:lpstr>
      <vt:lpstr>Grade Data</vt:lpstr>
      <vt:lpstr>Attendance Data</vt:lpstr>
      <vt:lpstr>Attendance Data</vt:lpstr>
      <vt:lpstr>Attendance Data - Lectures</vt:lpstr>
      <vt:lpstr>Attendance Data - Practical's</vt:lpstr>
      <vt:lpstr>Further Development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6</cp:revision>
  <dcterms:created xsi:type="dcterms:W3CDTF">2023-06-05T10:43:47Z</dcterms:created>
  <dcterms:modified xsi:type="dcterms:W3CDTF">2023-06-12T16:00:50Z</dcterms:modified>
</cp:coreProperties>
</file>