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0"/>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9" r:id="rId14"/>
    <p:sldId id="270" r:id="rId15"/>
    <p:sldId id="271" r:id="rId16"/>
    <p:sldId id="272" r:id="rId17"/>
    <p:sldId id="273"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Georgia" panose="02040502050405020303" pitchFamily="18"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96" y="3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AAADD3-0E1B-4265-9AD2-C41A81B07E64}">
      <dgm:prSet/>
      <dgm:spPr/>
      <dgm:t>
        <a:bodyPr/>
        <a:lstStyle/>
        <a:p>
          <a:pPr>
            <a:lnSpc>
              <a:spcPct val="100000"/>
            </a:lnSpc>
          </a:pPr>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pPr>
            <a:lnSpc>
              <a:spcPct val="100000"/>
            </a:lnSpc>
          </a:pPr>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pPr>
            <a:lnSpc>
              <a:spcPct val="100000"/>
            </a:lnSpc>
          </a:pPr>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users and movies are converted into embeddings</a:t>
          </a:r>
        </a:p>
      </dsp:txBody>
      <dsp:txXfrm>
        <a:off x="1300987" y="481"/>
        <a:ext cx="3567875" cy="1126396"/>
      </dsp:txXfrm>
    </dsp:sp>
    <dsp:sp modelId="{D83233F3-760C-4888-96EE-505E27E44611}">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multiplication of these matrices gives a prediction</a:t>
          </a:r>
        </a:p>
      </dsp:txBody>
      <dsp:txXfrm>
        <a:off x="1300987" y="1408476"/>
        <a:ext cx="3567875" cy="1126396"/>
      </dsp:txXfrm>
    </dsp:sp>
    <dsp:sp modelId="{6E00A0BD-63CC-4EDC-AC4B-C212173B133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This prediction is then scaled to the range of the ratings</a:t>
          </a:r>
        </a:p>
      </dsp:txBody>
      <dsp:txXfrm>
        <a:off x="1300987" y="2816472"/>
        <a:ext cx="3567875" cy="1126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5/5/2023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5/5/2023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tx1">
                    <a:lumMod val="75000"/>
                    <a:lumOff val="25000"/>
                  </a:schemeClr>
                </a:solidFill>
              </a:rPr>
              <a:t>Fastai</a:t>
            </a:r>
            <a:r>
              <a:rPr lang="en-US" sz="2800" spc="-50" dirty="0">
                <a:solidFill>
                  <a:schemeClr val="tx1">
                    <a:lumMod val="75000"/>
                    <a:lumOff val="25000"/>
                  </a:schemeClr>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p:spPr>
      </p:pic>
    </p:spTree>
    <p:extLst>
      <p:ext uri="{BB962C8B-B14F-4D97-AF65-F5344CB8AC3E}">
        <p14:creationId xmlns:p14="http://schemas.microsoft.com/office/powerpoint/2010/main" val="358318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p:spPr>
      </p:pic>
    </p:spTree>
    <p:extLst>
      <p:ext uri="{BB962C8B-B14F-4D97-AF65-F5344CB8AC3E}">
        <p14:creationId xmlns:p14="http://schemas.microsoft.com/office/powerpoint/2010/main" val="355614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p:spPr>
      </p:pic>
    </p:spTree>
    <p:extLst>
      <p:ext uri="{BB962C8B-B14F-4D97-AF65-F5344CB8AC3E}">
        <p14:creationId xmlns:p14="http://schemas.microsoft.com/office/powerpoint/2010/main" val="67643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Use a content-based recommendation for initial recommendation in addition to collaborative filtering</a:t>
            </a:r>
          </a:p>
        </p:txBody>
      </p:sp>
    </p:spTree>
    <p:extLst>
      <p:ext uri="{BB962C8B-B14F-4D97-AF65-F5344CB8AC3E}">
        <p14:creationId xmlns:p14="http://schemas.microsoft.com/office/powerpoint/2010/main" val="276203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a:hlinkClick r:id="rId2"/>
              </a:rPr>
              <a:t>fastai - Collaborative filtering tutorial</a:t>
            </a:r>
            <a:endParaRPr lang="en-US" sz="1600" u="sng">
              <a:hlinkClick r:id="rId3"/>
            </a:endParaRPr>
          </a:p>
          <a:p>
            <a:pPr lvl="0" rtl="0">
              <a:spcBef>
                <a:spcPts val="900"/>
              </a:spcBef>
              <a:spcAft>
                <a:spcPts val="0"/>
              </a:spcAft>
              <a:buSzPts val="1800"/>
              <a:buFont typeface="+mj-lt"/>
              <a:buAutoNum type="arabicPeriod"/>
            </a:pPr>
            <a:r>
              <a:rPr lang="en-US" sz="1600" u="sng">
                <a:hlinkClick r:id="rId3"/>
              </a:rPr>
              <a:t>Interactive Analysis of Sentence Embeddings (amitness.com)</a:t>
            </a:r>
            <a:endParaRPr lang="en-US" sz="1600"/>
          </a:p>
          <a:p>
            <a:pPr lvl="0" rtl="0">
              <a:spcBef>
                <a:spcPts val="900"/>
              </a:spcBef>
              <a:spcAft>
                <a:spcPts val="0"/>
              </a:spcAft>
              <a:buSzPts val="1800"/>
              <a:buFont typeface="+mj-lt"/>
              <a:buAutoNum type="arabicPeriod"/>
            </a:pPr>
            <a:r>
              <a:rPr lang="en-US" sz="1600" u="sng">
                <a:hlinkClick r:id="rId4"/>
              </a:rPr>
              <a:t>Neural Network Embeddings Explained | by Will Koehrsen | Towards Data Science</a:t>
            </a:r>
            <a:endParaRPr lang="en-US" sz="1600" u="sng"/>
          </a:p>
          <a:p>
            <a:pPr lvl="0" rtl="0">
              <a:spcBef>
                <a:spcPts val="900"/>
              </a:spcBef>
              <a:spcAft>
                <a:spcPts val="0"/>
              </a:spcAft>
              <a:buSzPts val="1800"/>
              <a:buFont typeface="+mj-lt"/>
              <a:buAutoNum type="arabicPeriod"/>
            </a:pPr>
            <a:r>
              <a:rPr lang="en-US" sz="1600"/>
              <a:t>F. Maxwell Harper and Joseph A. Konstan. 2015 </a:t>
            </a:r>
          </a:p>
          <a:p>
            <a:pPr marL="596900" lvl="1" indent="0">
              <a:spcBef>
                <a:spcPts val="900"/>
              </a:spcBef>
              <a:buSzPts val="1800"/>
              <a:buNone/>
            </a:pPr>
            <a:r>
              <a:rPr lang="en-US" sz="1200"/>
              <a:t>[The MovieLens Datasets: History and Context. ACM Transactions on Interactive Intelligent Systems (TiiS) 5, 4, Article 19 (December 2015), 19 pages. DOI=http://dx.doi.org/10.1145/2827872]</a:t>
            </a:r>
            <a:endParaRPr lang="en-US" sz="1200" dirty="0"/>
          </a:p>
        </p:txBody>
      </p:sp>
    </p:spTree>
    <p:extLst>
      <p:ext uri="{BB962C8B-B14F-4D97-AF65-F5344CB8AC3E}">
        <p14:creationId xmlns:p14="http://schemas.microsoft.com/office/powerpoint/2010/main" val="370989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p:spPr>
      </p:pic>
      <p:sp>
        <p:nvSpPr>
          <p:cNvPr id="12" name="TextBox 11">
            <a:extLst>
              <a:ext uri="{FF2B5EF4-FFF2-40B4-BE49-F238E27FC236}">
                <a16:creationId xmlns:a16="http://schemas.microsoft.com/office/drawing/2014/main" id="{77AC52F6-A6FB-15AC-3E1C-51F2B228B4A5}"/>
              </a:ext>
            </a:extLst>
          </p:cNvPr>
          <p:cNvSpPr txBox="1"/>
          <p:nvPr/>
        </p:nvSpPr>
        <p:spPr>
          <a:xfrm>
            <a:off x="7707745" y="2632178"/>
            <a:ext cx="632691" cy="276999"/>
          </a:xfrm>
          <a:prstGeom prst="rect">
            <a:avLst/>
          </a:prstGeom>
          <a:noFill/>
        </p:spPr>
        <p:txBody>
          <a:bodyPr wrap="square" rtlCol="0">
            <a:spAutoFit/>
          </a:bodyPr>
          <a:lstStyle/>
          <a:p>
            <a:r>
              <a:rPr lang="en-US" sz="1200" dirty="0">
                <a:hlinkClick r:id="rId4"/>
              </a:rPr>
              <a:t>Source</a:t>
            </a:r>
            <a:endParaRPr lang="en-US" sz="1200" dirty="0"/>
          </a:p>
        </p:txBody>
      </p:sp>
      <p:sp>
        <p:nvSpPr>
          <p:cNvPr id="13" name="TextBox 12">
            <a:extLst>
              <a:ext uri="{FF2B5EF4-FFF2-40B4-BE49-F238E27FC236}">
                <a16:creationId xmlns:a16="http://schemas.microsoft.com/office/drawing/2014/main" id="{58063B4A-B163-D0FD-32FF-22AF1841F76D}"/>
              </a:ext>
            </a:extLst>
          </p:cNvPr>
          <p:cNvSpPr txBox="1"/>
          <p:nvPr/>
        </p:nvSpPr>
        <p:spPr>
          <a:xfrm>
            <a:off x="7707745" y="4202548"/>
            <a:ext cx="720437" cy="276999"/>
          </a:xfrm>
          <a:prstGeom prst="rect">
            <a:avLst/>
          </a:prstGeom>
          <a:noFill/>
        </p:spPr>
        <p:txBody>
          <a:bodyPr wrap="square" rtlCol="0">
            <a:spAutoFit/>
          </a:bodyPr>
          <a:lstStyle/>
          <a:p>
            <a:r>
              <a:rPr lang="en-US" sz="1200" dirty="0">
                <a:hlinkClick r:id="rId5"/>
              </a:rPr>
              <a:t>Source</a:t>
            </a:r>
            <a:endParaRPr lang="en-US" sz="1200" dirty="0"/>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342900" y="445769"/>
            <a:ext cx="2400300" cy="1589219"/>
          </a:xfrm>
        </p:spPr>
        <p:txBody>
          <a:bodyPr/>
          <a:lstStyle/>
          <a:p>
            <a:r>
              <a:rPr lang="en-US" dirty="0"/>
              <a:t>Embeddings</a:t>
            </a:r>
          </a:p>
        </p:txBody>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3610537543"/>
              </p:ext>
            </p:extLst>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173</TotalTime>
  <Words>921</Words>
  <Application>Microsoft Office PowerPoint</Application>
  <PresentationFormat>On-screen Show (16:9)</PresentationFormat>
  <Paragraphs>75</Paragraphs>
  <Slides>18</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Wingdings</vt:lpstr>
      <vt:lpstr>Calibri Light</vt:lpstr>
      <vt:lpstr>Arial</vt:lpstr>
      <vt:lpstr>Georgia</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Dimension Reduction Methods</vt:lpstr>
      <vt:lpstr>2D Embedding</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30</cp:revision>
  <dcterms:modified xsi:type="dcterms:W3CDTF">2023-05-06T04:31:47Z</dcterms:modified>
</cp:coreProperties>
</file>