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1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E41FB-E944-4A46-B815-8AE0F0FEDD6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7C6FF-ED01-4393-AF46-AEE00C5F5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User similarity</a:t>
          </a:r>
        </a:p>
      </dgm:t>
    </dgm:pt>
    <dgm:pt modelId="{A577BD7A-9BA7-4183-A5E1-425EB35ECAB6}" type="parTrans" cxnId="{4DCF9E43-947F-46E6-BB5E-E5A6FC52085B}">
      <dgm:prSet/>
      <dgm:spPr/>
      <dgm:t>
        <a:bodyPr/>
        <a:lstStyle/>
        <a:p>
          <a:endParaRPr lang="en-US"/>
        </a:p>
      </dgm:t>
    </dgm:pt>
    <dgm:pt modelId="{BA90A01E-497D-4531-BF8C-2760AAAFF6AD}" type="sibTrans" cxnId="{4DCF9E43-947F-46E6-BB5E-E5A6FC5208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CEA21E-791B-4347-91DE-DB9BE34943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Based on item similarity</a:t>
          </a:r>
        </a:p>
      </dgm:t>
    </dgm:pt>
    <dgm:pt modelId="{95176C8D-29DB-4621-8BE1-922D445EA7BD}" type="parTrans" cxnId="{C677CAA1-C792-4AD2-8188-B5E551DAB79C}">
      <dgm:prSet/>
      <dgm:spPr/>
      <dgm:t>
        <a:bodyPr/>
        <a:lstStyle/>
        <a:p>
          <a:endParaRPr lang="en-US"/>
        </a:p>
      </dgm:t>
    </dgm:pt>
    <dgm:pt modelId="{B72C22BA-6DD0-456D-B1D3-52DA4EDA7FA4}" type="sibTrans" cxnId="{C677CAA1-C792-4AD2-8188-B5E551DAB79C}">
      <dgm:prSet/>
      <dgm:spPr/>
      <dgm:t>
        <a:bodyPr/>
        <a:lstStyle/>
        <a:p>
          <a:endParaRPr lang="en-US"/>
        </a:p>
      </dgm:t>
    </dgm:pt>
    <dgm:pt modelId="{8E96CDA1-7704-478E-A2C5-EA89964BCDE2}" type="pres">
      <dgm:prSet presAssocID="{D3BE41FB-E944-4A46-B815-8AE0F0FEDD65}" presName="root" presStyleCnt="0">
        <dgm:presLayoutVars>
          <dgm:dir/>
          <dgm:resizeHandles val="exact"/>
        </dgm:presLayoutVars>
      </dgm:prSet>
      <dgm:spPr/>
    </dgm:pt>
    <dgm:pt modelId="{A3E6F445-1AAB-4DB9-9212-EEDDABAF920B}" type="pres">
      <dgm:prSet presAssocID="{D3BE41FB-E944-4A46-B815-8AE0F0FEDD65}" presName="container" presStyleCnt="0">
        <dgm:presLayoutVars>
          <dgm:dir/>
          <dgm:resizeHandles val="exact"/>
        </dgm:presLayoutVars>
      </dgm:prSet>
      <dgm:spPr/>
    </dgm:pt>
    <dgm:pt modelId="{2AEEFB27-B140-4B7A-B0D5-8C8BA640FA63}" type="pres">
      <dgm:prSet presAssocID="{AE47C6FF-ED01-4393-AF46-AEE00C5F56C3}" presName="compNode" presStyleCnt="0"/>
      <dgm:spPr/>
    </dgm:pt>
    <dgm:pt modelId="{B5541087-B08D-4B65-99AD-BF4A062BBB20}" type="pres">
      <dgm:prSet presAssocID="{AE47C6FF-ED01-4393-AF46-AEE00C5F56C3}" presName="iconBgRect" presStyleLbl="bgShp" presStyleIdx="0" presStyleCnt="2"/>
      <dgm:spPr/>
    </dgm:pt>
    <dgm:pt modelId="{FD1F6FF7-B6A3-48F9-879F-9B363628F7EF}" type="pres">
      <dgm:prSet presAssocID="{AE47C6FF-ED01-4393-AF46-AEE00C5F5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CC90C15-28BF-4B85-B3C7-F0B3CA9FE45D}" type="pres">
      <dgm:prSet presAssocID="{AE47C6FF-ED01-4393-AF46-AEE00C5F56C3}" presName="spaceRect" presStyleCnt="0"/>
      <dgm:spPr/>
    </dgm:pt>
    <dgm:pt modelId="{99094BA1-3893-4B7A-8C0B-58585A1C6B4E}" type="pres">
      <dgm:prSet presAssocID="{AE47C6FF-ED01-4393-AF46-AEE00C5F56C3}" presName="textRect" presStyleLbl="revTx" presStyleIdx="0" presStyleCnt="2" custScaleY="69799">
        <dgm:presLayoutVars>
          <dgm:chMax val="1"/>
          <dgm:chPref val="1"/>
        </dgm:presLayoutVars>
      </dgm:prSet>
      <dgm:spPr/>
    </dgm:pt>
    <dgm:pt modelId="{6518BF8C-D582-4EA7-A513-2F9ECA017ACC}" type="pres">
      <dgm:prSet presAssocID="{BA90A01E-497D-4531-BF8C-2760AAAFF6AD}" presName="sibTrans" presStyleLbl="sibTrans2D1" presStyleIdx="0" presStyleCnt="0"/>
      <dgm:spPr/>
    </dgm:pt>
    <dgm:pt modelId="{D46C6458-BABC-420D-991D-D011221E3EF1}" type="pres">
      <dgm:prSet presAssocID="{39CEA21E-791B-4347-91DE-DB9BE3494376}" presName="compNode" presStyleCnt="0"/>
      <dgm:spPr/>
    </dgm:pt>
    <dgm:pt modelId="{F42CFA99-0E77-4717-8327-91A5FA630580}" type="pres">
      <dgm:prSet presAssocID="{39CEA21E-791B-4347-91DE-DB9BE3494376}" presName="iconBgRect" presStyleLbl="bgShp" presStyleIdx="1" presStyleCnt="2"/>
      <dgm:spPr/>
    </dgm:pt>
    <dgm:pt modelId="{2463370B-DD89-4178-AAB7-98129A27B139}" type="pres">
      <dgm:prSet presAssocID="{39CEA21E-791B-4347-91DE-DB9BE34943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E71C07D-720A-401C-AEBB-E7FBBE29B5CF}" type="pres">
      <dgm:prSet presAssocID="{39CEA21E-791B-4347-91DE-DB9BE3494376}" presName="spaceRect" presStyleCnt="0"/>
      <dgm:spPr/>
    </dgm:pt>
    <dgm:pt modelId="{7368AC8B-F29E-4578-985C-F37A5EACF1BC}" type="pres">
      <dgm:prSet presAssocID="{39CEA21E-791B-4347-91DE-DB9BE34943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A9A1F08-39B5-4B2C-AB4D-84549449F039}" type="presOf" srcId="{BA90A01E-497D-4531-BF8C-2760AAAFF6AD}" destId="{6518BF8C-D582-4EA7-A513-2F9ECA017ACC}" srcOrd="0" destOrd="0" presId="urn:microsoft.com/office/officeart/2018/2/layout/IconCircleList"/>
    <dgm:cxn modelId="{4DCF9E43-947F-46E6-BB5E-E5A6FC52085B}" srcId="{D3BE41FB-E944-4A46-B815-8AE0F0FEDD65}" destId="{AE47C6FF-ED01-4393-AF46-AEE00C5F56C3}" srcOrd="0" destOrd="0" parTransId="{A577BD7A-9BA7-4183-A5E1-425EB35ECAB6}" sibTransId="{BA90A01E-497D-4531-BF8C-2760AAAFF6AD}"/>
    <dgm:cxn modelId="{C05B3383-5437-4E01-AA29-B2C062C2876E}" type="presOf" srcId="{D3BE41FB-E944-4A46-B815-8AE0F0FEDD65}" destId="{8E96CDA1-7704-478E-A2C5-EA89964BCDE2}" srcOrd="0" destOrd="0" presId="urn:microsoft.com/office/officeart/2018/2/layout/IconCircleList"/>
    <dgm:cxn modelId="{133F1B9B-D413-4E11-A369-AC8068DA0107}" type="presOf" srcId="{AE47C6FF-ED01-4393-AF46-AEE00C5F56C3}" destId="{99094BA1-3893-4B7A-8C0B-58585A1C6B4E}" srcOrd="0" destOrd="0" presId="urn:microsoft.com/office/officeart/2018/2/layout/IconCircleList"/>
    <dgm:cxn modelId="{C677CAA1-C792-4AD2-8188-B5E551DAB79C}" srcId="{D3BE41FB-E944-4A46-B815-8AE0F0FEDD65}" destId="{39CEA21E-791B-4347-91DE-DB9BE3494376}" srcOrd="1" destOrd="0" parTransId="{95176C8D-29DB-4621-8BE1-922D445EA7BD}" sibTransId="{B72C22BA-6DD0-456D-B1D3-52DA4EDA7FA4}"/>
    <dgm:cxn modelId="{D07A0ECB-A176-4BB5-895D-5F70FBE28A69}" type="presOf" srcId="{39CEA21E-791B-4347-91DE-DB9BE3494376}" destId="{7368AC8B-F29E-4578-985C-F37A5EACF1BC}" srcOrd="0" destOrd="0" presId="urn:microsoft.com/office/officeart/2018/2/layout/IconCircleList"/>
    <dgm:cxn modelId="{9CD3AC0D-B90B-4C62-B6F0-FBD2FDA9DFCB}" type="presParOf" srcId="{8E96CDA1-7704-478E-A2C5-EA89964BCDE2}" destId="{A3E6F445-1AAB-4DB9-9212-EEDDABAF920B}" srcOrd="0" destOrd="0" presId="urn:microsoft.com/office/officeart/2018/2/layout/IconCircleList"/>
    <dgm:cxn modelId="{2E03929C-2021-4062-87DB-355C46D49159}" type="presParOf" srcId="{A3E6F445-1AAB-4DB9-9212-EEDDABAF920B}" destId="{2AEEFB27-B140-4B7A-B0D5-8C8BA640FA63}" srcOrd="0" destOrd="0" presId="urn:microsoft.com/office/officeart/2018/2/layout/IconCircleList"/>
    <dgm:cxn modelId="{DD463B95-6C5B-4DBA-8D3E-2356F096BE33}" type="presParOf" srcId="{2AEEFB27-B140-4B7A-B0D5-8C8BA640FA63}" destId="{B5541087-B08D-4B65-99AD-BF4A062BBB20}" srcOrd="0" destOrd="0" presId="urn:microsoft.com/office/officeart/2018/2/layout/IconCircleList"/>
    <dgm:cxn modelId="{D5FD22DF-5366-4580-AD7C-77E8E4D12955}" type="presParOf" srcId="{2AEEFB27-B140-4B7A-B0D5-8C8BA640FA63}" destId="{FD1F6FF7-B6A3-48F9-879F-9B363628F7EF}" srcOrd="1" destOrd="0" presId="urn:microsoft.com/office/officeart/2018/2/layout/IconCircleList"/>
    <dgm:cxn modelId="{11D38896-1A7E-462B-AF5B-F9E2B5544263}" type="presParOf" srcId="{2AEEFB27-B140-4B7A-B0D5-8C8BA640FA63}" destId="{7CC90C15-28BF-4B85-B3C7-F0B3CA9FE45D}" srcOrd="2" destOrd="0" presId="urn:microsoft.com/office/officeart/2018/2/layout/IconCircleList"/>
    <dgm:cxn modelId="{CE4B0C3A-A8EA-41C4-9033-78AEC243F7A6}" type="presParOf" srcId="{2AEEFB27-B140-4B7A-B0D5-8C8BA640FA63}" destId="{99094BA1-3893-4B7A-8C0B-58585A1C6B4E}" srcOrd="3" destOrd="0" presId="urn:microsoft.com/office/officeart/2018/2/layout/IconCircleList"/>
    <dgm:cxn modelId="{66050323-FBCF-4DD6-99C6-23E43BD62A3D}" type="presParOf" srcId="{A3E6F445-1AAB-4DB9-9212-EEDDABAF920B}" destId="{6518BF8C-D582-4EA7-A513-2F9ECA017ACC}" srcOrd="1" destOrd="0" presId="urn:microsoft.com/office/officeart/2018/2/layout/IconCircleList"/>
    <dgm:cxn modelId="{3FA3CE59-6720-46D8-B25D-3FE190A6CA59}" type="presParOf" srcId="{A3E6F445-1AAB-4DB9-9212-EEDDABAF920B}" destId="{D46C6458-BABC-420D-991D-D011221E3EF1}" srcOrd="2" destOrd="0" presId="urn:microsoft.com/office/officeart/2018/2/layout/IconCircleList"/>
    <dgm:cxn modelId="{40A2F0B5-967E-43F8-9074-3BD2F361CFC6}" type="presParOf" srcId="{D46C6458-BABC-420D-991D-D011221E3EF1}" destId="{F42CFA99-0E77-4717-8327-91A5FA630580}" srcOrd="0" destOrd="0" presId="urn:microsoft.com/office/officeart/2018/2/layout/IconCircleList"/>
    <dgm:cxn modelId="{12E03146-5C0A-4CEB-91E7-0CECCEE514F7}" type="presParOf" srcId="{D46C6458-BABC-420D-991D-D011221E3EF1}" destId="{2463370B-DD89-4178-AAB7-98129A27B139}" srcOrd="1" destOrd="0" presId="urn:microsoft.com/office/officeart/2018/2/layout/IconCircleList"/>
    <dgm:cxn modelId="{41B3CC34-5A39-49E0-BA20-1DCDFFAEEB50}" type="presParOf" srcId="{D46C6458-BABC-420D-991D-D011221E3EF1}" destId="{6E71C07D-720A-401C-AEBB-E7FBBE29B5CF}" srcOrd="2" destOrd="0" presId="urn:microsoft.com/office/officeart/2018/2/layout/IconCircleList"/>
    <dgm:cxn modelId="{8828C7FF-34BD-48FE-801A-8D754CB18CDB}" type="presParOf" srcId="{D46C6458-BABC-420D-991D-D011221E3EF1}" destId="{7368AC8B-F29E-4578-985C-F37A5EACF1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41087-B08D-4B65-99AD-BF4A062BBB20}">
      <dsp:nvSpPr>
        <dsp:cNvPr id="0" name=""/>
        <dsp:cNvSpPr/>
      </dsp:nvSpPr>
      <dsp:spPr>
        <a:xfrm>
          <a:off x="525449" y="369989"/>
          <a:ext cx="493171" cy="4931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F6FF7-B6A3-48F9-879F-9B363628F7EF}">
      <dsp:nvSpPr>
        <dsp:cNvPr id="0" name=""/>
        <dsp:cNvSpPr/>
      </dsp:nvSpPr>
      <dsp:spPr>
        <a:xfrm>
          <a:off x="629015" y="473555"/>
          <a:ext cx="286039" cy="286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94BA1-3893-4B7A-8C0B-58585A1C6B4E}">
      <dsp:nvSpPr>
        <dsp:cNvPr id="0" name=""/>
        <dsp:cNvSpPr/>
      </dsp:nvSpPr>
      <dsp:spPr>
        <a:xfrm>
          <a:off x="1124300" y="444460"/>
          <a:ext cx="1162476" cy="34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Based on User similarity</a:t>
          </a:r>
        </a:p>
      </dsp:txBody>
      <dsp:txXfrm>
        <a:off x="1124300" y="444460"/>
        <a:ext cx="1162476" cy="344229"/>
      </dsp:txXfrm>
    </dsp:sp>
    <dsp:sp modelId="{F42CFA99-0E77-4717-8327-91A5FA630580}">
      <dsp:nvSpPr>
        <dsp:cNvPr id="0" name=""/>
        <dsp:cNvSpPr/>
      </dsp:nvSpPr>
      <dsp:spPr>
        <a:xfrm>
          <a:off x="2489329" y="369989"/>
          <a:ext cx="493171" cy="4931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3370B-DD89-4178-AAB7-98129A27B139}">
      <dsp:nvSpPr>
        <dsp:cNvPr id="0" name=""/>
        <dsp:cNvSpPr/>
      </dsp:nvSpPr>
      <dsp:spPr>
        <a:xfrm>
          <a:off x="2592895" y="473555"/>
          <a:ext cx="286039" cy="286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8AC8B-F29E-4578-985C-F37A5EACF1BC}">
      <dsp:nvSpPr>
        <dsp:cNvPr id="0" name=""/>
        <dsp:cNvSpPr/>
      </dsp:nvSpPr>
      <dsp:spPr>
        <a:xfrm>
          <a:off x="3088181" y="369989"/>
          <a:ext cx="1162476" cy="493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Based on item similarity</a:t>
          </a:r>
        </a:p>
      </dsp:txBody>
      <dsp:txXfrm>
        <a:off x="3088181" y="369989"/>
        <a:ext cx="1162476" cy="493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bf00803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bf00803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604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7472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0580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23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2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19781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11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5900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8110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5247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90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4019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0641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8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Cosine_similarity" TargetMode="External"/><Relationship Id="rId4" Type="http://schemas.openxmlformats.org/officeDocument/2006/relationships/hyperlink" Target="https://en.wikipedia.org/wiki/Collaborative_filt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person reaching for a paper on a table full of paper and sticky notes">
            <a:extLst>
              <a:ext uri="{FF2B5EF4-FFF2-40B4-BE49-F238E27FC236}">
                <a16:creationId xmlns:a16="http://schemas.microsoft.com/office/drawing/2014/main" id="{8200D2B5-467B-7826-B40D-59623FA8AE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8913" b="6817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875977" y="1359504"/>
            <a:ext cx="6686550" cy="1373064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Recommendation using Collaborative Filtering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A41AF-4840-A5D8-46DC-B889801EF2AC}"/>
              </a:ext>
            </a:extLst>
          </p:cNvPr>
          <p:cNvSpPr txBox="1"/>
          <p:nvPr/>
        </p:nvSpPr>
        <p:spPr>
          <a:xfrm>
            <a:off x="6044609" y="3826799"/>
            <a:ext cx="282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By </a:t>
            </a:r>
          </a:p>
          <a:p>
            <a:r>
              <a:rPr lang="en-US"/>
              <a:t>Chris Alexander</a:t>
            </a:r>
          </a:p>
          <a:p>
            <a:r>
              <a:rPr lang="en-US"/>
              <a:t>Viveka Salinamakki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886200" y="242292"/>
            <a:ext cx="4776107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is a  Recommendation System?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886200" y="1649185"/>
            <a:ext cx="4776107" cy="2752635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lvl="0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r>
              <a:rPr lang="en-US" dirty="0"/>
              <a:t>Predicts/Recommends the products or services that users would buy or consume</a:t>
            </a:r>
          </a:p>
          <a:p>
            <a:pPr marL="285750" lvl="0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r>
              <a:rPr lang="en-US" dirty="0"/>
              <a:t>Used in e-commerce, entertainment content, social media posts, advertisements, music, </a:t>
            </a:r>
            <a:r>
              <a:rPr lang="en-US" dirty="0" err="1"/>
              <a:t>etc</a:t>
            </a:r>
            <a:endParaRPr lang="en-US" dirty="0"/>
          </a:p>
          <a:p>
            <a:pPr marL="285750" lvl="0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r>
              <a:rPr lang="en-US" dirty="0"/>
              <a:t>Types of recommendation</a:t>
            </a:r>
          </a:p>
          <a:p>
            <a:pPr marL="742950" lvl="1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r>
              <a:rPr lang="en-US" dirty="0"/>
              <a:t>Collaborative-based Filtering</a:t>
            </a:r>
          </a:p>
          <a:p>
            <a:pPr marL="742950" lvl="1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r>
              <a:rPr lang="en-US" dirty="0"/>
              <a:t>Content-based Filtering</a:t>
            </a:r>
          </a:p>
          <a:p>
            <a:pPr marL="285750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endParaRPr lang="en-US" dirty="0"/>
          </a:p>
          <a:p>
            <a:pPr marL="285750" lvl="0" indent="-285750" defTabSz="914400">
              <a:spcBef>
                <a:spcPts val="1000"/>
              </a:spcBef>
              <a:buFont typeface="Calibri" panose="020F0502020204030204" pitchFamily="34" charset="0"/>
              <a:buChar char="§"/>
            </a:pPr>
            <a:endParaRPr lang="en-US" dirty="0"/>
          </a:p>
        </p:txBody>
      </p:sp>
      <p:pic>
        <p:nvPicPr>
          <p:cNvPr id="116" name="Picture 115" descr="Wood human figure">
            <a:extLst>
              <a:ext uri="{FF2B5EF4-FFF2-40B4-BE49-F238E27FC236}">
                <a16:creationId xmlns:a16="http://schemas.microsoft.com/office/drawing/2014/main" id="{A8493421-32AB-99A7-A780-384192841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5" r="52744" b="-1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1485-0B7B-8E40-DEC0-F0C6596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pc="-50"/>
              <a:t>What is Collaborative Filtering?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0A7F-2D3F-DA8A-6273-50B2F4F48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232559"/>
            <a:ext cx="2313633" cy="2259430"/>
          </a:xfrm>
        </p:spPr>
        <p:txBody>
          <a:bodyPr vert="horz" lIns="0" tIns="45720" rIns="0" bIns="45720" rtlCol="0">
            <a:normAutofit/>
          </a:bodyPr>
          <a:lstStyle/>
          <a:p>
            <a:pPr defTabSz="914400"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Finds similar patterns among users</a:t>
            </a:r>
          </a:p>
          <a:p>
            <a:pPr defTabSz="914400"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Filters out items that users like based on the ratings or reactions of similar users</a:t>
            </a:r>
          </a:p>
          <a:p>
            <a:pPr defTabSz="914400">
              <a:buFont typeface="Calibri" panose="020F0502020204030204" pitchFamily="34" charset="0"/>
              <a:buChar char="•"/>
            </a:pP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1028" name="Picture 4" descr="Diagram&#10;&#10;Description automatically generated">
            <a:extLst>
              <a:ext uri="{FF2B5EF4-FFF2-40B4-BE49-F238E27FC236}">
                <a16:creationId xmlns:a16="http://schemas.microsoft.com/office/drawing/2014/main" id="{D576E11C-FE44-1437-AD47-367084DB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512" y="659789"/>
            <a:ext cx="5098562" cy="3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4122-605C-6865-9B64-D0F4830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476209"/>
            <a:ext cx="4776107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7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Types of Collaborative Filtering</a:t>
            </a:r>
          </a:p>
        </p:txBody>
      </p:sp>
      <p:pic>
        <p:nvPicPr>
          <p:cNvPr id="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A710DCAE-AA2A-AC6A-692D-41A9D0326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0" r="19689" b="-1"/>
          <a:stretch/>
        </p:blipFill>
        <p:spPr>
          <a:xfrm>
            <a:off x="20" y="-9096"/>
            <a:ext cx="3490702" cy="5152595"/>
          </a:xfrm>
          <a:prstGeom prst="rect">
            <a:avLst/>
          </a:prstGeom>
        </p:spPr>
      </p:pic>
      <p:graphicFrame>
        <p:nvGraphicFramePr>
          <p:cNvPr id="64" name="TextBox 5">
            <a:extLst>
              <a:ext uri="{FF2B5EF4-FFF2-40B4-BE49-F238E27FC236}">
                <a16:creationId xmlns:a16="http://schemas.microsoft.com/office/drawing/2014/main" id="{89C5C6B1-80B3-D711-B0E5-972BBE7D7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193256"/>
              </p:ext>
            </p:extLst>
          </p:nvPr>
        </p:nvGraphicFramePr>
        <p:xfrm>
          <a:off x="3886200" y="1649185"/>
          <a:ext cx="4776107" cy="1233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9BB209-9E73-D341-7F85-3FB4F8F6FB31}"/>
              </a:ext>
            </a:extLst>
          </p:cNvPr>
          <p:cNvSpPr txBox="1"/>
          <p:nvPr/>
        </p:nvSpPr>
        <p:spPr>
          <a:xfrm>
            <a:off x="4174841" y="2720109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Find users sharing similar rating patterns with test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Ratings from these users used to calculate a prediction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FC4E9-0EA1-D466-ED78-9D67DE195686}"/>
              </a:ext>
            </a:extLst>
          </p:cNvPr>
          <p:cNvSpPr txBox="1"/>
          <p:nvPr/>
        </p:nvSpPr>
        <p:spPr>
          <a:xfrm>
            <a:off x="6158803" y="2715698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Relationships among items found using item-item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Match user’s data with this matrix to get preferences</a:t>
            </a:r>
          </a:p>
        </p:txBody>
      </p:sp>
    </p:spTree>
    <p:extLst>
      <p:ext uri="{BB962C8B-B14F-4D97-AF65-F5344CB8AC3E}">
        <p14:creationId xmlns:p14="http://schemas.microsoft.com/office/powerpoint/2010/main" val="165308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C7F-4D9E-9430-EE24-1B07D72B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537E-F7C5-1675-AD44-81AB76B0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Similarity can be computed as follows</a:t>
            </a:r>
          </a:p>
          <a:p>
            <a:pPr marL="219456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219456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14C5A-6A95-A7CD-1A45-458B3028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499" y="3020293"/>
            <a:ext cx="4515082" cy="1023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E456E-B999-8567-F8C7-13488F84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99" y="840179"/>
            <a:ext cx="4515082" cy="1930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AC52F6-A6FB-15AC-3E1C-51F2B228B4A5}"/>
              </a:ext>
            </a:extLst>
          </p:cNvPr>
          <p:cNvSpPr txBox="1"/>
          <p:nvPr/>
        </p:nvSpPr>
        <p:spPr>
          <a:xfrm>
            <a:off x="7707745" y="2632178"/>
            <a:ext cx="63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63B4A-B163-D0FD-32FF-22AF1841F76D}"/>
              </a:ext>
            </a:extLst>
          </p:cNvPr>
          <p:cNvSpPr txBox="1"/>
          <p:nvPr/>
        </p:nvSpPr>
        <p:spPr>
          <a:xfrm>
            <a:off x="7707745" y="4202548"/>
            <a:ext cx="72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1971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132</Words>
  <Application>Microsoft Office PowerPoint</Application>
  <PresentationFormat>On-screen Show (16:9)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Arial</vt:lpstr>
      <vt:lpstr>Calibri</vt:lpstr>
      <vt:lpstr>Retrospect</vt:lpstr>
      <vt:lpstr>Recommendation using Collaborative Filtering</vt:lpstr>
      <vt:lpstr>What is a  Recommendation System?</vt:lpstr>
      <vt:lpstr>What is Collaborative Filtering?</vt:lpstr>
      <vt:lpstr>Types of Collaborative Filtering</vt:lpstr>
      <vt:lpstr>Similarity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using Collaborative Filtering</dc:title>
  <cp:lastModifiedBy>Viveka Salinamakki</cp:lastModifiedBy>
  <cp:revision>17</cp:revision>
  <dcterms:modified xsi:type="dcterms:W3CDTF">2023-05-02T23:16:33Z</dcterms:modified>
</cp:coreProperties>
</file>