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1_24E1505F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68" r:id="rId8"/>
    <p:sldId id="269" r:id="rId9"/>
    <p:sldId id="265" r:id="rId10"/>
    <p:sldId id="278" r:id="rId11"/>
    <p:sldId id="280" r:id="rId12"/>
    <p:sldId id="264" r:id="rId13"/>
    <p:sldId id="270" r:id="rId14"/>
    <p:sldId id="272" r:id="rId15"/>
    <p:sldId id="260" r:id="rId16"/>
    <p:sldId id="273" r:id="rId17"/>
    <p:sldId id="274" r:id="rId18"/>
    <p:sldId id="275" r:id="rId19"/>
    <p:sldId id="276" r:id="rId20"/>
    <p:sldId id="277" r:id="rId21"/>
    <p:sldId id="266" r:id="rId22"/>
    <p:sldId id="27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08F21F-A317-F8BD-8CEB-34DEB91E2FA0}" name="Chris Alexander" initials="CA" userId="6d536a15eaa4ff7f" providerId="Windows Live"/>
  <p188:author id="{60455F32-C2F1-6912-C702-CEB1C9CB7690}" name="Chris Alexander" initials="CA" userId="S::chal1831@colorado.edu::e2ae305a-6503-4ce8-b703-dfcb37cd98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704" autoAdjust="0"/>
  </p:normalViewPr>
  <p:slideViewPr>
    <p:cSldViewPr snapToGrid="0">
      <p:cViewPr varScale="1">
        <p:scale>
          <a:sx n="144" d="100"/>
          <a:sy n="144" d="100"/>
        </p:scale>
        <p:origin x="79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11_24E150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16AC5D-95AB-4619-88FD-065ADB129096}" authorId="{60455F32-C2F1-6912-C702-CEB1C9CB7690}" created="2023-05-03T02:36:17.843">
    <pc:sldMkLst xmlns:pc="http://schemas.microsoft.com/office/powerpoint/2013/main/command">
      <pc:docMk/>
      <pc:sldMk cId="618745951" sldId="273"/>
    </pc:sldMkLst>
    <p188:txBody>
      <a:bodyPr/>
      <a:lstStyle/>
      <a:p>
        <a:r>
          <a:rPr lang="en-US"/>
          <a:t>Depth 10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18C4F-C777-4EBA-AD6A-1CDA292DC5A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DF61D-1559-4B5D-8DBE-9D04A09380A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Removed duplicate entries.</a:t>
          </a:r>
        </a:p>
      </dgm:t>
    </dgm:pt>
    <dgm:pt modelId="{031A15B8-B66F-43D7-AA0C-AA0A2E475F0A}" type="parTrans" cxnId="{D9AEB6B4-5FB7-45C7-B9FE-74BB64B83287}">
      <dgm:prSet/>
      <dgm:spPr/>
      <dgm:t>
        <a:bodyPr/>
        <a:lstStyle/>
        <a:p>
          <a:endParaRPr lang="en-US"/>
        </a:p>
      </dgm:t>
    </dgm:pt>
    <dgm:pt modelId="{225F411C-1819-40BD-A9AD-367DC4284E7B}" type="sibTrans" cxnId="{D9AEB6B4-5FB7-45C7-B9FE-74BB64B83287}">
      <dgm:prSet/>
      <dgm:spPr/>
      <dgm:t>
        <a:bodyPr/>
        <a:lstStyle/>
        <a:p>
          <a:endParaRPr lang="en-US"/>
        </a:p>
      </dgm:t>
    </dgm:pt>
    <dgm:pt modelId="{B4ED6222-AAD6-4D0A-AE0C-91783210172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One hot /label encode categorical data.</a:t>
          </a:r>
        </a:p>
      </dgm:t>
    </dgm:pt>
    <dgm:pt modelId="{C89A7EDE-9DBC-42D1-9086-0BB86BC3C649}" type="parTrans" cxnId="{F48829B5-ECD2-40EF-9B14-3197D4CC1100}">
      <dgm:prSet/>
      <dgm:spPr/>
      <dgm:t>
        <a:bodyPr/>
        <a:lstStyle/>
        <a:p>
          <a:endParaRPr lang="en-US"/>
        </a:p>
      </dgm:t>
    </dgm:pt>
    <dgm:pt modelId="{6C0B7057-C979-4846-8A97-658B2B67A613}" type="sibTrans" cxnId="{F48829B5-ECD2-40EF-9B14-3197D4CC1100}">
      <dgm:prSet/>
      <dgm:spPr/>
      <dgm:t>
        <a:bodyPr/>
        <a:lstStyle/>
        <a:p>
          <a:endParaRPr lang="en-US"/>
        </a:p>
      </dgm:t>
    </dgm:pt>
    <dgm:pt modelId="{F2936D55-8AB3-4FBA-84C4-730A23A593D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Handled </a:t>
          </a:r>
          <a:r>
            <a:rPr lang="en-US" dirty="0" err="1">
              <a:solidFill>
                <a:schemeClr val="tx1"/>
              </a:solidFill>
            </a:rPr>
            <a:t>NaN</a:t>
          </a:r>
          <a:r>
            <a:rPr lang="en-US" dirty="0">
              <a:solidFill>
                <a:schemeClr val="tx1"/>
              </a:solidFill>
            </a:rPr>
            <a:t> values</a:t>
          </a:r>
        </a:p>
      </dgm:t>
    </dgm:pt>
    <dgm:pt modelId="{8DE1BBB9-8EB9-43D9-82DD-B1198C808191}" type="parTrans" cxnId="{164AEEDE-C354-41CC-A3CB-C8E93D3FA154}">
      <dgm:prSet/>
      <dgm:spPr/>
      <dgm:t>
        <a:bodyPr/>
        <a:lstStyle/>
        <a:p>
          <a:endParaRPr lang="en-US"/>
        </a:p>
      </dgm:t>
    </dgm:pt>
    <dgm:pt modelId="{7CDABBC1-AFE8-4E9F-BA27-AB4FA90B7643}" type="sibTrans" cxnId="{164AEEDE-C354-41CC-A3CB-C8E93D3FA154}">
      <dgm:prSet/>
      <dgm:spPr/>
      <dgm:t>
        <a:bodyPr/>
        <a:lstStyle/>
        <a:p>
          <a:endParaRPr lang="en-US"/>
        </a:p>
      </dgm:t>
    </dgm:pt>
    <dgm:pt modelId="{74B3E21A-AA56-49F1-B425-2CFA45CE770F}" type="pres">
      <dgm:prSet presAssocID="{F8518C4F-C777-4EBA-AD6A-1CDA292DC5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D03C66-9FAE-4471-B7EA-E79203E388D0}" type="pres">
      <dgm:prSet presAssocID="{F01DF61D-1559-4B5D-8DBE-9D04A09380A2}" presName="root" presStyleCnt="0"/>
      <dgm:spPr/>
    </dgm:pt>
    <dgm:pt modelId="{F9601500-D158-4EE8-A90F-C18BC27759F0}" type="pres">
      <dgm:prSet presAssocID="{F01DF61D-1559-4B5D-8DBE-9D04A09380A2}" presName="rootComposite" presStyleCnt="0"/>
      <dgm:spPr/>
    </dgm:pt>
    <dgm:pt modelId="{31F1B1A6-9D6B-47FB-906A-6D5F5503831A}" type="pres">
      <dgm:prSet presAssocID="{F01DF61D-1559-4B5D-8DBE-9D04A09380A2}" presName="rootText" presStyleLbl="node1" presStyleIdx="0" presStyleCnt="3"/>
      <dgm:spPr/>
    </dgm:pt>
    <dgm:pt modelId="{9ED9C0C8-9DFE-4A86-ADD6-2B3212C50C33}" type="pres">
      <dgm:prSet presAssocID="{F01DF61D-1559-4B5D-8DBE-9D04A09380A2}" presName="rootConnector" presStyleLbl="node1" presStyleIdx="0" presStyleCnt="3"/>
      <dgm:spPr/>
    </dgm:pt>
    <dgm:pt modelId="{B6F8AA8E-E699-4D8C-9909-6166A0C5F89F}" type="pres">
      <dgm:prSet presAssocID="{F01DF61D-1559-4B5D-8DBE-9D04A09380A2}" presName="childShape" presStyleCnt="0"/>
      <dgm:spPr/>
    </dgm:pt>
    <dgm:pt modelId="{39F6EDB4-BA8C-43A9-A438-74C6BC9C7778}" type="pres">
      <dgm:prSet presAssocID="{B4ED6222-AAD6-4D0A-AE0C-91783210172B}" presName="root" presStyleCnt="0"/>
      <dgm:spPr/>
    </dgm:pt>
    <dgm:pt modelId="{11D0F087-7007-411E-9D45-519A1FF9C08E}" type="pres">
      <dgm:prSet presAssocID="{B4ED6222-AAD6-4D0A-AE0C-91783210172B}" presName="rootComposite" presStyleCnt="0"/>
      <dgm:spPr/>
    </dgm:pt>
    <dgm:pt modelId="{9374AD9B-A3A3-43FB-865C-028A441EB1B4}" type="pres">
      <dgm:prSet presAssocID="{B4ED6222-AAD6-4D0A-AE0C-91783210172B}" presName="rootText" presStyleLbl="node1" presStyleIdx="1" presStyleCnt="3"/>
      <dgm:spPr/>
    </dgm:pt>
    <dgm:pt modelId="{A2ED7A53-863F-44A5-81F1-F1505DD4D117}" type="pres">
      <dgm:prSet presAssocID="{B4ED6222-AAD6-4D0A-AE0C-91783210172B}" presName="rootConnector" presStyleLbl="node1" presStyleIdx="1" presStyleCnt="3"/>
      <dgm:spPr/>
    </dgm:pt>
    <dgm:pt modelId="{8AA4F20A-5B41-4C9C-8312-576173FAA9A5}" type="pres">
      <dgm:prSet presAssocID="{B4ED6222-AAD6-4D0A-AE0C-91783210172B}" presName="childShape" presStyleCnt="0"/>
      <dgm:spPr/>
    </dgm:pt>
    <dgm:pt modelId="{34BB59F8-1A3E-490D-A719-A5A7375B9E92}" type="pres">
      <dgm:prSet presAssocID="{F2936D55-8AB3-4FBA-84C4-730A23A593D5}" presName="root" presStyleCnt="0"/>
      <dgm:spPr/>
    </dgm:pt>
    <dgm:pt modelId="{6C82F9B0-A1ED-4D1C-B158-6869EDE9CE91}" type="pres">
      <dgm:prSet presAssocID="{F2936D55-8AB3-4FBA-84C4-730A23A593D5}" presName="rootComposite" presStyleCnt="0"/>
      <dgm:spPr/>
    </dgm:pt>
    <dgm:pt modelId="{60FC4631-37D4-49A7-AD7A-1E16975FDB42}" type="pres">
      <dgm:prSet presAssocID="{F2936D55-8AB3-4FBA-84C4-730A23A593D5}" presName="rootText" presStyleLbl="node1" presStyleIdx="2" presStyleCnt="3"/>
      <dgm:spPr/>
    </dgm:pt>
    <dgm:pt modelId="{0D3C9891-8D64-4A93-939C-6A1A44C169AF}" type="pres">
      <dgm:prSet presAssocID="{F2936D55-8AB3-4FBA-84C4-730A23A593D5}" presName="rootConnector" presStyleLbl="node1" presStyleIdx="2" presStyleCnt="3"/>
      <dgm:spPr/>
    </dgm:pt>
    <dgm:pt modelId="{DEDC9B3F-45D0-4B4C-879C-A94C8F208959}" type="pres">
      <dgm:prSet presAssocID="{F2936D55-8AB3-4FBA-84C4-730A23A593D5}" presName="childShape" presStyleCnt="0"/>
      <dgm:spPr/>
    </dgm:pt>
  </dgm:ptLst>
  <dgm:cxnLst>
    <dgm:cxn modelId="{B104F014-9D9E-44FC-8666-4B07DC876298}" type="presOf" srcId="{F01DF61D-1559-4B5D-8DBE-9D04A09380A2}" destId="{31F1B1A6-9D6B-47FB-906A-6D5F5503831A}" srcOrd="0" destOrd="0" presId="urn:microsoft.com/office/officeart/2005/8/layout/hierarchy3"/>
    <dgm:cxn modelId="{79B5605B-B981-4F8E-A7EE-ED18EE4B5BDA}" type="presOf" srcId="{B4ED6222-AAD6-4D0A-AE0C-91783210172B}" destId="{A2ED7A53-863F-44A5-81F1-F1505DD4D117}" srcOrd="1" destOrd="0" presId="urn:microsoft.com/office/officeart/2005/8/layout/hierarchy3"/>
    <dgm:cxn modelId="{F5217A74-06FE-4D8D-B2DF-D59B25557D09}" type="presOf" srcId="{F01DF61D-1559-4B5D-8DBE-9D04A09380A2}" destId="{9ED9C0C8-9DFE-4A86-ADD6-2B3212C50C33}" srcOrd="1" destOrd="0" presId="urn:microsoft.com/office/officeart/2005/8/layout/hierarchy3"/>
    <dgm:cxn modelId="{5960F18D-E536-432E-9ED4-85A2283D131C}" type="presOf" srcId="{F2936D55-8AB3-4FBA-84C4-730A23A593D5}" destId="{60FC4631-37D4-49A7-AD7A-1E16975FDB42}" srcOrd="0" destOrd="0" presId="urn:microsoft.com/office/officeart/2005/8/layout/hierarchy3"/>
    <dgm:cxn modelId="{D9AEB6B4-5FB7-45C7-B9FE-74BB64B83287}" srcId="{F8518C4F-C777-4EBA-AD6A-1CDA292DC5AA}" destId="{F01DF61D-1559-4B5D-8DBE-9D04A09380A2}" srcOrd="0" destOrd="0" parTransId="{031A15B8-B66F-43D7-AA0C-AA0A2E475F0A}" sibTransId="{225F411C-1819-40BD-A9AD-367DC4284E7B}"/>
    <dgm:cxn modelId="{F48829B5-ECD2-40EF-9B14-3197D4CC1100}" srcId="{F8518C4F-C777-4EBA-AD6A-1CDA292DC5AA}" destId="{B4ED6222-AAD6-4D0A-AE0C-91783210172B}" srcOrd="1" destOrd="0" parTransId="{C89A7EDE-9DBC-42D1-9086-0BB86BC3C649}" sibTransId="{6C0B7057-C979-4846-8A97-658B2B67A613}"/>
    <dgm:cxn modelId="{A494ECC7-A735-4E13-B83D-B69A0DB1D568}" type="presOf" srcId="{B4ED6222-AAD6-4D0A-AE0C-91783210172B}" destId="{9374AD9B-A3A3-43FB-865C-028A441EB1B4}" srcOrd="0" destOrd="0" presId="urn:microsoft.com/office/officeart/2005/8/layout/hierarchy3"/>
    <dgm:cxn modelId="{AEC282D5-7BF1-4724-A899-BF0571A61719}" type="presOf" srcId="{F2936D55-8AB3-4FBA-84C4-730A23A593D5}" destId="{0D3C9891-8D64-4A93-939C-6A1A44C169AF}" srcOrd="1" destOrd="0" presId="urn:microsoft.com/office/officeart/2005/8/layout/hierarchy3"/>
    <dgm:cxn modelId="{164AEEDE-C354-41CC-A3CB-C8E93D3FA154}" srcId="{F8518C4F-C777-4EBA-AD6A-1CDA292DC5AA}" destId="{F2936D55-8AB3-4FBA-84C4-730A23A593D5}" srcOrd="2" destOrd="0" parTransId="{8DE1BBB9-8EB9-43D9-82DD-B1198C808191}" sibTransId="{7CDABBC1-AFE8-4E9F-BA27-AB4FA90B7643}"/>
    <dgm:cxn modelId="{4E0DDBEC-608D-48A8-BD95-2587A5958D11}" type="presOf" srcId="{F8518C4F-C777-4EBA-AD6A-1CDA292DC5AA}" destId="{74B3E21A-AA56-49F1-B425-2CFA45CE770F}" srcOrd="0" destOrd="0" presId="urn:microsoft.com/office/officeart/2005/8/layout/hierarchy3"/>
    <dgm:cxn modelId="{52C524E4-507F-4D77-B50B-0FAE80075DB2}" type="presParOf" srcId="{74B3E21A-AA56-49F1-B425-2CFA45CE770F}" destId="{57D03C66-9FAE-4471-B7EA-E79203E388D0}" srcOrd="0" destOrd="0" presId="urn:microsoft.com/office/officeart/2005/8/layout/hierarchy3"/>
    <dgm:cxn modelId="{B2810DF2-37D8-4D24-A29E-CDA8E3809FD0}" type="presParOf" srcId="{57D03C66-9FAE-4471-B7EA-E79203E388D0}" destId="{F9601500-D158-4EE8-A90F-C18BC27759F0}" srcOrd="0" destOrd="0" presId="urn:microsoft.com/office/officeart/2005/8/layout/hierarchy3"/>
    <dgm:cxn modelId="{13361468-87CA-4493-A7ED-4262F5274E47}" type="presParOf" srcId="{F9601500-D158-4EE8-A90F-C18BC27759F0}" destId="{31F1B1A6-9D6B-47FB-906A-6D5F5503831A}" srcOrd="0" destOrd="0" presId="urn:microsoft.com/office/officeart/2005/8/layout/hierarchy3"/>
    <dgm:cxn modelId="{238317FD-1DFC-48A3-8345-293B04D5901C}" type="presParOf" srcId="{F9601500-D158-4EE8-A90F-C18BC27759F0}" destId="{9ED9C0C8-9DFE-4A86-ADD6-2B3212C50C33}" srcOrd="1" destOrd="0" presId="urn:microsoft.com/office/officeart/2005/8/layout/hierarchy3"/>
    <dgm:cxn modelId="{3CD2DA18-84ED-426B-99D7-295C04BCC8CC}" type="presParOf" srcId="{57D03C66-9FAE-4471-B7EA-E79203E388D0}" destId="{B6F8AA8E-E699-4D8C-9909-6166A0C5F89F}" srcOrd="1" destOrd="0" presId="urn:microsoft.com/office/officeart/2005/8/layout/hierarchy3"/>
    <dgm:cxn modelId="{C02E1003-7FEC-4367-AD87-E99F7977A82F}" type="presParOf" srcId="{74B3E21A-AA56-49F1-B425-2CFA45CE770F}" destId="{39F6EDB4-BA8C-43A9-A438-74C6BC9C7778}" srcOrd="1" destOrd="0" presId="urn:microsoft.com/office/officeart/2005/8/layout/hierarchy3"/>
    <dgm:cxn modelId="{10DD3283-E651-426B-BAB0-BF66070AC6EB}" type="presParOf" srcId="{39F6EDB4-BA8C-43A9-A438-74C6BC9C7778}" destId="{11D0F087-7007-411E-9D45-519A1FF9C08E}" srcOrd="0" destOrd="0" presId="urn:microsoft.com/office/officeart/2005/8/layout/hierarchy3"/>
    <dgm:cxn modelId="{E33EFD2E-AA37-41D7-B63D-13ACC779BCB9}" type="presParOf" srcId="{11D0F087-7007-411E-9D45-519A1FF9C08E}" destId="{9374AD9B-A3A3-43FB-865C-028A441EB1B4}" srcOrd="0" destOrd="0" presId="urn:microsoft.com/office/officeart/2005/8/layout/hierarchy3"/>
    <dgm:cxn modelId="{12309789-E616-4BC6-B100-4C3F182E1D11}" type="presParOf" srcId="{11D0F087-7007-411E-9D45-519A1FF9C08E}" destId="{A2ED7A53-863F-44A5-81F1-F1505DD4D117}" srcOrd="1" destOrd="0" presId="urn:microsoft.com/office/officeart/2005/8/layout/hierarchy3"/>
    <dgm:cxn modelId="{0A5B4699-4FB8-47F3-912F-4BC36F0FD497}" type="presParOf" srcId="{39F6EDB4-BA8C-43A9-A438-74C6BC9C7778}" destId="{8AA4F20A-5B41-4C9C-8312-576173FAA9A5}" srcOrd="1" destOrd="0" presId="urn:microsoft.com/office/officeart/2005/8/layout/hierarchy3"/>
    <dgm:cxn modelId="{37A21BB9-0C3E-4AAE-A89A-CEAE02BABDEF}" type="presParOf" srcId="{74B3E21A-AA56-49F1-B425-2CFA45CE770F}" destId="{34BB59F8-1A3E-490D-A719-A5A7375B9E92}" srcOrd="2" destOrd="0" presId="urn:microsoft.com/office/officeart/2005/8/layout/hierarchy3"/>
    <dgm:cxn modelId="{9823F88C-A421-4EBA-97A9-2038B004F569}" type="presParOf" srcId="{34BB59F8-1A3E-490D-A719-A5A7375B9E92}" destId="{6C82F9B0-A1ED-4D1C-B158-6869EDE9CE91}" srcOrd="0" destOrd="0" presId="urn:microsoft.com/office/officeart/2005/8/layout/hierarchy3"/>
    <dgm:cxn modelId="{D40CA376-EB72-4C9B-9723-2386DC195529}" type="presParOf" srcId="{6C82F9B0-A1ED-4D1C-B158-6869EDE9CE91}" destId="{60FC4631-37D4-49A7-AD7A-1E16975FDB42}" srcOrd="0" destOrd="0" presId="urn:microsoft.com/office/officeart/2005/8/layout/hierarchy3"/>
    <dgm:cxn modelId="{43905251-697C-4997-882B-3355CE766E55}" type="presParOf" srcId="{6C82F9B0-A1ED-4D1C-B158-6869EDE9CE91}" destId="{0D3C9891-8D64-4A93-939C-6A1A44C169AF}" srcOrd="1" destOrd="0" presId="urn:microsoft.com/office/officeart/2005/8/layout/hierarchy3"/>
    <dgm:cxn modelId="{D660AD19-D2FA-4C77-A228-706EF4C07678}" type="presParOf" srcId="{34BB59F8-1A3E-490D-A719-A5A7375B9E92}" destId="{DEDC9B3F-45D0-4B4C-879C-A94C8F20895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1B1A6-9D6B-47FB-906A-6D5F5503831A}">
      <dsp:nvSpPr>
        <dsp:cNvPr id="0" name=""/>
        <dsp:cNvSpPr/>
      </dsp:nvSpPr>
      <dsp:spPr>
        <a:xfrm>
          <a:off x="661887" y="13"/>
          <a:ext cx="2400604" cy="120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Removed duplicate entries.</a:t>
          </a:r>
        </a:p>
      </dsp:txBody>
      <dsp:txXfrm>
        <a:off x="697043" y="35169"/>
        <a:ext cx="2330292" cy="1129990"/>
      </dsp:txXfrm>
    </dsp:sp>
    <dsp:sp modelId="{9374AD9B-A3A3-43FB-865C-028A441EB1B4}">
      <dsp:nvSpPr>
        <dsp:cNvPr id="0" name=""/>
        <dsp:cNvSpPr/>
      </dsp:nvSpPr>
      <dsp:spPr>
        <a:xfrm>
          <a:off x="3662643" y="13"/>
          <a:ext cx="2400604" cy="120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One hot /label encode categorical data.</a:t>
          </a:r>
        </a:p>
      </dsp:txBody>
      <dsp:txXfrm>
        <a:off x="3697799" y="35169"/>
        <a:ext cx="2330292" cy="1129990"/>
      </dsp:txXfrm>
    </dsp:sp>
    <dsp:sp modelId="{60FC4631-37D4-49A7-AD7A-1E16975FDB42}">
      <dsp:nvSpPr>
        <dsp:cNvPr id="0" name=""/>
        <dsp:cNvSpPr/>
      </dsp:nvSpPr>
      <dsp:spPr>
        <a:xfrm>
          <a:off x="6663398" y="13"/>
          <a:ext cx="2400604" cy="120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Handled </a:t>
          </a:r>
          <a:r>
            <a:rPr lang="en-US" sz="2300" kern="1200" dirty="0" err="1">
              <a:solidFill>
                <a:schemeClr val="tx1"/>
              </a:solidFill>
            </a:rPr>
            <a:t>NaN</a:t>
          </a:r>
          <a:r>
            <a:rPr lang="en-US" sz="2300" kern="1200" dirty="0">
              <a:solidFill>
                <a:schemeClr val="tx1"/>
              </a:solidFill>
            </a:rPr>
            <a:t> values</a:t>
          </a:r>
        </a:p>
      </dsp:txBody>
      <dsp:txXfrm>
        <a:off x="6698554" y="35169"/>
        <a:ext cx="2330292" cy="1129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mention of which hotel and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2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performance without setting dept</a:t>
            </a:r>
          </a:p>
          <a:p>
            <a:r>
              <a:rPr lang="en-US" dirty="0"/>
              <a:t>With depth of 20</a:t>
            </a:r>
          </a:p>
          <a:p>
            <a:r>
              <a:rPr lang="en-US" dirty="0"/>
              <a:t>Important features</a:t>
            </a:r>
          </a:p>
          <a:p>
            <a:r>
              <a:rPr lang="en-US" dirty="0"/>
              <a:t>Sensitive to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1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5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say the model is generalized</a:t>
            </a:r>
          </a:p>
          <a:p>
            <a:r>
              <a:rPr lang="en-US" dirty="0"/>
              <a:t>My parameters takes into consideration computation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2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2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microsoft.com/office/2018/10/relationships/comments" Target="../comments/modernComment_111_24E1505F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kaggle.com/datasets/ahsan81/hotel-reservations-classification-dataset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publicdomainpictures.net/view-image.php?image=95676&amp;picture=tree" TargetMode="Externa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460" y="3694176"/>
            <a:ext cx="6112042" cy="1122202"/>
          </a:xfrm>
        </p:spPr>
        <p:txBody>
          <a:bodyPr/>
          <a:lstStyle/>
          <a:p>
            <a:pPr algn="ctr"/>
            <a:r>
              <a:rPr lang="en-US" sz="3200" dirty="0"/>
              <a:t>Hotel Booking cancellation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7596" y="4816378"/>
            <a:ext cx="4941770" cy="10693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Chris Alexander</a:t>
            </a:r>
          </a:p>
          <a:p>
            <a:pPr algn="ctr"/>
            <a:r>
              <a:rPr lang="en-US" dirty="0"/>
              <a:t>University of Colorado, Boulder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4" name="Content Placeholder 23" descr="Aerial view of green treetops">
            <a:extLst>
              <a:ext uri="{FF2B5EF4-FFF2-40B4-BE49-F238E27FC236}">
                <a16:creationId xmlns:a16="http://schemas.microsoft.com/office/drawing/2014/main" id="{CCFEEF81-CDBF-B1A2-CD9D-20B6EAB2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08" y="-25603"/>
            <a:ext cx="7012898" cy="690920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34" y="1100416"/>
            <a:ext cx="1107728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Random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Forest Classifier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10</a:t>
            </a:fld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814C6-7F77-D5B3-2B35-CAF0B859F00D}"/>
              </a:ext>
            </a:extLst>
          </p:cNvPr>
          <p:cNvSpPr txBox="1"/>
          <p:nvPr/>
        </p:nvSpPr>
        <p:spPr>
          <a:xfrm>
            <a:off x="585888" y="2881462"/>
            <a:ext cx="440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based Algorithm Inherently does 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sensitive to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4309-EB5B-DE6F-F7CC-DE292F8CF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FADBF-CAF5-813F-E597-A73B4B65D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Effect of One hot encoding on Random forest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706ACE-8053-E250-FF8C-E8967577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556341"/>
            <a:ext cx="3924300" cy="441189"/>
          </a:xfrm>
        </p:spPr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6D135E0-31E7-62C8-CDD9-F8A83D043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75879" y="3790894"/>
            <a:ext cx="3943627" cy="450242"/>
          </a:xfrm>
        </p:spPr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A0664-FFC5-8016-A6EA-3536E510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587" y="2163453"/>
            <a:ext cx="4888377" cy="3649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D3B4FD-5070-8BE0-F2FB-4B6E205F2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379" y="4450984"/>
            <a:ext cx="3503679" cy="4857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0047A6-2030-28C9-EE74-49F5E53BC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155" y="3144451"/>
            <a:ext cx="3410125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998-E4D5-49F6-4E06-28B63877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2CCF4-9780-DAD5-FBCE-E755C4D2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9148" y="1892154"/>
            <a:ext cx="3924300" cy="823912"/>
          </a:xfrm>
        </p:spPr>
        <p:txBody>
          <a:bodyPr/>
          <a:lstStyle/>
          <a:p>
            <a:r>
              <a:rPr lang="en-US" dirty="0"/>
              <a:t>Without Standard scalar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8B2746-7F54-185F-1800-59C759B0D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43992" y="3632566"/>
            <a:ext cx="2948370" cy="24072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4D75B-28E1-8DC2-A323-A893B73D6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914865"/>
            <a:ext cx="3943627" cy="823912"/>
          </a:xfrm>
        </p:spPr>
        <p:txBody>
          <a:bodyPr/>
          <a:lstStyle/>
          <a:p>
            <a:r>
              <a:rPr lang="en-US" dirty="0"/>
              <a:t>With standard scalar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AEFD8-3E5D-47C5-F0B3-CA54BA6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A20ACE6-8523-EFD2-A3C3-8FBFBA83F3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886092" y="3632566"/>
            <a:ext cx="2999669" cy="2407258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5D896E-7942-7F3B-90FE-D3A2C81F0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884" y="2871143"/>
            <a:ext cx="3057285" cy="3683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6D3171-8244-EAD6-2F99-5590A685D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951" y="2857115"/>
            <a:ext cx="3463692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59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B27B-4C09-139C-77FB-6F9E5434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E0121-494B-EB33-F9BC-3ACBA30B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02338"/>
            <a:ext cx="3924300" cy="34301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contribute a lot to reduce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features generated may have some importance.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CCD3A-F3C9-C874-7C95-1F4C0D42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5C261-7392-B3C4-E89A-4AD49E4E33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7BF1-FF46-A1BF-5A17-DC081E90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98BCD8-04F2-CC1E-EFF7-D8C572F7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668" y="2402338"/>
            <a:ext cx="5066715" cy="37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3F76-CB96-6E7A-1A12-333AB14B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number of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D252F-FB25-C737-2BBF-6E8C1D32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375556"/>
            <a:ext cx="3924300" cy="34569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number of trees does not reduce error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number trees improves our confidence in the prediction.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49E35-FFCE-E084-C4EE-F5049A38F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FD2EB-862A-8D0D-F642-25DADBF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34B8CB-0041-03C3-D5A8-421CB91800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F5A0F3-9311-FC1F-FC1F-34150B8F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183" y="2217740"/>
            <a:ext cx="5195332" cy="3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7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DADD-B1AA-2846-7B9E-B85BD4BE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depth of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EB447-7EB1-0116-95BC-DFF7CE15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582944"/>
            <a:ext cx="3924300" cy="3249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depth is in the range 10-20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CC8D4-FC03-939C-5258-4A6F682AD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7EB9-216A-DF16-1230-A8F84B306B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E7516-9046-C670-EE81-EDD5FC0C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C42426-AE4E-5D25-A2E5-2D4C3B32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217740"/>
            <a:ext cx="5327349" cy="41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4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172E-D8FE-F353-91AB-33A46F90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618E-CFB9-3113-A749-E493D413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432" y="1904489"/>
            <a:ext cx="3924300" cy="823912"/>
          </a:xfrm>
        </p:spPr>
        <p:txBody>
          <a:bodyPr/>
          <a:lstStyle/>
          <a:p>
            <a:r>
              <a:rPr lang="en-US" dirty="0" err="1"/>
              <a:t>RandomizedsearchCV</a:t>
            </a:r>
            <a:r>
              <a:rPr lang="en-US" dirty="0"/>
              <a:t> generated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7BD1-7773-C3AC-81AB-B01D0EBD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816942"/>
            <a:ext cx="3924300" cy="30155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N_estimators</a:t>
            </a:r>
            <a:r>
              <a:rPr lang="en-US" dirty="0"/>
              <a:t>=1964</a:t>
            </a:r>
          </a:p>
          <a:p>
            <a:pPr>
              <a:spcBef>
                <a:spcPts val="0"/>
              </a:spcBef>
            </a:pPr>
            <a:r>
              <a:rPr lang="en-US" dirty="0" err="1"/>
              <a:t>Max_depth</a:t>
            </a:r>
            <a:r>
              <a:rPr lang="en-US" dirty="0"/>
              <a:t>=150</a:t>
            </a:r>
          </a:p>
          <a:p>
            <a:pPr>
              <a:spcBef>
                <a:spcPts val="0"/>
              </a:spcBef>
            </a:pPr>
            <a:r>
              <a:rPr lang="en-US" dirty="0" err="1"/>
              <a:t>Min_sample_split</a:t>
            </a:r>
            <a:r>
              <a:rPr lang="en-US" dirty="0"/>
              <a:t>=2</a:t>
            </a:r>
          </a:p>
          <a:p>
            <a:pPr>
              <a:spcBef>
                <a:spcPts val="0"/>
              </a:spcBef>
            </a:pPr>
            <a:r>
              <a:rPr lang="en-US" dirty="0" err="1"/>
              <a:t>Min_sample_leaf</a:t>
            </a:r>
            <a:r>
              <a:rPr lang="en-US" dirty="0"/>
              <a:t>=1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D625D-DD77-8262-825C-A896D7798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904489"/>
            <a:ext cx="3943627" cy="823912"/>
          </a:xfrm>
        </p:spPr>
        <p:txBody>
          <a:bodyPr/>
          <a:lstStyle/>
          <a:p>
            <a:r>
              <a:rPr lang="en-US" dirty="0"/>
              <a:t>Parameters based on previous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223F-C770-0805-7E6C-55282E742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728402"/>
            <a:ext cx="3943627" cy="310407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N_estimators</a:t>
            </a:r>
            <a:r>
              <a:rPr lang="en-US" dirty="0"/>
              <a:t>=1200</a:t>
            </a:r>
          </a:p>
          <a:p>
            <a:pPr>
              <a:spcBef>
                <a:spcPts val="0"/>
              </a:spcBef>
            </a:pPr>
            <a:r>
              <a:rPr lang="en-US" dirty="0" err="1"/>
              <a:t>Max_depth</a:t>
            </a:r>
            <a:r>
              <a:rPr lang="en-US" dirty="0"/>
              <a:t>=17</a:t>
            </a:r>
          </a:p>
          <a:p>
            <a:pPr>
              <a:spcBef>
                <a:spcPts val="0"/>
              </a:spcBef>
            </a:pPr>
            <a:r>
              <a:rPr lang="en-US" dirty="0" err="1"/>
              <a:t>Min_sample_split</a:t>
            </a:r>
            <a:r>
              <a:rPr lang="en-US" dirty="0"/>
              <a:t>=2</a:t>
            </a:r>
          </a:p>
          <a:p>
            <a:pPr>
              <a:spcBef>
                <a:spcPts val="0"/>
              </a:spcBef>
            </a:pPr>
            <a:r>
              <a:rPr lang="en-US" dirty="0" err="1"/>
              <a:t>Min_sample_leaf</a:t>
            </a:r>
            <a:r>
              <a:rPr lang="en-US" dirty="0"/>
              <a:t>=1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B9ABD-E60B-C592-462B-25E5DA2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A769BD-2535-A382-7BF5-3CD79559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26" y="4706617"/>
            <a:ext cx="2656856" cy="2103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F57497-3604-6F16-A20F-0998E04A4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916" y="4737062"/>
            <a:ext cx="2754659" cy="21209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F798F0-8006-D494-A9D0-1C971E7D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443" y="4116172"/>
            <a:ext cx="2179303" cy="4170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F0EEBA-42C8-BEB1-E626-F2F6475E6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893" y="4107415"/>
            <a:ext cx="2919781" cy="4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9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400979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757548"/>
            <a:ext cx="5111750" cy="34288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is a robust ensemble-based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less prone to feature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negatively effects performance of tree-based models based on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number of trees in a forest may be redundant in some use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Deeper trees will cause overfitting.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0ED2-886F-863B-8581-F1D70533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798802"/>
            <a:ext cx="5111750" cy="1204912"/>
          </a:xfrm>
        </p:spPr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013E-45EE-23F2-B18C-64CA7C161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137558"/>
            <a:ext cx="5111750" cy="30488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implement tree-based algorithm from scratch.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into other tree-based models.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8458-580B-00CF-5141-1CF5A853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Prediction models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50438"/>
            <a:ext cx="5111750" cy="2135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​Cancellation is a benefit to the customers but not to the hotel.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Booking cancellation causes diminishing revenue for the hotel industry.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98C33-4D7C-3F4B-BAB0-D1714472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5" y="3080199"/>
            <a:ext cx="10753665" cy="1123776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828EF0-DF18-3C87-29E8-4DC23CD23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79" y="4256461"/>
            <a:ext cx="11180481" cy="1144132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C415B9-20CB-D7E5-D3CA-F0FFFB8F0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960" y="5400593"/>
            <a:ext cx="3964188" cy="102343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B09B83-B9FF-479F-70A9-E7EBA202083D}"/>
              </a:ext>
            </a:extLst>
          </p:cNvPr>
          <p:cNvSpPr txBox="1"/>
          <p:nvPr/>
        </p:nvSpPr>
        <p:spPr>
          <a:xfrm>
            <a:off x="838200" y="1743174"/>
            <a:ext cx="98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is from </a:t>
            </a:r>
            <a:r>
              <a:rPr lang="en-US" dirty="0">
                <a:hlinkClick r:id="rId6"/>
              </a:rPr>
              <a:t>Kaggle.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EAC7474-C2C7-06D3-0679-090550512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229854"/>
              </p:ext>
            </p:extLst>
          </p:nvPr>
        </p:nvGraphicFramePr>
        <p:xfrm>
          <a:off x="1323894" y="2880791"/>
          <a:ext cx="972589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24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EDA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EFDD9-15DF-5CA3-A5C4-FCB51C24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5" y="136525"/>
            <a:ext cx="4624377" cy="3323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AEFCFF-DF31-08B4-754C-38EEB7DE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72" y="3374209"/>
            <a:ext cx="5079999" cy="3425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682D28-7E1E-1D13-26B8-089BA595E70F}"/>
              </a:ext>
            </a:extLst>
          </p:cNvPr>
          <p:cNvSpPr txBox="1"/>
          <p:nvPr/>
        </p:nvSpPr>
        <p:spPr>
          <a:xfrm>
            <a:off x="1010653" y="1470861"/>
            <a:ext cx="4845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Booking is done with in 30 days of stay.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booking are online booking </a:t>
            </a:r>
          </a:p>
        </p:txBody>
      </p:sp>
    </p:spTree>
    <p:extLst>
      <p:ext uri="{BB962C8B-B14F-4D97-AF65-F5344CB8AC3E}">
        <p14:creationId xmlns:p14="http://schemas.microsoft.com/office/powerpoint/2010/main" val="165142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6507-C386-94AE-71F8-47618D7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7DF42-0828-5F00-93A1-CAB16E2B14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BCE1-FF44-FC01-39FB-846DBF8A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8843D-C41C-21D1-FADD-3A76714C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40" y="365125"/>
            <a:ext cx="4465781" cy="3334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102584-F41F-96F8-CDA8-511945A7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4" y="365125"/>
            <a:ext cx="4749299" cy="3334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CA0D3A-CA74-E483-ACF3-CC5E0CC89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181" y="4689778"/>
            <a:ext cx="3099140" cy="14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8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" name="Picture 45" descr="A large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DCD67106-DE59-D63B-6690-4ADD7B58A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07480" y="-12685"/>
            <a:ext cx="5703418" cy="644346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060" y="136525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Prediction using 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80EC1-9722-4A92-191E-56072621A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227" y="1125511"/>
            <a:ext cx="2850764" cy="2303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022BA5-9954-62E2-7709-C637A66CC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546" y="3740637"/>
            <a:ext cx="2751445" cy="2235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86E29-5195-3A0B-B4E6-B9496308E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763" y="3989618"/>
            <a:ext cx="3136634" cy="428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6C1611-CCB5-5F9C-9EB9-34595A3C7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82" y="1429465"/>
            <a:ext cx="2104828" cy="499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E94656-2653-91F5-AAB8-65BB4227E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784" y="5041832"/>
            <a:ext cx="1790792" cy="13145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491A13-B109-BA40-DDE2-4F72A6DE3939}"/>
              </a:ext>
            </a:extLst>
          </p:cNvPr>
          <p:cNvSpPr txBox="1"/>
          <p:nvPr/>
        </p:nvSpPr>
        <p:spPr>
          <a:xfrm>
            <a:off x="855280" y="4858618"/>
            <a:ext cx="227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{B479F6D3-4CAA-48CB-8886-D40148ACCD8D}tf67328976_win32</Template>
  <TotalTime>3560</TotalTime>
  <Words>380</Words>
  <Application>Microsoft Office PowerPoint</Application>
  <PresentationFormat>Widescreen</PresentationFormat>
  <Paragraphs>95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Office Theme</vt:lpstr>
      <vt:lpstr>Hotel Booking cancellation prediction</vt:lpstr>
      <vt:lpstr>Content</vt:lpstr>
      <vt:lpstr>INTRODUCTION</vt:lpstr>
      <vt:lpstr>Overview of the Dataset</vt:lpstr>
      <vt:lpstr>Data Preprocessing</vt:lpstr>
      <vt:lpstr>Exploratory Data analysis</vt:lpstr>
      <vt:lpstr>EDA</vt:lpstr>
      <vt:lpstr>PowerPoint Presentation</vt:lpstr>
      <vt:lpstr>Prediction using decision tree</vt:lpstr>
      <vt:lpstr>Random Forest Classifier</vt:lpstr>
      <vt:lpstr>Learning</vt:lpstr>
      <vt:lpstr>Effect of One hot encoding on Random forest</vt:lpstr>
      <vt:lpstr>Feature Scaling</vt:lpstr>
      <vt:lpstr>Polynomial feature</vt:lpstr>
      <vt:lpstr>ideal number of trees</vt:lpstr>
      <vt:lpstr>Effect of depth of trees</vt:lpstr>
      <vt:lpstr>Parameter Tuning</vt:lpstr>
      <vt:lpstr>Conclusion</vt:lpstr>
      <vt:lpstr>Next step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cancellation prediction using Random forest</dc:title>
  <dc:creator>Chris Alexander</dc:creator>
  <cp:lastModifiedBy>Chris Alexander</cp:lastModifiedBy>
  <cp:revision>10</cp:revision>
  <dcterms:created xsi:type="dcterms:W3CDTF">2023-05-01T20:34:35Z</dcterms:created>
  <dcterms:modified xsi:type="dcterms:W3CDTF">2023-05-04T16:19:03Z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