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76" r:id="rId3"/>
    <p:sldId id="258" r:id="rId4"/>
    <p:sldId id="259" r:id="rId5"/>
    <p:sldId id="275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18">
          <cx:pt idx="0">5487505297524129794</cx:pt>
          <cx:pt idx="1">5479730812167389185</cx:pt>
          <cx:pt idx="2">5487537284611833857</cx:pt>
          <cx:pt idx="3">5487317937998004225</cx:pt>
          <cx:pt idx="4">5485728622276771841</cx:pt>
          <cx:pt idx="5">5480497078054420481</cx:pt>
          <cx:pt idx="6">5486023505956831250</cx:pt>
          <cx:pt idx="7">5487534193762107393</cx:pt>
          <cx:pt idx="8">5487532508574646274</cx:pt>
          <cx:pt idx="9">5487318312348024833</cx:pt>
          <cx:pt idx="10">5485865685437382657</cx:pt>
          <cx:pt idx="11">5486480213300740097</cx:pt>
          <cx:pt idx="12">5487341608284192770</cx:pt>
          <cx:pt idx="13">5486282919582367745</cx:pt>
          <cx:pt idx="14">5486257828651859969</cx:pt>
          <cx:pt idx="15">5487534115848716289</cx:pt>
          <cx:pt idx="16">5479677869447708673</cx:pt>
          <cx:pt idx="17">5487541066296983553</cx:pt>
        </cx:lvl>
      </cx:strDim>
      <cx:strDim type="cat">
        <cx:f>Sheet2!$A$25:$A$42</cx:f>
        <cx:nf>Sheet2!$A$24</cx:nf>
        <cx:lvl ptCount="18" name="City">
          <cx:pt idx="0">New York</cx:pt>
          <cx:pt idx="1">Buffalo</cx:pt>
          <cx:pt idx="2">Long Beach</cx:pt>
          <cx:pt idx="3">Yonkers</cx:pt>
          <cx:pt idx="4">Rochester</cx:pt>
          <cx:pt idx="5">Jamestown</cx:pt>
          <cx:pt idx="6">Watertown</cx:pt>
          <cx:pt idx="7">Oceanside</cx:pt>
          <cx:pt idx="8">Hempstead</cx:pt>
          <cx:pt idx="9">Mount Vernon</cx:pt>
          <cx:pt idx="10">Auburn</cx:pt>
          <cx:pt idx="11">Troy</cx:pt>
          <cx:pt idx="12">New Rochelle</cx:pt>
          <cx:pt idx="13">Utica</cx:pt>
          <cx:pt idx="14">Rome</cx:pt>
          <cx:pt idx="15">Freeport</cx:pt>
          <cx:pt idx="16">Niagara Falls</cx:pt>
          <cx:pt idx="17">Lindenhurst</cx:pt>
        </cx:lvl>
      </cx:strDim>
      <cx:numDim type="colorVal">
        <cx:f>Sheet2!$B$25:$B$42</cx:f>
        <cx:nf>Sheet2!$B$24</cx:nf>
        <cx:lvl ptCount="18" formatCode="General" name="Sum of Sales">
          <cx:pt idx="0">256368.16100000011</cx:pt>
          <cx:pt idx="1">9063.4959999999992</cx:pt>
          <cx:pt idx="2">8521.1999999999971</cx:pt>
          <cx:pt idx="3">7657.6660000000011</cx:pt>
          <cx:pt idx="4">6017.1299999999983</cx:pt>
          <cx:pt idx="5">4708.79</cx:pt>
          <cx:pt idx="6">4044.9980000000005</cx:pt>
          <cx:pt idx="7">3851.1260000000011</cx:pt>
          <cx:pt idx="8">2589.5860000000002</cx:pt>
          <cx:pt idx="9">2119.6320000000001</cx:pt>
          <cx:pt idx="10">1384.1580000000001</cx:pt>
          <cx:pt idx="11">1326.5559999999998</cx:pt>
          <cx:pt idx="12">1255.2279999999998</cx:pt>
          <cx:pt idx="13">655.03999999999996</cx:pt>
          <cx:pt idx="14">534.85200000000009</cx:pt>
          <cx:pt idx="15">523.33000000000004</cx:pt>
          <cx:pt idx="16">199.84199999999998</cx:pt>
          <cx:pt idx="17">55.479999999999997</cx:pt>
        </cx:lvl>
      </cx:numDim>
    </cx:data>
  </cx:chartData>
  <cx:chart>
    <cx:title pos="t" align="ctr" overlay="0">
      <cx:tx>
        <cx:txData>
          <cx:v>Sum of Sales in New York Cities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Sum of Sales in New York Cities</a:t>
          </a:r>
        </a:p>
      </cx:txPr>
    </cx:title>
    <cx:plotArea>
      <cx:plotAreaRegion>
        <cx:series layoutId="regionMap" uniqueId="{527E6FD9-9C45-4738-8FA3-504A288E6A2E}">
          <cx:tx>
            <cx:txData>
              <cx:f>Sheet2!$B$24</cx:f>
              <cx:v>Sum of Sales</cx:v>
            </cx:txData>
          </cx:tx>
          <cx:dataId val="0"/>
          <cx:layoutPr>
            <cx:regionLabelLayout val="showAll"/>
            <cx:geography viewedRegionType="state" cultureLanguage="en-US" cultureRegion="ID" attribution="Powered by Bing">
              <cx:geoCache provider="{E9337A44-BEBE-4D9F-B70C-5C5E7DAFC167}">
                <cx:binary>hHpbl6wotu5fqVHPxypQ5NJj13lA4x4ZeVm5ri+OrFW5BC+IKIL++j0zq88Ztbt7d7+QgRokwmR+
lxn/9T3+7Xv3+uJ+in1npr99j7/9rObZ/u3XX6fv6rV/mX7p9Xc3TMOP+ZfvQ//r8OOH/v766x/u
JWhT/5oiTH79rl7c/Bp//r//BaPVr0P5Mr/szKzn9dG/uvXpdfLdPP3bu//LzZ9e34d5Xu3rbz+/
/NFrU+ppdvr7/PPfb53++O3nNMMU//zTr38d5O+3by89fPP2Gn76Orj2X3zp9WWaf/s5YfgXnuOU
M04wE5Sz/Oefwuuft8QvjCKCKBEEw58UbpnBzeq3n0n+C8I5zxGiDGecsvTnn6bBv99CvxAhslzg
DPFcZDDg/5vew9Ct9WD+/4L8vf+T8f3DoM08/fYzhtexfz729oI54TnNCMuzLEe54JQiuP/95Qm2
4O3p/4MXOi4I1cNpRXV3v6BufqrSQTZeyeD7rdxwtRWrIIWvqx85bevj1gVe/mXR/tUsyL+YBRcY
wTLBWmDO/+cslgkl28ixOZlOjHubVx8W0d9ty4pv+Zb1+7V3d46yYlGppDVOdnU+/1ijVQeVb40k
qXPy308pZf88JYJImjLESCoy/g8L45IsZZYjc0pXu8i2S+YS+Q0XXcf+6OcGPXTRH8dhmg9ZVv9O
cjYUPqe0xDyVJk+eKsPYzpvgD1meVzBA30gmtrYwKM0LhpJwsNmICzbM9Y7bKi8H5o5JmI4hxdU5
qePHf/9GmP7zG+WIQbRxCCiOyT8s8pigKQ6TMyckNnTJWMQ7rga3s7oqMivIMa2cPkxtTI/YkkPb
ezllBR1me+XRPOuBpfcm5Z+rFIndf5gbhPo/hmEOgZ4Rmr0dkrd4/2sYztPcuMBZf5rr8FQFWoYM
dacB0fVQI0HlJNRQrNn4NRd+Pnd52ss0jKeOqlhkVbvd98l9jdb/OK9/CkyK4RDCrAgVCDbqbU3/
cjwalESbTk4cSXsaZ8OKDHlV5MnqpMXmOuezXNUsdhs2zSGtwyfbh6EczBjllm/4rl/UfwjM/G2b
/seJZTnKKE9zIWAvU/425b9MaZ0w2uoqLseswWGfN1Vyoa7foZQnd6LT7kNX3bVpVj+OoWueDaa7
NY+q2AjV+94tUaLKxpshA5PDkvhyiR05r1l9MsOGPrtQS7ZU7m7Luk12PGFF3pJnukZ8pQs6E0/2
BjfuDsf7huf5KSZDLjebbqWOyW7lMdst1fr74M1S8ETE/TQMVzKxRTo7nfJs+Aowkco4ZZ3sGnzM
kumWBZfsh8GtN2dKvq4/dDOmO6SoLyOzS8mIiXL2Me6ocLrcxBZkMGEp15Q///tITMk/nxOWYwzX
4dwjgVLyDwtsesHrpp/9MQ1e0rQfblldXUYjxCVtMndqxrqR7ciXh1jFWzRku2ytMQ+NMg+Jj0rS
OWlLg5P6Ihb36nq27tcRFmj1fwQ1wLuvY3Vpq626qIp9t2OjD1qvAtY3LXNKQklZYr9Wc1soxUXR
xXQ6DFXKziElDy1Pn8WqlpOaGLolDpr3T62o6/NM/cMi6FhkaqW7KcHq/r3plLjhig+nMOBq5+lw
YZN5gm30t26O8TjNOX5eiFkfVXUfJfMPZu7xAbUbft4mX7STU/eisaMMK0p2EDxbOdUlTYeuyOe+
OViUuwJjWxf5MI17BTB1sqY5EbK1d7Ow7V2a/7761JQx4vou7RTab5vvTgBwJaK+2cPh1gVKXXtU
60SuNNRlc23xMF8ph9nPY6fvsJ6KPq3rx775vCaTPwK0TVLhbb0Yt+Cb0TJN1vVGGXrg+ZiUi3W8
xKkR16BGdyL5wM4dikziweITAHtTzqhfZCDrcMHcr5IqPV29FkUzb+s5USRep87uu95nx3aqXsyy
fOR24Of3PaKdcsWoMlyyMM37LENfcyXwuR67TsaQ59dmHk5Zn9xqO5sdSzp2BVQ9iZHpRzbzSz/3
2VXhVj9WyaIfUSOUHNB4y9wwHpJkxB+8YRVkZm4KGskep7S+5hbeceRmvYUEoiUla5S+W68paxiR
NRkfBdXNacgcOng7f9Nzba5TxKZchZ8Kz0gh2jyeV8ZDka2A8k1S9zu+kBT+SddcyVszrSg7VkHd
2o1Ve4FnVagBQ5rl8akJxpyTHOv7iFS9bxZii80jLQ113WlR2fYwGI0eKmql1o0+jat/iW5cH3yf
xIdl7j+Jtr1sfs6OG47ZE0Fjcq8DAb4BvYygZ7NFWGQ8iPt1NZLaSZzzbjv5WrD79yavnT4J3in5
3t2E4X/eaHN4j3kJfPd+TTU6MMhQ8dCnw3Z9fzgTSJc5N2Qnes33PUNLYeupfnRvTddv/ASHRMn3
7jpCMnWZinfE0cP7JYKMqouAz1PWhwIJrg5p2tYfWqPYoW4JKiDBJE/vDWrys+rW7YbenlAc+WPH
50pm9o5NGX14b+YUFnQl6/f3Xu/4doPXKyMQx/M6LVYuWnUf3pu4VF/5xsx+haQtJz/HSiYNwpLN
ZOe6vj9vcbQPoguzzKOYP9SG7QBgt2tizbnxmfiENWKyD1P4kA1LiYf6kzU9O6qcrUefN7Mc6OR3
s7eNRGJKbn5qvfRbOhSxGu1XPi6Fpn8E3eqP8wpBjJapIF3+CeeTKPjQsxMmSks/ElaOafzeDV48
OC47ln7jfbY8LJJUfv3k6Xwh1B+YUu5Im04aUy/HdcZOViIvGy+6S1c1pwjnYpdMROY+dKe8y8fd
FOZ8p/v86l0lpGbOHVrS4V3NtlCs3A1SjGE9dH277euAolyaFp+Q1T9SSG17YQOBzOV52QXIEy7l
tMCHbUi6QmWm7F2sHlXXf5szr/YEku+xb4w0zvPbkMyqTKogJ7T0B2QbUiRr+rGZ6SohdY0PVJlH
jcJzFRO6C7XgRcxVdRZ4MGXXCbWreH3XKe3/XM2ObMlpM07iPM1OtiVB6uZz7v38gGZaNqOt/8xP
W8ez5xVi2U1fOErsIyDVrc+2cBFamALz+IHRoA8+v0TQIYetg6tA3enOZdGeQ4jfyES2PdHTzaeh
LnyAJEE5L8kmRDHZ0Bek2Y6K8/GIM1UsMMDXuts+0LomV11PYmdMNhxaM0kUg9ghoZPzOBYKT64Q
CvcX2L8HXutwmWv2wOwWZYsqthvXNim4Yse8G5xMMC88UOGDqYyRhFcUiEa27reej2XU9SATZWLh
Evw7SowDvup3tmn6Ihg/XJola+CpWV1jhi+z4uFK6l2GzXbDfrmYoUk+b9txFT0pQ6rWI9dde8y0
vW2emz0Isu7ARqP3JFHnLax71S6f9bACXYnVM8raom5R/qGt15J4hSSEY/Kp9jUvVRwOwi+sXPN6
e+Djo8sbfK4mXe+ZjRb+fbpJNHMA1mW78Ojak1rjGxDg7h71nJ5Ft93ppinqSoVTO/b52fIeGHgN
yLraQVzVGw/ok32cc3emNcnP27SwAtWmGb4jPrQlCrY5Zt7ejV063JB4VSFbzlWVfQFSk5/a3L3q
ZkiKEdHslMziHvuMnfN1cztD+3xXd004epbFJ0o2fDGMABzzeZRb2rIDmqN7cL7q5WIoeRkmbr9q
pj4tbcjP2eR4EYjVpe/6pKA4y07E1+7sq7Ojzh741OWS66U9oZHexmXHrK6lmYZVJlN/NC19wE0/
HBJRWmuH0yjsKmc28JI1TSM5q9zpffLJXE+P1ou7obbJGY1ay3wdUDF7je5E3x62usd7JZ6XZXSQ
BhZ9yuYI6M+JOua6+TqqNbmb20kSeLM1cfM9adQkJ6L7S1SRl6Lx1X4Ajjr6JTuKbLzv3OKOcdpP
U2JPw2KX4xJfXW6GuzDwUG6V+2E3nslQA4A3uS36bTzhZkz2vB7csRuy7AygZnYENq8QeNIgVc0o
VctYOU2QCn0VP6eLzQq1wiu0uu/LNhmSU9pANL2NMVeVKYzB4wEi6JT5LJdiazLQt/W8yyoj69Dm
u1jPgD21EPvQ0Wtvxl1V2eTaLXNXbi5vSz+xHYRJWs5zoRv62hG9Pah5l2rGTuks+ME1RHZk5Wdv
fSqV5s1Bg1chF9qA1Fq6Zx9Kn4x8V1s3XkIo2aCyZ+ex5LWTffTD52oLdj9r8Zz6ykm9VaUP41DA
dDIJecPtOeXNR7+iHy6vqaxW1jw538Pk1uxlWZKt2HBv9ziZh0IlS5DNvNhLp+H/dDkc3dm3AE1z
c6MTA26a9c0xUbEt37veL/EKyAJLvPCLmgGjlryNH3zfn9pE7JYx0DtuVLhYmi+yW2l1BzQ1LVna
9l+wqh6S0CyvGZtO4D3ccWdjkRLRFq439JJykV/E5P0OLek5gox7v6JDoBeedqsct6zdNZ22DiIO
nrXv3/L24hZBJOmZKjqjw9X52pYetbYw/RwulK211ApkEnEpdJPqD4HTbh+CRXud998cCLLLUuv6
+v7pvWFqUWVAzBd5PSROjogkF9H0ckwXcn5/ZNLtOY5zcoib+MHmVJcLWm9J3mRnmtD0z8Z0sHvj
MlalXtgmGcivdTKyKXM0dPd801/R2Kz7BN0wSLpHMj7EjtKHJAf0GSr7hLo0P47g4MhkWe3T+zWf
R1fUbuGHyWYJUOkE77ZVuaehVQWf5/HhvVfhFJ8pXxr53q2PuannPYSxKUfa6x3lud1ByGSPLU2z
x7XVQ9F2ThdqW7104LacxmxVRaQ43lCYrx7V44ca/gfAxhPDvD4P69gfCYHpOIfHKxftR1wFdsUz
P3ESWEmQrfeoVvhpbjF6UhQXZIIJVrMg+yEgUGBpvQNrKsjUvx0fbnapZUeQG8OVQ/4tcpEPMk+S
ezwJdF43hM5hG7ZevveZJUgyYseSD1Q2IJAuycp5kfbdWkxgop1JUj9lnrvDlkV+sSqG8wLEzoe4
nd+boeO+/0tfrauC8xa3XQrrDJC50leNp3VH8ZGyUVk55o+d9cuZwSG6AC9f5NYq2fdWlPCN5sJU
7Q5xGm9ptdX7VOdfErTBcWDIlMAbTtHQZmc073a+7q+p7764gf5eOVRfks4dkWgojKavy4A0bGz9
iEJzE5u+OQdyZE6fgeEdG+xvUcNUV0xg7B5Disy66wwowPOQyGaN38ZOtcWYNp8TRCTeUFY0jX6m
BqSXy04ZcLSloqSY5kHDERTf8428sI0dA18+Jkb5Ytm+9ohuJTW6L+pnZSstl7kZDiYmoAB5DVE6
rQWewrEh8yOQk8/qDWE6Eg7rsJ9QOpZ2PKa4OdXdKXXqoTW0OswVMNx0qiU2dS+rMBjIFfU1Iesp
sKmcxuWMJvQy+Cfg+dWuGtdJbhFYDXYMn5qsSot8iceFkPbQLQk+dhTO1Ij1RaPBFYj7V5Iwv6d5
+xLbzUrE+Od0oPPJWBkrYOi87ugJrLZiXbqyAU/pzN7S5XvT5yV1ih5xI16nDd6z8dNhzOgJ8xnt
CMkfqY5Czq4t0gFbmRjLC07QPiy8l22WJKVt0mNDk6ckU9N+GBe2i0P3exQeSPybvdPzYmz5J5SK
ZFdRruU4RVHSdRMyd7WVg26dBOgs9AJyaOjxjwqW2obKlFsCuJ1gIAJzO760X7PG9g8W9WNRj7Hf
vznIxm7zH5A47iENKWmzVNzzpM6lCWw8Zv3wI+SRFFWTp3scRf6pptlNjPlp0LMAB5Tis+kUAX2l
so9U2C/O6+6sLUhgIqq+UCI013ScLtNo2WPL3tiXcd+0Gexn2JK7pKs+uXHRUrvxhfq5kR0dt8MU
cl3QpasKrVokc8ghINrbC2E4St5lYJixTN2STpSzTt1tbju2n+bk0wLpx2hQ7c268J21AF+8sq5M
ceaKylXqOHeJOGzoSWw3b/VwmJi1j1qDY+ii7H1LJaGMgSin6WHBq7RD1V+XzqYglj4iPKMrCpkt
IYQn0EIjLGLqLmSc3cU60pV558YCJ2g5iXz+ZsA4koFP5yGNag95D/JXju6zDrMHBQa1SegDb04L
WdGLRWEstpqRS9OJ9dgg820ELnVoF/6INnq3Vaku2hznB44Vlt0i8n0blnnXPQcwlY+JbpYSXOrx
fhj1B0baMtkqfoVdW4omBz+pQoLteAuWcjP0JfMbvZAWTv+JxXbc44XN5Ttu1En6Uax5dgKicB3a
OpTtBLPvSPPIaag+Do3ZD3b9xEQWSlOnQaLVj2BUu6HYdGNKHNpHnAjIW7EezniTObZbodPQFdNU
VYWHmJZZPd4vw3Rrk94WqoH77QqcVqOqAlk0HsM0pkVlKi7BmwhzG2UybKGsbczO2A+Amz0b9hXb
PvKc2/Obdb0V7x8nrG0npyqTerbfuO8qGdHzYMQ+aQPpIQtxfLZ9l56VBU1pGSm78Xe+db83YFCc
N+CARi5pzs/vfZMuMiqtTlTb4WzTOJzdW/PefW8I3nQn/9fblaV/fTowMe3XoD7w1BywDcW40K+s
HX0xkS6lO5qQfb+a9riMvTi6twfAmTpvA28ATVbphOvKWbHx/N4szYr36x8KNHiGighk7Vp1Xp+6
pAfqde8tVGu8Xh5NZa+taPjZ9FlXdLZ/WftYyySbOIS9T85bej/1woPSTPiOtS6RmKqwr+tme6rG
3khWbf0eh/qRHdxU9R80Wz46xLPDMmlzRnnen2MtZHQuvax4K7ODFYF98A7KKmLhn1Hsh2dRrcPz
xqw0dZR6CadkoO05ZHy9qVWPZc6SqWwHK2vRYVia7lwhhY71nFjYOA9OxmpOG6kScLTnPpVJTPoz
z1IJ5ir5ECFxWduexbD9AZvNIGUn+YkEwyVPm7nUdv2ShlncgtqyQyeoBaFYNHoDNHbTAApwJeUy
cLB1O3BWfFcP93kz3fFhMJfRm4OASC4TZAQ8pcEgigoXaNqlfGu/0L53l8qA2VDpyZQT1MuubWdu
GR6ST1bwsGfAEU7dXC+PIhHbW/lh/h5bdWDbfFi2mXxgTA0HOALmWCllPg2muhjTJC++AveOcLzc
Yq+6G0A0CCWx7CyQ8ZfagsfjdTGwSL4utXqklWavvQrlMrsihRxz31XZcjV1M0qH1uNIJvp7bzIO
0iuHfUVgpHdePYkIBZ3Fg8kLgpqVQz21pzQJWcl6sh19JbbDZiB1rFmXAbbME1hzWznY0BzQGA9g
cUznyUyNnJWnt3qsO/ADB1wm1CdX5pK6XCdBShD7P7JxOoKgpCc6Zo2smblv8YKfwWw712AoAEcR
6yUHBbdmg/rg5srv3npshHKc72d2m6EwLGO/JUdH/Lwjq3lWoBGKxoMKrl2vi4Yvw4GguaDV2pQe
mPljrO/WJmd3jRsAhxL63fFpPeXfTJznm9cSx5hInaP0YjMLCyMwOYUmJntnF3YXXH/HG6OvuBMd
lAfjBaqTwwly5t2CG/+Y9vSlJUCJSdeXAzi+Dw2akiJVAFI4cjlS/+QnAOOpRryMfPtjGvvlSCrS
yATMVQl1K7OnCAq4zql942olWdTTXcbbUDbBg0rYkAzt6o7er1+VmoGiB4dv77aUyLMDlI3oE0Yv
Y0bs3gwDQNjMv1Db2lJZlZ07veXgYti9T1OIseig6llvn/Q6mmO6hg+wW+uJGgEaqF22vUk9kYyv
QQrm00Nbo22PIcAgRXQFbUSxteAOTwM8rzL3WcysKxYoI40r8pelm69gc+bXiL8y39+bfHKPajMe
HOh6vkv6SfYEIM2FKR7y9esqwk0Yga51O+9yWN7zqs2XbuPhslB6adKG3swaPtcmGR78WF2Z8nAC
A20LFKFk0670XtguKdqUynarp/sNrO2aQcWGBK/32zCqy6z900ZbcNLzP8Ys7kyeNmWoEyDbDVl3
U2belPoMzmTCgR/3Ox8ydqA0r8sY5u8orOqyJbkupyUOx+UIvxXQh36I/k6NS1p0NThpyXYXRp4f
stVlJbJW7d6dg6nvaVnNo5KiNkfHgjkt7eILzUd8XFtYDkLITfecfXUfV0jKeTXfr+nizuvSfqhj
qm/NatNLO+OSjgTt4ipy2So73FVJgQWoSJGm9JgQvVcrCE8Fhl7wHh22CeQ/WMX2M2R7YOGo2W9Z
Y77N22nV+uwzom80gVozkKSJSuQqdK9rYEIMKk8PaoJ0mLk5uTYugUHT+iHkYAZEt91xUuGjn3y7
xyBCdjVUJQq6wfoBsaUXNXB/8YP4GKIYD2PqqgI7k31kZC0h8cCX7JyXqvJigYpKk15i1bwuWUf3
tmuSs/FPOnL/ZVnRFz8DwjKzmYPCsMWkI/hg3aZOtVdroaA+v/ZQGsMNzQ4DW2wREFpuNEIN2ALx
a2Zy3WrLTiIOnwhu1DWf0rFYTSp2na2yYu2nGoIwaR85DFFqHjeZZk11QOrgt7pYIjtq0P+XaVaj
zMVKLwNwxmoG46hd0vkACne8yxPkz1GBa5oP+E4r+gn1xB8hV32CUkUC5vkwTvv4Ri2wg4Jvyifw
l1KIvpTbvhBrIDLOQe8AHZIZiiYtGCcVPiwAvWei0+1sSbsciF6vGOjGNXtrdAoZ2dX+UgVghBbx
UXooS501hWKz1fg59N18qJpEl8l4ASe1v9SZwcUUkh9dNY5Qn6jsc0b4cp+07SHnX1G+5s9T4ujz
Bqb/HNqvGi3zHeuwu+a+OrKAEUjEpjrDimzg0+nnebX5bRw3qOfxuS0rMM4ufUf6i6o7XhhXk2LE
o7nEJAWB2Me7pAHKpxDJyi6nPpZprV9pM3Z7r3JypqjjJzF/6usBKge4qQrK2qmXFIAd7NYUPrqu
3s66tXZXgWUh6QQJAyYYz2aCqoAUE97HpQbTjzUrKdKkXk4N+EIujJU7Wj+NZbXkUQ7wWwqZa8CX
La3qFBDRhpvKOd43HRTiFzN/TDMdjiZUzQoVbSgxdSYLd7WWm4CU3E7s3o1uup/fmve008EJht+h
tEcW76FoCVx9nLm5sbcyNYl4usvjfVrn6sgbyPCNgR/1rCtu79XbJ6aT13YA0W3mQI+hw1AbFUu5
uA6uVeaODst0JU134EBjL47GfGe3tjuppgeloBRUWRkoUJF9NK4DmCQI7RJSNYDcNb0Lc2yOoUd3
bZzPYjL9RYRWnUbULUfIe9suE5iCGdtPh27YXhTLalDIvfjgsb4zs0Nfq2wzpQrU7NCGH/wEwr/v
vYXfoLSxmPRo/pudL1tuW9fafJV+AZ4mQIIkqrr6ApwkarAt2fJww7Idh/MEznz6/qjsfeIk+yT9
d9/+VSlFomSOwMJa37B8XVZKUKv5y0ho7GQj39UlK1fW3LzwMhfI9wNT1aJ72ZFdMk7zLmI9deLU
7AVEPu9zrEt/DqvRVWK6i8EbPU9q5CxGZwiJlPRI6ig86FMaIR0eXB0ASjAg1SNmRd6ysfGWpAB7
gCS0tID+Fb0iwW1SIDv+oFEmiqbl92nJfR539ojcdT/lwBOGggaEyOamUasbQPRultH6dRrUDxb1
76wqq03I2/m+BjwNaOE+qbVkM3YAl67j4ToyQrX2daQcbt3llUOLItzmkYF5HiUY8W32oMtGtS3A
GX5b6vKuRGU6xzQUqjZ3dgOoDDzUyxB3xCZYNwTIeLmPUnIPAlx18hJ8zoDazQOyhbIPdKfdJ+1p
yAp921RAKtJpycQgq+lScvahtAs25bnqI8+kD0uPrLVc6OJfg7BWgVVKLOR0bOreR8hSDoVsVX8e
msqZSzCbMqWK3ysmOyyteYmrqrsvVa4fYo1esubOAP9/NjKW3HNJgFCXCfHjlEMmwFUZ6GNdq4AF
8Pb6WYOs6du7ZeYyuH6MZx0yqyThWOs6LAlJyreazs3Fzvq8Ca4vZTk+EpnlzgQJhs6TOujNGsy9
mqt/v81Aa2/H+QCwuQquL2yt1Phadl3fqX2C1aPqAIBjyqcitbQysBjAZMAlZpiJb+/LxEhEJLWU
QaKQb8MkLIJyJH+9cCsxM2E0O9I16rbV+i9ZVzRuuszYwTgvZdApTRlc35GsMhDDjcfUZHEuBoBm
wbe30/o2iShO1EQ0iltWOOCV64Bg0QqW9eX68fsLM+PEbTJwtQnLquC6g+sOv+3q39ukzp3FjKpN
gQJssfMsD102jZfrz7LrtusOMrXCKV1P4acdZjXEWRAzXhpgpEFljHgQSho3wbfP68YoVhZgzRLa
mUFrbSsvS7sdUOSDu6uC67vvH8NYQaIadciV8Ivv26+3/6dt3z9+/50GmicT3/ecRywHdlD2SO3x
AOPvT/H6WVFqPImkjQIMfhXEZaIHoS71IB9jQ7M7VkCQwTN/HC0O6PB8/YGiv3Ha1tvJnOp2x0nx
137NpcTouB4irIYSzDC+ub4jsdW6atq9f9903W6tP7u+a7nV+rNZbb/v7rr92z6rCcCfXkM/V1AE
YSB4XZC2xl/vrh+vX/QJKvA863U7qc8c5Oe2q2MguIORu1zBtMqbog2QFwkaafn2+pjj63D7/ljz
zBvWSXWdSVPSN8H1ZVjf6cacgSVJYleJxilo6nIKKOB5gHr4+P3luq2IF1SGClDzrAtr0eVF5V4v
JEoxSa4vsykjN8rkBLmIVT7wdIDUCXqBnIFAhs5FilXXFE9Cy6RnGnUt5gRwH1dn1ypMX+MMii3r
XrF6KUA3+2lRTliiDa9oGoiD4wdSlictAwQ7Tu4MKl8AOlfEEhHIDmYfCRrdWQwlPsmIPaPCE6AO
H/KE3hQ0tTw6Z18sjnoHRPiDUeGARbcyi5jTSlk9WrO2HcpWt8swjvxW0w46hpuACuyQRQ3UR2y6
0IbddDSN9pEeefGygs1JuA8zIw5MnKAYhTm3b8DiwJWDGBUQgGV1iCeDHUKTIdq2m90uBPo/NzrQ
zc6N87yAqCUztqGhHUJdl0LrD9PKDfddIVojvVFNvtPnNrSB1g1dA460nx3W9o96Lm+BmPl9+EDU
iDjxbL3X7LEzCsOuOr5to+wd0doBCYjriRI/VSzotZr5fVnA3usFHjeIWWvmlohq9kBH81VRfbUt
Unsyu3erA88yc1MRlIAvCNtssYsZDE5MUSxgGU/0XMSsL+2kz3ShhKrbAwM6RGHy0iRNjtIjJ4LQ
aVtBbJGCuRkK1JZheJtY4BOjGal8qYfCrM3a5o6W670NNgeAjGVRbwSAqnfKtOpRFpRupIPUwTrn
uSGIhjvXohILQjpslahPV14h9uo4B3/OyXNl+JSjzNIKpPi1DL12CO+S7lhWs+ZWRWbrvK+FhbzG
6TR7QE2bt1bqIP0CEWiAHNSIH0JsI6am6cFYAZWkNDlwqZ3njnI7NLrehjbiBIjqgGtvRT0nUBQn
qKvMBHdPciJStlBRG+UFs/Mr6ZxuAU6atiC4keBv9QiDixC6CRcdHIYW+8uQNK7Rq28oIFpMWUqk
g7GdOsgPKwe4vJi8sKsf504rgUknb0k9zgKaaAcKydBdmNnggslpNtmX0AgdNgZ1ppS27HCPe6lS
N6TFDBKlCH056RsdIi9bhXLHU5Um87q4mx5o3lNvUpTZRZZM/TIuVUc21bBJo4nbetzp99NcQ5Wk
lruFx1ADFAW7X0rS3oFV95a1bLhuijIuZD+Sk1rOClYhxt22WZ5pSNmhWDpza6ZZYac64IIlouY2
YpN5r/RxAwY9VD3wihB0svB+grp4y1EkiqopMUG1xAR4wAjkPjp1QlxBq9flnW6UyzmOa6eSaQWl
T4iMR8Ww4dD4QdcCvZIGGg3IRDvcT9OcHoc6fcBCMdxfX7opmKZWPafVPgmxp7TRvjSWxlFjheO9
qUug/WqEpXD5yJOkD2gyJreJplhiLDytDiliVc43prms00RJTlFsBrGu7SsQs9bAhl2zMHAEXa+I
wjxpnWaeJpJ4c74Mt2pPz00p32O14PhqBlY9a+WNoXcShToZtxbJNEQNCbFNRSaHFLJ2Cy79Sm+1
I0FlN1Rlt4Pw+xX5TualgBGB+00J0kV93JvppahTC9n/KN2wnTAKxnsIPTpBh3EUxOJInWqkhbl6
aAxLPzA664eSQq44QdfgGcpsYCanzAaKnQP2N+0kisleJ/pdMwxgl4xocgFXtaJSHrVpMA5aZ+0n
6K42y9IkTlHEkwOnRO3IpFvV6kXsQh/+Mef0DGVFfO4Az8dhVzwY425eWn5msYG4kj0WZB73IZ/r
Q6qQ01V100igkkmlBtEiN4OBw/9eWUxWx8APwm0LqitTY3BzEEOlP1stloGmPDG1epMRK9uMA0jv
rggVAc3ggwXR4nkqWunIZfbYKu6YjC75wynQX9welmUhoKqEERVEoPaTnJ2HcdenEPRvCgVyp7Cn
N2aECKCMceJgIXvOKfJzCAJqj1dDfNR5ZHNaEFupq8FuG62AMi6Kd6vYVB1IcTNY0X0HcnmLclU9
rirQKxr1+xtHV8H1TzfOMlUV7gno8HWo3n9UvMPNkGtpNeHG8c5wc0asbTSER6ItkL1Xue6zwaqc
aSDbwZhjH2VT9rxoG6Jnb8k478NW56+TWxMrfjOoeqkA5gD8YR8QqDAd8QspMNCY27ZiiSiSZAn+
cP6/mBtw1zmFi8DiBi7jKjj/QbGfwjNDjAqhrkTqriuVk3QtLoJJkGyzuoUqo7QheRq8JTefBiNB
eNAPacc7t6KV7kLbvx+tN5alcrMY1hNfEZAmrZ8x827Tqa79qa5Guy1i5nepftS7vLevF/E/vxmr
br/d7m/OoXfwaxIT7S9n1b8//u/7qsC//7X+zfeNqzXr+6fD356u3/7K/6hW/1T7849+2DNO5q+z
W21fP3z4xQP2twPqHw1i/+HLHyxgefX+msNX9tnIBXOUqREQjSbnFkwgdDVo/Wcv2HNVZh+y/eMe
/jaGaf+yCHaqW+vAgIvr37Yw7V8cqzP8b6apglu1MIn/toWp/4J5R+MoMRiMKVTDTPhuC+M4Rwtn
asJuxlXjv2ILAzzy85zDpVvUIlC1aJbJ1fX7T2MW637emgZcJodwce+nVWFgV4XLxCmVfvLCEm+M
DoccyZVMj+A9b4ZQLE7zlZ/L/VO+16tjH98Nt6Nf1X7mm9AMdKKw5VsaCsTk1Ca3F/N+0gQ4fRu8
2h7SfVPcjwe2iwYnCcaT9Wo6IEK2OWg2RznPdtLYWNKzbFOa26ekBdDtp5lXpLvswE+kcj6GHdMj
ER7C0Rld0rpG+dGLXfjqhHHoTpAMq3bdb5A8ZA9N6Wbmrt6CFK+3ISRtdSXmQDM21kGR7gTcPLpT
tH20iJI/gqxeEgFNdzZlEMS9jRrMCh6wCG25UMOJcpHum4hAxmVraVBAJKsek8mBYLT3wczIEVPb
lcRpUXvoT2aC2sEhkK8gq9ty8OnIiAGbORyJbpO5SSaWt2U3xH4Y26MbnRJDWJdiTOyiOU7PReVE
AG9f2CaGJNtFhQaG3s1O/cYoBGDeGEkvFwTApqbDdIbkshLRMd/KvVIJsGUCmZWhHNVMTOlz+p5D
RDQ5wxZikNbOe1ErNjfXZ0U15x3SqVugPL1hNw8gf+z2YdpFaQaIQ2QMtgPR3hUbsqeA6z7qG3DG
0bxtTlDDNvr9qL4wJcgqiJ3XJ6flXptt1AKQJHVk7yvTmc2Pw7xDiIO/D1Ye3APQZvIINTUAfmdp
nbEVxut4ilR/NFXBbysgmZfwTmsOAPNgUwqP4bFTTj3zp2f5Xkqn630wDMu+AduBvKB1+s4D+tu/
NiL90gL4acWwXRz9AkOf4at2stgQFms2I05WODkoN9ORIQCzoBye9WzD5KHbUrB2yxAU4XGE/mtE
LPYK6H82feZgkC9PSJRLa0ubU/zE9C1EynTZaO9YEkdDaLET+hWYDm+9/uWmRb4K6D2F29Jt+ln0
pwzSI+NLBaWI5SzUab+O9miHbCf1/TjfyOEY8nJTLPQEzTpuZtxsGug7AauPrpUfs/qV0Ntq3EaT
bXZnJQE1kYtFhUgkdvJwBDb4NC62Xvq4lNnc8dwNN1CaT3faC8FarV6Q/YbDo9K8lQASxwwWxrfa
7ZvGGYEZaiDsUxD9lIBb0Dz8NzYQszUHbt6PeesMveGU1hHlWCY3tHhunKoNIt3ttDnIyv2E555+
BR6Eb5MKuGevBeW8gRIo1Fx2kLqnt802KtXLMiiQG+0jfijTDSxF800auoZ60Z2ofFZvQKcAYREt
FB4wo9ZU8w2YiTIoD1KbEsDzzRPPvi7UdM3yuCTbRnkZR0wfYRqePji5MkN/e2fVqliOyIHlA43d
pnWW5tiyfVP2u1ljTm7upLWzOBRQMB541nvH7W4RJHXJgVBAGDeRcpClO+tf55jZ5ZCDt3yqkF9W
fgQ/A/+axLvxDfzADUQpWfkCyVwZBVHkIDlGDSLa5RGyb5RzAqTRSG8heiomD9UTyK6PaLDZS3U/
chC4qpPOdpq57CFVNs2Xxtwiabf5a6Y52BqFW3qfWrtRFTnkb2zXD/Y0iqJ86e8VqArCN5K7RfHS
5xAo72QRMP15rAKztDMQXEAtiAqX6QO2AgmPkzsogOxyWou3cx/LI++hBSqCAuqtxXjCPEuBd9hz
aFvF9guYyB2sEJeKjV4vKOo2abp69xXoIP7BB25r9Aw/bqjaSn4aKYj/g+VWO1memp2WgkJOiKim
vSVt/Uij4iBRbdWFY7k5NgwNrB/H+JCU22K300SvvUD113/klcfhkGCwXUK5t7NUEGY+QM7xbngu
HvWjcdRHeIBPmibM5NiLiZ7VCErNLb/nyopgCa29gQMCOnzRmKaNclRA5COk1AEbuQ58nDqf7DvE
VXOLKDqZbhzBAHHEXmYQ2a55r217e4F3ScA0+d951Sdr/X/Kq5hmQotvQE+raRZDcvGf86p9VUb/
Q3y8vsc/p1a/7OR7amVoq3vTgNNrtRP/kFyZKiE60Rh+QK5ffU+ukOwQJFcWagwVbNDn5IpZVNc4
ckBj9YPT/0pyRfRfCgIY7j9d/8+VoNKm4LhK2W3M6IEJjb2pkDYt574GIl2PYgG+RQJZc88L697u
sEhnPRyJw/LyJiSDipRhEeZQvCBEKne5/pR1vqV66ya+qlc22Ltoh3MnQge0kDtOXlIf8rSFi+JQ
qV+jCfIkZ5g3kPFEzMX7jFy07kGvDiVHzHAU+tJJD+qKeavoCALdoU/2RuQoxa1pCLzHv3Y6dupd
l3/cqmkFuRFOC2uGAYBSw4GM28yh4YuePki4hagORLVcObUE7iUIWdW7ud8QNTDyZyggC/OCHeq8
sxW6hfg6P+nJXi32Cgs6xJUeDqATi24GigwuEtOw2Ihx/GNS4TapEne+s3K/2lgqUgCIvOKXSk9B
/Tht3tkqYjizYPQhRAyNkyZ7qzFtelggwDXiezl5TQNYTId0AZqBpJ+9bpQAjuGHyU+5Ooooxsqd
gykAMJ8gE+oXl7emd4FVnuYSfPN7qR3/Oyb838QElVFuMjiv8R9HafOfY8I/9d1YyzXURT/u4ntE
AIBAicr+Ko7QX+DvLhz6vyjDZh1GcBjr18Lpc7lFGDahFjN0S/8xIuh87b4BhzHOl6j8vxQRiPYP
5RbXdAr8QbUois4fyy1eK3QwIhDlaefPSCCtVwbNGT/0phfBG9FvyuQhh3KJOMs7snq4QTRInSCw
knZmQSWO9d81tJ2kx9LwjcnuVkmvExIPprkoKPRHom1RooQJ1ji4n4EP8ksffyllDAHoRlHd0vIy
0y2zg6IdkmGTVQ+pPKfzfj7LEBqmjSFfstEd09u0eIr7I1RV+KOEOP1yq4dBmd6RtyQ8KKZjpHur
upH0UPFNV4DpcwtoegoPNn4gdpG678djPbnptIUkeu4ggrATCTWKSB6Ru4YzcBxg/VCj1ltl3NJq
m9Z7wP9Kiruw1RSg78jUj9nRSm0O2prCYDX5JUH3gVnAJ6hmB0QFtYNYvQpAknwaZX+BIJ/bpfza
e0HT0Z0Ei4ClQwxt/fSYamNQOIUxaZMlNmrdpyW1oQZGphgffn+gX3p1YGB9OhD/qfuImkRw20LB
tUGxDGlu+iqD+OP/4RAc/V8sE8CawddF6lOFr3OFlJ0VY8gZ0k4KBTlrJQpeOxwKl98f6h9aKuBy
Ph3rJ9wxrjuT1QrG1fgV5o5VqS2iRvCn3l98M3Tne/SbuNSnPGh2vz/yryvtjwf+CcZo0MCg6XPc
R2rB7isgQjGff3+EfxoS1EASg9SArzfzx9vYt0lXFjMuram+6OlTP772xdtaLlXxi6r9YVj8goRi
WHw+2Hoyn57Z2GmVCq3esLHiVehT9d9Wnh9Avs/j+0/7/2l8x7STywAD54Zk+zoN8nr/+5v1Kwa+
XgBa6lAkX9eXHy+g48bcwM45bKb5PEAnBot2m7bO3Gzi5bXobqvsycoH9/dH/adB8PmgCP6f71pT
S5L0ROkx0t9ydZ9NTx19+v0h/mm+UqwEhkrQxsjkP42CwUpJBIvasCmie2t5CtkXFbyJ/MNo/tNR
fnr8sBtFPKvXKcsutTwb0Hvz3Vz+Aa/+59v1/Vp+GgQm7NmD3uEo4Vrw5L4iT1L5w0D7/TGArv74
SCbdKtF2YL0S5QBuTliw+xp/GGx/OsZKhnyaLEwPZRXHOEYnD3m9Id2+WP4/D/HTyCq7IaRxjkMw
NCNI3XnxCu78fmSZ69D5gf1YpwygYg02ImQ4Kwj9+TKmammIUmL0wiAJepjZhn5f01NNc0FiEMr5
pWegZ/WdAajNUJ/7xmNq0CEdjyCp6Ox+2s7MMUHsI80/9SXavxw7A+QoeC95Th5k8hxax7ndAzMZ
kfcO2mukfCRh4wxjbENTLpZKF4uJwti4M9v3JT3Mxpe8vrRweOhtAJU6S63bIQNSCMOd+jIM+7TY
oBmSyzpveVGic4U/zqYLyy4ZOcnMp7XTZRerPdfZpQMZOPuJcaO/tctbxe9780CWG7bMLk//cC/p
n+7lT+tQmg1zQdqw33QdQFLVaVIKbHNCaxMDtlICk1JZP6+W10ZVt2hkceZmADfvzQiiUiGF6LT6
NkVrFHnDrXOZfqE8QteCyV16XSQ33dyCLhv/sHhe+3L9OABAKJtQjKnQpwH4X3PHT+M4b5eB8EpD
YwwC2cIezaii/kUWdxWshuRRZkh38veG3kCQJaBNEWyAfcV6a9pLQjemcYA730C5Vt/3mWiZHRtB
39smE7W6MSKfWkHFg6jf1MkTeuIskDh2XqNeouWLjj4W2U3tl6OrL07Gn6fwQoq3wjgQlHd/mktr
Mv7LUP/W2sogBpY5tLn78UpJzZVxHIcBZ/1W0q8WxHv66n/YN1DL9K/1oLuRUu8j6PolbAxAFW+j
6raZevGcobrUTGCxeu7BAw8L+iQ4OphBxQkBnRj5o8obuFE+SohyoB8Si2bYBVeh+QJYpe7n6gMm
Vhd+NLholPBgPsE9AIcjcMnwmWmL33MU5i3k1k7dAsWOC1enOdqBfS1UvinZoZfAoKp3bWbwzGrP
SbYtEu4n4S6HnH2EFpbaSuKSm2Vo7MQz9XOHuVb06fMM3HcFmSmBvJ31bgl4V5k1p4WtYPAGlNYe
WVFmwyeecl6esovBoNcYvN41/MljAkyB3TzSU/UI/N7pnOnJ8HV/8NLYWX+QXdAy5bxuuOC2+LWf
eF+/jkITrSudXEWLknmygaPA+ylNAYPlIO/QsYpFfoc8vrnXwFHAUgUrvk0fCNsovemg+KgYbE8J
GBU3ooca7ojMMz7quPX7/DCotTui5jDexgoEhXqrZKm9lM96eMvPWRxvMdJX/+cxfVEZmhoZFsDE
YRbmgkDj60TeoQMF2kJBvIaH1pUKwAPNViBnrCPT01W+nZhZILKtJoH5nlYdMkpqa6PiUCB6ADpF
DhVRlB9G6xn4nQOL6EaBHEcHVMlulIF7pIk9EhuOLudnFUZX0oE61b5WMJwbqCSymWwGCsUUg9QH
NUYOWUms3dbhLMCFTehzFYNIWabYScr0vZvYkXL0iIBIZ1TIruX7pT2WSkBQ3Khvpgb/IfIOE91s
ctVm9U0+PxbN+AKq2A2jD61voKwtMJGr0bywFNIJSKCLqtyAHLZldKggYJ3eaPeSGu22zmEjgG94
Qzsg8K5ZGEE2qHYItRKkpR/wMqJQK5mGs0uQ08OAHeUwS6L8YseQqfBhlN6SKU5foSeEPcyXNqvs
EVoyWUB83WwYYF02joHsoPWKM3sB/xOPizORSzr6tSZ4B+6Po9jyyzxB5y+nRpyH9y/OW5+bhywb
wBQCbLkrOSKm/oCAU1WeZt6l1YdUT7W+JdJHPToPBxOMCXuhGfOA4cvuloTr4158w3zN0JvDqA4N
brUkwPrlk9JqAupFR0XLBGbBC/AYV9EmmYhdA3AaTajKDb8onrEDezQ3PfEM8wHOahU9b7JEcdWo
dzTlMRtvwzTbdUbjaw1ccxjJQKtvYFigBrqPHCv60VSnDhXkGPmlBjaMuC0kKwqagmnxNgRwlFcp
xGd+xX1pIEo0b1NyCBM30z9msEnDF9ZdlsKPLN0ejYe4BQMy3+boYsWaN2aUsPgLKgNFHnMsNJqI
Uhv92bAcudxjIMwuIaiV9VhooeBUdNtMQTE7CdjF4pF1t9D2CUt5r4dgRCCsBwiEk50J8LvAAqUm
/kIPWj84kvgFmzGxxVBDo3cHk+0qGRqmE5VgnhJoWEEW2qs5fbTrCjoxb+2d0u7qOmhACMLfCS0m
iNrCh3huULdmfamr42Q4EG5XmEt1YMBXu9iVCnvMF7aHMxMkAbB5t0aqoDoRyCE4OYrbVHqJaS+m
GD/gcoDTwFCoAH0Dj4Yq3eXrTN/QhYcv+G7agYeCKmKUDkGXHAqdoq6EZ6xXsyZSUwzojQd//ao8
d3QNOmRB4K+FmF/ZQOWfDt48uNEAkxQisle2GOeIwiD3bJywxAIxQzIl9BiRzgFJA1Yatj9Y86xH
c0ZjOUfNPWjtlqNVCeiRACcava2ApGYPUITyB0Cf08lEiysVdE75PlCv7UUM0RLaLHWQ9HuwJJiW
DSGVvJQidmuYeR6g26rA1CJC9UKFkazDWTsJOB4sP62dvMdf1WeDbzAhE2oniZtabqPYGpziGo6m
QUYPUNdy2Yj2BDcG3Uhjn6ZHM90puyq9LwioThd/bMHT9c6GLazt2RNytjh3I3CRcDlDBIqLJMfU
clD+VhlCkzeYqpDVDtEEyAycjHPiUrQ64PB2BVVrpzl8aJsVTHbjYXZCQE2vIXBiw0tPk3Ye9wNx
R9gJ4OUcRA87ONgjt0AsCwUHHJK7ILBwUxrIVwZEZZckkDTa85mMuPluCFcHIhPAq8ILc28CHwXf
koLeZYEJQY904kVI0K0aWkodENS0CSlog+6pazwSUY92MTsdDYF0B09Y0gAEVlw5Q06FmtoMe/vC
uD8gM45FByjbsofMQduNHAs4rmCdf8CkwN6HaMPi15WLB7NG/B6Rx81Qi7bQnYnqS8VcRXp6YWfn
GRqFycFtLCuMzk0Ev2qz4YUfhuj+5M7Qw3ZbHEdjnjRs2WJS73FwtIkwSxfLQncE04TjWhA+IGWm
guNwTxScWuPpuq9ZN7HiteN+KvdhcteXR9ZsFyD2RyQRIcM6voNiAIS4sfga2mihAZe1U9rNXDhS
va3Zibb7NmRosXSjpG/T1DsWBBmFVcL5IMblI6wPkxEQBc31CnkTRW5swZfuRBwatECnqQtYwdY6
yDqR07wnipcrcK18LClk3Gh66vPJbRUv1N1hhDPKAhkB9XWx6ci2Zx9Re5/lICrPJTp3opbL4LSw
4bC2pFPFPsYBmkpBHqnk4CSgL4ceQSSFVwweK92lseG/VAonrIRF7HCAfvqhhjc9DyIMU7QrjPw6
OmTxaRof6u4Um44i91h+0JQFKpJdh+wtdQvMZXgOUjeFsrZ1is6RiGYfUeXdRtoR5uuoP6ALiEm3
kbkfTGCgbgGOuvARei0Tlcemro8YhyxFVYDqZJvMO6oeIYmu4dlsg073IBU22xO6iNHWZdBrRDYS
Q/QimqcdrhOjAw7RCpLa2FaVYFjQTcVv5daaPVxGXB+H1sPfRibaLhxgIi/QO0XZDiqaBsNBNj70
RXlQ0ZzgaGR3iXwERJtRF80fqhEG3M2E/lWNW5QegVTNgiXdLqSf0juQuViCMO074zhVttHegR3p
xQBrG9lBFhqWwTL56bgZeofDnjbcSIRu4qjop6E4GtYz1WlHLxzRegPl8S5vjrI/SQitYyeWqPl2
A/pPqC4bTui3DNMHllxMcV06mX7DkaJjmBkwl9/pxE5yWzKPoaPQGX0VEwjyyn1hfODLVj1mwKxN
2ywxW3dz7+P5IpCP71Xrwm8a3SQKtLMOIn80HkAFQ99p+p2eozce1j6RnNX+iHgwdvDpYkYheG5C
ZBfqUjnldMfvKv0cEqcpoVa2GcaHjiY/boHlZHSgtMbAwLAraqd4R9qNzsHo5zRzga4EtHVgIUKQ
gkEKImZEKMz+MUaDWfR2gcIFXRuw/ghoQuPF1paNwRDxEN33uCsLunVmp7ne5vIhNIOEnDTTndto
p8LbixZNaloLU4EzF+O65YX7e0CA/aIjvdIcBnqTg5EkEIz/WCXxsJGLbvXAZ2C7EtFr9Fpc0NZi
R29j9NfqduxonqBKPr5H22yfX5pt5VVnY9Nu2l3hWU9IBgNo5h/yj/gjOyd2OTvK5G9UX+5nd3Bw
ypt51x3mnXYbPWp/KGYJuk3/Q5H3maX5CcQaWT2EyySBmQjAFtpbUwgFHel2M7Qr7uyOdgwP6jPb
5ns0bDVvdQM2Pw/NpTyYQRu3e0IDicRBDz67RVsGV/s/hJ3HkutakmW/CGbQYgpJrYOM4AQWEiAA
Quuvr8VnPeh61Z1lFi/z8t6ggjjHffsWqAdPHGqeFy1i5Usy96HyZo7X2qKwO8/NbZTwyyvfZqtm
4r/keOIcfZEtBiWYgCGFrF1Nbu3K3GjRZ9+hoOMzYKYjYbcbbU3lTVfe/nou1udxLpBSHCChRYIn
LLVopbE7Tew+/eCYtW/127A+1zUAOu45ZtC9+NasrNkx0faYGZnUijkNQ3Quiz0mmFGMqvK1pMq/
CabRJlho3FZrQ98pcvwXmTtJD7BCt1EJxhlVE2OSVqCCyeZVxGCFG2eWc6e0ak8Mp0DMZfuJTZWA
oCQx4b5ANzO6wSnCq9JJTtTxFer7hKgbF8rhATt7EbFFhFkQq1DOWmfGx5m2wR0QzqjKESe4CnaL
lidOJzAmFhpHZqw76dyWyEJxscEYHUNZTPlg3SntwMAlstElPCkdZ4XX005FtqpFxVU0GWs77KCo
YSN1osYaqVtpp58CTm2JmyfwloYXJsENX+B8k711TG1hYbfbsb0VtH/it8DKmu6jGXEMLN3kF35M
/SGEKFG3Jk1bqX2LLA/CU7TzhB4Lz7TovR8YEHe/SmGPDJjimHaEEgU/byeDqCU21SKks63LD638
MMzvJqaQo0yMYjgvW7T7crev21sovT+zcxmLThKjXXKapdwsJyPH+23Xju9liztwMAgr3GsmGj6p
+lWqQ1QtCmwIs70+Hv75B8h/wieP2wIC+7ofZaeZ3qXkgsmhxYcQODadmHuCjiHMMw4mDMpaeito
824owpeJEQ5S5HdrGEld+kfhrSc4lEy7AvlOdJrllhrl3EgpsBnehH96nZ/D63Pem9o75iQqr9u8
xZcp/9MZyEdC4gAkxTGuX/uGYmlKcRH5MKD6TPaPSD3Uhn/jUNpy5gGQtPOhEkeobczf3XAs3TRe
Tem54FuoeIRhSODE7Xtmfj1Yyg2Ne8hNaR8elUJN6I3DQetvLztm5busPfX5M1qoQFDI79K/ojzX
/a14blPjI2fw0KGK91mgwxgkZI/3MVQIXMwKjMwGRxpcTFSchTWtnsUCqsTjucXsKR2ZGt7M6suA
iTBC4hn3Yea1/aV8XvW890bhO/rOwh9prHA+9iMlqLN73OD2uDSyuzKNvlQkTq83gDKwl9gIMtnp
0nWXHKZkPc94FSqm/4jfJVn2O5Ei8AfiE8a2Ii56eUaVOGF9DByXW9uqPeTxNSnvpfWXwp7UhO90
+haGj0iMObO7PP8yX/VKqPhoqbV6rz93JjTA2NwLAgveGWsU34jpVPHCX+iWp6bnMtsoD1cX1xjI
GNG6NLaMYBnXlsZqbm8IKx/infsAzVkULbN0k7dLPf5R2l0jLGD2Nywu9bpv9hnC8nw+CupN5nAK
C2u4DZGfTzcu5hKyq2m8D5Zoq91GEQ+VSkXRISvaNgWUB/CTbwnz9uTUwFx86MeyCW1OQv7YDiqt
zkFCeSfdtRTerV2ULDb4ggEhBc14UPAkHj6ndDOCo7UY77ng5r4KYbZgvputjQcvUztzfNX5JBJU
rdpgG62+omQ5UNRb7ATCIp2OWbds6n/WLlUAcTZtS0aJXNnXPqK2Meh6sOh7bGLtO6upfWt6L6wC
pGMy7SRrmyarBsrmA84f2ig3V04P68AVNg3fOLZxpZfCMnosJX1T4WJkRDiapxgNVPZRoizQwl+T
BjOHqPPoNjWWDeWtha3LjWIoFOcVIjjNxVK6FDjRw6XpD5O+SpJ1O2JbQU5AbUchHpzLPtmE5U6w
lnlD/eZNwqIfdm17MBdy6UFNhIKjwnSLx6VaNZuKcXYlLHIdA8FFj7AJJEY+FtohldcPhU6Oho/e
kMfpbgKeQD1YLfoaT4Yd8EF9G8yNPAUQB/TsGK8e5nFMXs5cNuYxYu9X9U0t94nsc+3FyQYGbf3Y
JKIvZNSuCzNdmdnZSDf879D5T7jX4V4ej/VHT/ll2BU2XDjiKZKTfNFPS8d+3IApJE+vtA6d1DtC
SHdMBT59sLlVW+kSXnXoxiZSW3qBtnQFCIH1JFD+26r6jbLd1tutVhyEylbPUbKums+HBpgH79st
BVhIixQ4ACZt1ODhjgINFjU7tTVl/rRtpKev139We2xHyrjpoGGXVhTsUso5e0yY5bTY4MDbzdcq
Z1VXgzmNHIUVLyr5qPt42PUFTku3Z4oOB05hIiEbpf8X57tEP2Ba1VmcsGGjvaqVh6PJkLErBBix
mzQqbgLZveP2eUBcJiVBGan60c9omyxDGx6dDXlroS/uH7+dtSwfSyvcPZmwFEwf8BmFrB1jbrbP
ATWSkLgDAJsHIOezhTA6/YmD88yus3FKiv0wPugOFe+hJ4jpxY0K9yoVwT/RD/YDPbGKXIT775me
h4IRTrznnlGSzgXQnCXV19pzrQXSc2GygMZbccS6yn8Udlq8GmZxfvnE2HVrN6MzD35GtwzzeG8d
YboiPENQiGuaj7ITqNFsNymeTBKgt64cTSoAs/7NBx71x7TYYMM1HsWCrmTXwaV6FidduZjpOgoX
Tb7po6OW/Vm4xs5Qq01yVWSkq2XiDLhdFrLgCGrx88j74xR/p2ppv9wk9ZG9qi2dJSEqmQxsGl8Q
rkJXiduzmA9rmhMN/FC66NKbAjc46jeTuZfrTyPdxij9BfncKviP5NhtQAWeseQhCCFtnCIhGYN+
YB4FN5vuE/a9kzItshcpvkGGQ99V/uXKH4ZAMXMU8HpW60ywf7Pq3Hykjh5/R+GvopV08lxpqY2Z
bIdKoXaUU/4V5GrwbTnPBJ4K5sW2gVtW87gCLVbN/iH5p777FRxt92v+1BD1Uc9F0c8pUJc4/9rG
KfyZQ2xGggesHid6Czd6fD2Z8g17ajwioDe0C1Apyo3Z7ttDBc4Su8A9ov2m+qsEJCfyuzW6zM3z
AG+5cn/NzWGT2R8YcFw+JU+0hUMdLBz8mO75X+/4qSfZxclAl9ltZcU+gZq7T7hvW8hDGD8vG6p3
RKaWZyRH+UOFcPsxdFt2/KCq7gk9aoaFMVAl9NvfwaKWBaubqTrGZbnPefV2b60xH+nB1kHtuJFc
bCyXWCv1+317HrbKTbnpVWcvEz87X5aXCCuVQOGK/C1SnBLrc3MXRxZgJ36PvxssmjB68rnGFw9H
Mna24QEU3/izdowCCkxLcI01BjciniABK235VZHDQDFK08jSEoiJl0XcQ8FHsgv32AeuqieI44Zq
wwEA5nvpz5Niub8M9wQmCsObmAeicqFiBoY3nZaMiFVWb/HVtbEwtQHi1V1rq5fedqziB1yFlIba
fW6YeVPB/YhsyKcEQub6kfoxmFRhb4xpKZoBoC+jWciSxxeU4ZjLx3alvfWs3CS1qOt+e87t+m9e
ZbCjnZ6hgW1eDvqPB6KUU4d9ZSwn2E7bSaBkQR8M6NMpP7fjajOvtOP0/Q9oh/v1qUl26dbDa2Dz
cnS6P+rgmAF4exKzgNQ5h63nPRxenh/x8HDUJep5b84XEt9N2T2ixQTbnndfsqaeNOjTcr75BykH
6pIhV3f8fW3gkTfYLW2xkm4JKwi5HsIL4AevMsnnngHSjn5MO2kstsZO2+W34WM4KHC7cXwTMYbC
JHkpog8Vls/Cz7tf8aNX7q0d5Osk59jM7Y5lTNthb+RpoAf48ijQyrUdt105YguHdoYqq16TdlKu
Le+JAF5eRM+TgH3IKzfqnENaZzD++mn/8M1WmH70dBODfxDkRTB121/rueSug+rFBzmtmkpg1G+X
OFoJRp7az5BVKKo79Azq91B95Ln2M/X5QZxGxhjSlzAzgelKv0oTLOLASr6zAfc3nE6z53joHz1b
tgWCztVdzKWHSZpXcDbxw4fFVjmy6I55G2QpznuRvOmEZCGOsffIJth5kTeKOLtxqPsqmBLlUA2T
8wIAu2LYS8izIw+V/5zFQS4ogdKFiEMsNKYtFnaYYRKvg6X9R/6okPIwk2QOIMPEHQJEnH/YIPlP
c5E0ot82rPb4Rs9oeGoPVx4bRzv+Mk/WAx4Dc1K+RiFNPyyE9uv1CLdyXTI2hkSPpLMuAKTzMG5Z
FNNiLQDZyv0mw4NGnrKN0Z00fVzX3Ybp+lrsguEJ+Dn7bTb7VbMM08Y36TCZ8rrT4PTJcuJSBPrL
0mWP3XOPPTrENYQfDAy4n630lhDBoXs0aZLkW+ny5Q80U2ronc2d2LDdG685RcagAgbSA5ZziAwM
TX+M+ilEC8+LAwLjGDzzl/X4lfRE87Ru2nmhobnoXxONPaJlqCS+0GLLyDxBDkgMcrt22Ujq4lF/
vJ4tB4aevv4J811kq8CfrqVeGmwVBuGfx3jyPqUDDks+/xoyccqHr8L4MKUTnGf+yhACqVqP4uDH
7S9v/+RXmK/EYcE6647zTK7Q5DGFDGSkRcj12Fpyx5jlVa2AQLardu4QTR34UgP8ZV5BMKB+t34j
P1Z54VX1sFDS19v0MpMMsVzqgrKyRIqUCEC0kVdNuxMR7LzmbA2m8Ds9vEzZBZ8gG08z/Cxkn7d4
8U//uvYARN0woEj5GvuIQfSd2IN4I6U/f93/AiPJL2LNvzkRGlxygwvHQMz8L77VPGhiO/RwIkr9
jTlr3Qd4VTFEayJ/TDaA1behKZiyhYyYjqLx1g7bKXQNzNck0jD8AXjp/7C2///cuf8XsPXifyHZ
1IkKk//F08C652EKObhc9YcZAhN7Bn/Wu/xZX2Lw0XPF8QJvGexl/xXpDgakY+mxkZo5pr/2fMw1
al/nBKvn1Hr9tT2WR+Y2i8L/aN45T1mK3NHFKdXCewzXdg3k0hkxvKydybDl038GGf8hHP/7AOui
pkB6huSMif1/BxkfYtMNnVX1i/zbTO0aKGVd/fV42a1a12RS7qBTJ2OFYQLtGMWCh4y8dhk80Wsw
rWEYgg/sUuMJ3rgZrhb1XaCXBz2uHCIScsIkenapfI/uM/0tiysNUhFga/z5eMNbV45k2rMCBAoA
lWP1cubIxIYxwnnQvNUbWUdutjhTAq4Kf6aUosYX7egclh519oFhGfPvxCFUzBN3VFBAWphv59//
+SC9WN7/8zLUOUiqgTk0hJZ/QbGNMlhKUYFlzudIXHT5X1ZdBiAX7F0N8LbHCakj4UI8MJ35Xe0M
LOA2ONnn6q9Ul0zSPfqHMgpwvIzQFRC0RWcZuwXjjigotCmQUmR6TzzvUkam5WHWT0TYAANuu/Ig
oGYTt+V4059B2weJuKutJcU8zWhcvX6UHutBFwJMeRtX8GI0ifrds8RAJ7NCwobyKob7SP1l4CpM
IHMOFlUxy3AR6BtJXMob5U6AB4pNMifS3McAu/2aDBxVH58pYlWEZCBJz/oYhvsHTUO9lTsa2q/R
eAc/L+qtAkBYZHdB/tBf4Tk59yjBO7tSvUxweFweDQzqchjAu7KxmRuZofOfz9A/J+DflzFUbfPF
q9cs3Dv++2WcY4th4WoD9RNWgjncdfr3B36f7cpM/zrrJgj3RAYshRQkU7j14/rJSthZ702Oa9Zd
T77rnNWSpt/8VuZz3Rynx6+IspaYD+U21XtD/BDlX4sRt3ho0HZqSFzn6luaPIFmtgCVe/3XiKTK
qL9I+cROwjWSFXWqMCu/x+atyo/DhCMOOsYx/V/WSUWS/idn9OX1YJmSLqncyi81+f/NHtPawZBG
XekW9bK507rpd1X1Z5ZnA7zCpvHJyDmxpy9IGitoKNJ79HTHNgA+BwZNTb/Tlr3LtI9WSmTg4UoQ
ZI4vpzsGLDLe2m7yRrOjirbpmUEOL+gP3hFNslKvMBaKQtf6jg+Rjk23jRazrtwcJ/ALI/x4WS9x
YtoQ5Ygtyj+riPHChhACGEvlA00vSuW7GmRuGphBNdlAz6CPOSW4T+NNay7v5AAS1EF3pYW5Mr7R
m05H8Q7Uy3tMGOO+SW/Zul+lS+Giv2Yl5ieQaT75ar7L0YEDm+xek6M3QibgUWm+uM0v04BpKH48
ZEHY9bd1MG9Y6a30U7LRwNWc8PrY4cDzrH1oaRGtOWPuG2PhkKmdW1zb/fAbf1fXZrJ7TImqJREU
HxGAGBv3b76VV9qmzW3xDTBowiwxP4z7yBcOyVu+sXz9isuVZm5HREogglb0Fj1uDX9SltpSXonk
G2AqeJRGH2dngguetnZgdcw30bo/kwKmVO+KdBs/0n16bhaS39yzHwG+AcPlevOUPH2dB60f7erl
sM6/G8PG7kq1ld7TPng5yL49PbZkGxL+03bf2cJlOP4jNAHc52TU3yL0H5ygXQMl8Ko290WyoIfr
+1vWHfXVYxftwq3IWwyreNOsrI26a9bd+tj6mj9uoCnt4ku0U4/6VliEvxGfFIXlK74V701MNQ+P
MVsjKe4MOCWX/mC9q44ZCIv5RxMClKL5gB0AIOocwnUq9tWD89xMhykeLkNBOWSYq/A5v3eIc6UC
C3vZnbu1tihbAKmP8MVI0dY9kMC1q0+kYeir7B2uyzN4Tk63LtTlvM/V5XPLw+TNGleQDKIVqHLu
hjtDWsO6xBRqaZLHyDM2cN6EdQgbxYWtVfBQLja2eI9uorYV1jzgW5CVokuevBX7bY5G2mb2Sj2U
dzSossMWpR2EtdKs2QI76QNOrP4lxiSYxaQ/beuG0FmeD6lPBNvAyNTpuuvjcWmKdS5d0+GeohZM
Q+8p06qio1kbbeNMEbzBPN9Ij6Dq/HD8isvjE+COwCIrtjWGZ3UgC6dqtMMxgEWWYw6tLPV+85Rp
MfaA3aJ6eIanFubJRHgV6hzYMfJPRlFnSRdMsqL4OirbUtlDaVLjdR4u6a+s8hhxmVYJAYbnB8zZ
5xoSpwyXJoyOSvIWUgnpx6F/a/R3TF/zPqhFtzdWmgVNBqNWzPD2CRAYnocAUuydwnqEBZfNmyyG
KxX9qkSbqLLgxfm7wdBKm09DNJ76ZmeYF9PYvJiw2gMOnBoU5A6Ubj8fot4f2hWpeiT2cKhJiRVY
lt5THsmsELK2CstfqHhJfazKK25GvfBDJc5WjVt6+ZIMq/oMTO9i9JizcmJ5nazDGjLsRRkvWUYR
fzWfx7HcTAx+440unYyR7MoLbFrUT4RDgT8zAr7UCmpqPCX2zcsACYCMAABD/6qtF1/6WkA/kpX3
vFmAReOQ+ZzuhDQp7VYi5IFDwfJrpFdeMHoe6+eXOF5jrxauY78JSacbwZAftgXGrzCxsNiqxGWq
rx8s4eiqCth0KnhAMy+kEFQC/dUraaIeaXlLjWlo0Oo9TIPsjIjGFePfhlGJvtUkYDUNdocM3fje
PaW9Hh9rcVNKJKQtem2paJZjlfSmj2OJQgzb1aHc0UcD0NZgsimZvayyLpQplrjH5tnsreeCtjKK
TmoDmss1JRggbvoX6B2EsnxiLrrPhs1U3rn+ehmX8E0b3p4K3nwYQ3/BXQ5zbvILv58UV4nLyYzv
snBE96ok72KHVMF+MesIGOOplral08Ufx41JJf3KWa2MnsVadbvk3eCX8eAwGGDhkff4KczZbkld
fqhbRTko8Tdu9raWULNxQqeNmXitts2pjFjyQwXm6tKsMB6kyreOEmPnfNEYgxerp2niyqrx9YKQ
fK2gBexLaxW3uPTuWX7b78a6daz02mka943X5x+6fMnVa0VxoVfXNkJrAQ92bN8rSuouxbTrSxh+
NHmZYnQ4hAtyWfLXpVzAKmPc9Kg3pIZO4n0y3mt9KYxXBQomg7LCT4UT6DrRDBjAGwb0rBVmwUrv
65AKC27L9YAxfOnTMAPak1cbSUuFpGfGUp9GnPqasdTaoLEOfHJx3hMSw7a9H8RpUUDQYb9J7m3H
xXlq4XDMkJrkCNsS+VhXntj6Qn1M05tJUEGDH6MGM9ZSroPo1eNVgMdCv1P4Gp7J9d2AbDDA4k3X
9dR9kCVKOcyqSSHNkpVWgVqCRm00xHakLMhLxHyTtgUfiBH3josCBlvnvpZwMsdev2Ji/8aiUbNQ
zqfXrUPTj4fBBLVpO4QHYjlG6OO4qdTNu1aAsWbXBAUDRNQ5f1df/eEVh7oC0gTkUGPL1a7Ct8LT
YVoMhv/yy0rfE5FZKgQy+fSUvqbnccrfZdYsIVrV0lVjSG8xgCqLcTFqX6pJCA4xZ3T9zezNLfQD
PN5gseRPMBMMZ/CjUQevhyGTfQ/5KY3PjMzn+G6lBzr1WSPTHYuLS2h8xP2RlMM8wb1+MYeriLxu
MxhWCp6CIdYW2MsvVKK5A7LQaI9e4xD4Ox5her20hdDUVwc5xpgvdFqJgUS3bfNPYWbaT6vR6otJ
wwAXK41oOmkJSAfODsV3af2kbIQHMKS9+FqWKG9AuwSm1EQjpJ6aLxgZ6cl2hkELQ2GuvDlaF7PT
DoFWLtiLMbbAKUdW1syjFLYd01MI9YmXsJnGeAljk4mZGfuT4JAgK20TJlQKZbqXRMu/Jl9iUMqI
uABPGIM63VVEgkY+KO/4zvjRYhtNXGZ1i2TAEyJgDkWUif70imwHW7sf/And0hPs2g9BZRS/jjYV
J1FdmJpbs6SK352E9c4rOfVkYMRWEVGoWb2LIb8ny4uqvMkZ1Bnwzt/oG3uPCJgNXtGDIc9eHOJF
TBh9RXhQwvPG5kGAAnBvc3nIh1KBYbTAlFAiSiNe5YpPpoYERoJxdrV6tly7nD2G4GBqm15eiwzP
Usj41S1KaRxXTAsFBohi98tgOLGur2GxkH51xpFPwzc2op+aOvqxK7sPOKRs80m716OPZLhkEVa5
GHm6+TfAQHpWQ4INfI3tnOewtfFbQ7vT2n2rIL4kGKs9yHhKY14prTmfaDx4tXwKQgJrBycZjlNF
u70yi4WQwoQ7F7L3jH34ZGxVJCKy+kk8kRCe8q0sgSYZkK3xFB8Ba4V1TnIfo8Bfzo6eLyVEP7PD
6HEugq7am/Ula76xJiLmZIbVX+44wAo97isQsuT/B9pMQlCA/e9zfmgfN/Knq8c1CdcG2iY4YGEA
F0CjCFrAt4Nw3Le+RES7tVQbwuxfF2mfexiM6zL6Ayz2gHt96FjWp2kx6iZZjvPATuhaJfsVWXSv
h51lv6xVMM+BC4Abrc1bwOGhj6MxIwmCV+w/uenggBQx1FZbx+fqRbuFAw7L9JMUdo6hMtip4DVP
T0Z50AT8MrboufRa0eBhmLiOEgpBZ1QsjITrbkVPA5LDWckzj7l5Pq2qh2+iJgoXYnEjkGaAjdy9
zF5evBRetsG7iYCTVwmxHMH4R2/AbWhyJWUTQmg3IB4uNTasiSrsHVEJpRhLnqKdqnkv6HAY/dfT
w2U3Xl7OcfkCTr+BS1fvFd3e0lc9IduoqkXX5JjKHmR9FhNteOe9Elg7bbPErQ/cm9QUEtlIjnNj
KHNCdXzXwrskXjV9I58aERVBj3wGO+0kQXkb/3bSV19tMmEXy9tsWqjDFZognynsNlO/YaeZi/0I
slGtZxJgBr+vL40akY6Juj2znJcxaiZflRcQpTIf7osIBslvZnzBuhjkS4WMpRrvT2aO6Ytrb3zx
r1I9sa+RenzETDQzTilWO+zT+ONh5XIYjZViXdJhm4rvEpyoNoOACU1VILPyzoidQoKSOKX06xn3
LHF3pUh8MXGmgvggvuHAhlMgsxipneSvYrryBR/ySZH2lfZXR/u0ZTy04sx3+RqVh01+kK0GkMIS
a8+1QXMlUE7c4ETMxvoZrc0eVODhlYV/DOlhWkhjBFAwJgNYYUHkmrjwU6BZwE8oYDOPSfrRKJOS
H+Imu0DRg6WyIBracrrdQ9nqV7UG/YUWuhS69TA6qZc9LyJXjPMy5acnEaztQwrg2Pph7fzA/v4T
XhTuxgPs7t9Gtsl83fxBoRiJVxrQ+4/7UnJNUrexGOwtDHLW0+Rk8Eo0SHB3gvzY2P6Y7Vp2WDoo
Funs8TOZCaDK3fLpN5l3IfZdILPuWcjONC5RpY3qWzMd1eh37jGRfIumSyydzGqTNyu9P9Gq7ZLx
T7glCrkAARIcGpbS3GKbyyI+zmvMEOXfIvPib9nZ81dlhCzsnH0wbWpgnlMwP32hWfJnrMqAioH7
5yd3nGcKZ6EPpI2Op4kK8QR+58t7rIM7j6yKF2gXGInxwSnO4L9RPw1ZwJ5tWYv+oMNDbg6geHA4
mKR0IxWh17L93zLurdoZz7Ba4N6YEJDzBfIqX+7fZhjyss1GWXig5SbrD/Qa+8uCAUzRHfrqGyxh
mvzI0dYhxse0Mvt5YyywfvrGJE1Of/mhgdib6CMwfMCc3JZTdxj2jyx42CWIjLjJ3eI4zSvTOBBk
jkOKwxNSmBMWswhvesNDKleIpf3wm5GZx1JL9wpa5cjty4uxb5AFoRkhVFqy5fCg7UOVHcx/ZXwy
PCHbTPU4pcQWcbLLbV4zCIbfu8T608LC5Vi7cGS09VjHHjgP/nqKctLFS9q9GQ2QCybIAVoqNTmb
Ew52WK+RaeuqjyXCVYssoV9Syuya8/EPlWDe32GUU1LLsAs+hCh4Mu2RYs8AMUV7w9in+rRsZeDG
ai7FqXdnf1RYeoEoJzy/jN6JO2i8r/u1Y0sQneqx6rEAH9dGvhSMo7V7bHENE2K/ZayC20UGABAU
0e8z+m3DyDM/LPMiJzutcIeeltyZX2UI01OUI7A48lMEgVSCXD63uq+QL1KGCNCo+pz56+mEMbZl
a6m6lfVZ4xc02m4hmph2c4PxXzW/m+z0eAtjykfOXfyTVY+DIoEksWDCqsAb9tm5z7fYRUhl9scW
pvrKZIA4sun3fzkT7Nns0F4s4ZMtBxKCKKf7I6yFluo5Thn4gFSGV+S7MrtZDN2ncBJISG30bgKh
QcRHgUYiL74+N6XFyuurYYkj3ioUX/PlTvtu/5So5pkuJV+oLov9PHiJ2rylomu5cFbOrWBXt+SN
MmKd7sFxf+m/X9oSp65sc5EfYTQum3UbpKmTjba8xpXrYDBBwJzDmV3pfVoNC92nK43OlQ8we2qZ
Bjp0Dqphp1/UwB4rSXTrXjJH7Mu8cqf7AvTqi3Ap1ii8VqInO7OPPoGrHx2TL6yjXbvBNgM7dJ/2
kGN9VRwWHrS5YC4CZSRS3fGtPlF7tFs4oURHwLnczh/S3nB5x724tEAhO7cJ8tITRR82Co5u68yN
tuNfQ8fifldBvUSgjCuYm67Kr3L9za7qDZvWKU9k+ToEvLsWyZDUbmfWUnQpB2EzLFS4qk69GfcW
9kiFm3hosIIkoLDmbg5gLB9FD/Kqn7lFwB7o57yJ4kqbJ8ZQjDOgQWy77XPbfJRrRt1D9wGdQWT2
bX3qS+iy64fuNPh0VjCrYSmm2/ym3GHbl57mEVDq6tuckQm946kLqldFDp/iPi64mhNf+2JEhY3g
Gorq13wjjNRPg77bRXgnw9A/RpVxe4YxoojRgyxdDct5Bn3K5Q8tUlhYmXURGdu9vl+X1RRdCbX5
amrQM+beyDy+Hxm4QgIZI1QvwgyHhFFlXvpW/B4BXvbtj66+Fe1iEj7V7mIMmKpw9GMiNkdUivfH
cIvMIASXZvNfWTnhRV9CcnslnoLKUswaG9zzpQYXu3NmrlT0Bp3HCIkuq452RkoEM/AF/sRLhaIn
dIAkEmzdtEODZ9zLdJMJVF3eHsay0BcqKobEQ5gHjEFhiHza7B0U8SXxb8kOSjTj9A5ZSXeUrHUU
rQSwB9X64b14I23YYKaHjolxtZRS57AKeeOIkzwLHu6pJQgWjD5WBfilIBYpNDeWRH6A5yv9NNTH
WsdC4nsyFnxDlCqK+FK1GSXBJ2tpQG5PfJH/ktVt8uLnaSCxj+k+nE6d7KjZ9p/qmHsZjItXjtSp
s1JbtMV0z7Q6ZX3UnFbcPobtOM1OTmy428RnPamBFz9z8zTN1vuz3ZfPtSAeRREFbLZWcYxv7kgZ
YazJw20SgA6v2eziRF7TTygd0WagPHzMZcsCyw2hbuVDqrHe97+hejLgVLY/VbhsEwSLEJVgIBQs
dJccmQX+Z8oqfVC6vIwGnwxsWb4HxOx3kKFB2sziiob/oTglREfCRrtTRC1B5FDoPKFrDG9V+vqn
l7Pig0BXNzEOIuG4/R96PIQlL20wJO1Q/Db0Jex1kro85NMF9kQrric98aN3rIkGFdHSAvoUVNSC
JIN+D86MTYAQCEReRawBra+I+9Q4CcaB7kkin6vXVsm8Qu4Vmr6oL2X5W6qtLdVv2gPkLxOg9w7n
MP3JLq/9zu097i9813r2koGlh5jy0PpSaKQE4pWEkoACZD/5oWZGgYz05fE20vtN/SUREZrnsytH
E9y+BddsK33pVXubi4tYG7ue/XHQp3UX0lBqXxHswaWGcjL+ERq4tglwWHWFMCkXf6T1sTK0bsSG
qAOVpDXxY134WVvhtsLWkq5ESIMqPM5Z+tmIt1xzu8dXDqyoho/Lk2NHAwiEFwfEKJcgD9O6V0Ds
Dy0xWVACwwvBkikfYxUSOkLzJCLcGxGUH5KchIegFpz/Yu88mhs3u7T9X2b9wYUcFrMhAOZMKm5Q
EiUh54xf/13oqbfG9uuxa/ZTlrvV3RQJgODznHOfOxj4jTPJ6ZYBIgGBFTIBahGUk0Fq7kb28KVD
vu1tAitxMvrP7hatJ2EfSCvLP4Rf2g/ySmlyWbwhY1E0IVpmqWBAhBgVbB7OaYKM0u7yt9ZsHe+a
ZOIVOp4L40fofvLccDuMp5QOQwB9PHrLIfUWhemUENBSIkaQHZBtaLflhVCRVqS6QbJprvUEFRUs
euphkl83EDcsmrFhRxBX6R9BeYqZ4eXK1olgb8ow1CD+IdCEp3E4Giq4UPGMZsuczqK1MkF+p3wr
RmTCYRxMEocNIGcaLjHLlrZlh9trUI4GQsjt+mE9kRygMXVB8w3lC3VC407SYdbOMbwVTkgax84u
oPdMK7NYqxh/ydqqQ2y9BBrB02KpBRcYHqYCE+OF9w5qlfwYrqSEzE2Vjme6A+sM/HpR12sLfwl2
Blj0iWOy3qUOj5sy1iVKYF5wOg7iJqIjkynD63nz/PSk0kYmFVHy6hJy8XDAHQHyD2SyxkJHExzM
4SYdRuU5RMKBiKs4V1vUWNIB473Otsovb4/1r07YT+1gQ5Z9TG+5oyjwxAabcHTCSZZpWzPUCVap
0NL3A89utEvtPekMFWgvLMd6QrU23srPJjwXR4NhpfpaSx+NcCQGIxmfkh+Kz5hmZHLVNe+2/+2T
/hMqaw5AJe3Kclp5EXGG8YFLewwxVp5DZ3ESwAdhqeKAZi65iWfIINpXd5r4kFl1Xj5A7AXx2cru
UrgVRqi0BCuobjlVkDKBnWdp4s071W2wDMB5m+ymausMfIIGNRFyW16TON4jh6MJXtTjMw19857m
h15f+e2LHqFMBdaFpeX4eJ7xJNWrmh1Kd2Ta8gu6WeiwsMnyIrKZNTBbkECxgKVXmG8tfEYFgNEG
O1DeuVzJoQSNi0mwdFi7o2uC/2yzIZkjLe+x+ox8TamXs45cfNXDU3hGBM2QPmArx2uYSUr+Q8kr
HnENgy3K++jBhIVQzHeEpKjp6GqQZynNJOIYcFcg3nzffbMrNBCa55iT2lobZAYpML+Ucj9w4zHY
JH9dI59qZVA7zNQuzzF9xASZE1WOZ16a8DW6io1/NeKtvzQZMUl4NjM1SmRKc9hlEVmPBw+0erpK
xvDSy44RWwzryTUyn0xjrYN0J9Yhwok4Ep5VczUk03UsD4EQQIxaen6BjoXJIgInzDBCDdmKDrLj
kpazhPPZZ3u5YLUUFmNS2FTPhXUXJ9OBtFihaESJjz5YHLcmE3206lZ97rqlGG+aZkMJPyF7wK7S
vFKh5Cab5kRVfTaRlgzLFMivu0n3Mq5X4rQb34aviXp4fhJU1u2zGZLhPe+UELo4QgvLE2M5qSsf
p2JMJTS73ufBGQ3y8JKl7pyesakhWfgeJCJXQoq87cZ4gbt3xGSl1GwmrRD90fP7Ff1W8h4avjv7
26rPCZndqozE94M8z+UIKf7Z81exaqvLSFkXAs8euCq/Nbh2uW3I7YR8ouoxW15NKQ306Orxa5M5
ZXlAqK+0S7pmtmA+K+K74ajtcmoSJzWXcK05BGwZ+gATCfXdqy4KH+bM++YxbxU6U3VlqIxuSJ7z
SEP/aDGGAgPWqQEXUQE/2vsyUSTFviMaDw2VSMFsgFqdK52tW9/APoVNaM6XLVcixTSrGBRg0nKW
Q4IW2gUUQnTshupX3eGRXDkFd3cnHlQ0G1K0JeUJb3ic6rPvGpyGwRyzNQEqc7oaySlLQPFiLA5y
uGOmm/VrImHxbgExIl0P2Yqa6Ye8jTUI/udMVRHtj8ueXPRrqah2qhkLkX5OpTGTntEfS1dkbSJC
MJVJn3GdIpYH1YQGi+C5UsiVajpMwwuESrhHI/snuZXcn7p+jpR7wRP5FT83j3Q/dRroqt+k/U/D
FM5A+CBfimkztD9qPR7kTNuHcfAUCget8tc+jq86wT8JbHfLOkaIkkXryWev0ybdGfqPUg32HXf4
mIvwCWiaMfqBbuofA4iIfkm8ESLA+eJmpdOFN9QtlR2E60YEKu0FJD9I1eZk2Gntz28ntXTGpq1G
TnEoGAWRUUuWXb4c+fAG1Xul5ZhTHuQYrF1+8pUPwhiZAMcrSw+3lmaX2iFikjN7rdDtYpPTLv3u
Wy8DW/gqpF2D2r9PMjc32s3Ae6lqyIOo03wnLbdSw9vq30IOR9BuRMOwYm6HiYSod92a1n2wVz20
5gj2G+0IIp9aAVArIpyQega8dYAG9cu+oazTq+lbsFq7HS4vdoHnRO4txaHfGhQM+YDBbrqvCoi+
Yb4vARBDUCNyHxfWsj/6xoLBMINc1JMpruJisa+laFnk36nxLZXoEr68keqM94M7evCRLA0NiDjz
U/BqD2Y1lwRGxwmOm/iZ3oZDCrlybqGVF2NnriIyGGSohIsAt3TJ5WdpcBWYzgscJdbNiTC2g/dO
SMH0Baif49RdQa/A4Gqhv2AYsOndfNt8GTeEIo2wFGFsB8uRNJWD+Rne/oGNJf+7v6BGtIUqGZpp
6oaq/cngSUhJ+dUIGGNPRuedyptmbLkrtOrF0prdGNeHcMbIgdaq4bXu6Lrhnys+c4xYYASNOZgm
7RLmNOCnlvHUqhYiV3wqCjonE7VX+m72yObInhOfGu+qhTVaEoLGjgOclxHT0ZfSQo5fYk6inoGZ
dhXjF4E/RpvSe5mNKamJsqCwyR5cEdKG7cxSCoX16Ll+7Tl4RV0IIa4iGkOkHGKYv/mG01WC41HR
steadFeSjM7ttWHSr0H80YioSKSVbh69p2He8TNEpyW5NN1tJNgU7LXiUWqEEMTtzXkQN6zJR6NE
yMMOihNC2FRjK2+9ZZk4YeDv+px3d27iMzJ7elD6+Dvs33G2Ggs4yLgeHRWBCA3iDsD2JpVBBt0g
H3TbhO0RKaAp1tG65Qz72jskKko0w5mYGWC+qr/0jGylo/mMLIkNA+3VLGP9kZB1xmGz8OOVX3zU
vr6RPCeYixUWWbsonCE9KFpumxBdBf1wR3WF8IfiPl/cGZcKWMUsKHAgnV+tbIOAJ+FDdJcJ5VPI
+yj6TQU14Y7/Eaxr7ttgCSOazpvCrq/f+mwZRk7MHB4fp5CA3LXZeSuD/iaG9xhoTkc5Avv/pYgP
I40axkKxy7Avq1wF7hrVbLYUm1NivIU1o/Pm2fSvUAyscSNNByanjMGD7urBw2Zgrh9YoeXkhh4Q
ra7HDD88dkwpwJnCk9kvidjSrSc404p0qA1S2xl5u/yK3Y8mUW1s6SUhluuUPcFrnOz95s7Tsi41
BtFtrmnck/Sqqu9EgVvRrJAKq3VZYbe7x+AIsgMHxsShLpeFvmVEwxyafQDQuQUGxrmLwEDvyecu
169h+t4z5y1RdDRXPX6fUQWftQXHCJTroqtXlHcY3ZufrBCMgBg3wHkR8x0MA2ijirkx1Ge+z0UG
zk85YS0nET2PyhB800vQjU96fDOik068S7vpGQcEz6V1jY0n9k+B0VzSfNbmZ6z+5NrXVHzlSNUK
ODMHzjTq8PZYsqPDfaHoJ0ViAlFY8W3AJKl8JiSZnpOdjOPGIqMSN4W6raWvGGo9/PNyfvNJtRCT
nTfeNeRP7b5XLkG6J1vDm066d45Qk5S/MlpUsrCndxhHeEnBdBjES4KvmFy6cvwelnfqbxLdSZZA
zKR7W8tkKAuQ9ONhzJQd9f5VFH/68ZwhdiRHoVj1PpYK2tXPTzqSBqQj6Kk76gKqmNw19XVS4/Lj
miSNNOvpUE5L0WJeIyQzn7+JXyUAYphP/aKdmMjnuwjrNhPZYmWXG1a8gZXFc6iHaPY/uuIR5GdL
3oaluZagKMXUctYN6Y/vvmHCrjKHSH3qEf9QE+wU1fvMoPwhJKP9CClOhKeEDUxRlJUka0tBal2S
ZZnkCU+S8NrACWce0SoRwlOXQDm7ZY2MNxMLnAwfFm3GWrVOsiKvQ66l0pkv+gnj421FpTbkOv5e
Ur9EJzqwapiwMmP/x6MibVLEa8yH869oltSb9hie82yvlLcSZ4x4E8MWT541bAbGEnYcOWF94MgK
KE9vEdaoryuukDJZth88MBnLU2Io1h6WQVp8SzQyLZpr2t904T0YTyDRwFonsmYN8R5JJPY9guoT
AyloS5TVHUSMUrQntXXDln0N40tFx0MB8/e8LlbUZK6nVc//r8gDJaKHbddFVDrVUC9EiXoVMyCU
v7uWpGKph7fefAsd1gnjvWOQ+A8bnwLJ9k80ZEkiR0qyDJPoJOVPJNzSDHpJFrp2HU8wEHZeutOH
d90gP/ACUKnjd4PwPj5aHUL0tZBvTOHKvzb61k+QpK6NctXUq6so4ZqzZh4xlStAwxZfDxBwETbs
uwkntHf4gKnDHAgiBGv6ikleJj6uC6ewuhUQUYVrat7T/jvzN/70QNtsggj2PxkAFyLbvz9l5S+3
esYHuqIbBrnU8yX5nWtlUKqDkAYFW70Kj7djfTqFKc7/2UlEjx19MO9tirssXjpwZjV87uuTyc0u
9NyMM0Da4gYEqkokPDYWkAEw6I+GB4JNagLEMqyBNMiU3SI+FxaiQ7pMdNwDDcXfn4j27zay1Cya
JlozfVxGbfLHEymLtkxwkm3XPYffmD8hLOm0+GKT8AG2A4SgYgZ63VOAfPFhsaG+5GBAWPsxZMr4
uDBkV0sHrrha3qNgE2JqxHaZkrZ+gX8YU7HzCLwtNOMOLGxyUWR6lL1pXDpCi6z+RNeUNxj+cHXk
y0DnGwI27mXYNBkigS1fUXbVUGhml5wPpdDfkbD//VX4izywP16FPzmnVrHglUKV8HYy2PH9Qz/P
N1YWwjtCQrGRkx8aA9LQFuN5/2EIZr4phJzmsAwWvul6ugvXDCO5WauOFgTgKAQJdJlB8Obm+IFw
kZim5C6XSic2SXVhMCD/gCNXLUV/l4473d9F5SbyrvnwAPz4+xPU/oon//u3+U+KIpowXR18ThAB
PJisnh9D8UQSDtQlqTu36ZqPKGcmMioYA7qOTys+yDBkK9AW+UmLCIxQsShEmBm/1+F11gBIFw1e
E6dk3HEZ0Es3llwvPUCRiYODKq4sawuXG0/7cnJ6Ywt5pSQKC+Y5aUjGXp37maXkrWXhoAOb+oDt
J0wKQsZDiN7L97+/AOpffGAV1iZTkpFK6FSqf7zPuz6rxqiIuQAt21c6p1ftNBPJwI6pR9ifFOOB
H4sovXfjCx/eErSG6QFb1q/t41Fw5/26d0Hs7xEOYnSh0tYLYTdCgpEvsrmmz0ZR/o2StcMJ5wod
uD8zGWIXOQrCj1S/68iyRXSZOVyhvz874y/PTib6xbJkQ7KUP3Ue9UhX2YsM9Kdb92qt5YOxT3fT
TbrpT3JhSzcU8phHlrk7/w+evBee+xa6kHgrnvNXLL4IIRUhYsAF+oF9iSUVQmqsT7QfHM1aCH2l
3T3DnADj8V7j+/AsPU2H8E14D9+6i3ZHp/oDDng3j2iG661/Dj+1N2EfvwT7ZCPu6m32aj5Zp/BF
eIsO6cv4D8bh6i+T4D/tQIomSqbODiSZkvSn2zsq5SrThahdi+PCi9ZCddCV5Qw+Jy+jd/YZBaEs
q2w5oX3a+claCo6WtRJimzg3LXQrJlgCkWobv1lCF0LViwlXZSwAfTVMe+qdXz8bsJhQJP6AgTOn
aFdh7gTtoQXOCh3s6iAmYZ4L6wHBd/zOBKGUqHsZbADgLkMmjxiPMCCvN1HljjoI/GJWMYFKaw7w
MF4EHK2i2NMNQ5cQrxLcAHkUUH6B1Q+Ahg3wE3G8mRNDlGCGjDEpfjmEVmh0lPZAyhrEu9nqAcKE
nENjXRCyJ4NxCMwnGV5g13Bigse4ESQOonwLv01bYWONgpyf9aeV3Dr8OPibUbrCY+YcGUuSWquU
FWMjRrtN30FX+pojqcfnLH+twx85+raam4Z/kXXxdIgKIsEAdFuXPtnVIRgSXI9NkxwSEyrmUp1F
wM4Usy2v2JwxdaOaHsedP+wK8dLqa+OlhxTwaxypDyuvcWZUIfyayNTCDkbdiLNTyAFtdJ0vxQhH
vlVHfJ6/kqBYtg6udUmyk1EGK7umWHbB2hoclA/Axxr+GvKuhKHrLZEijHhjq3YkbYDCw26b97OT
CzZvoGg+3gQYzYCDlDYNbdu4pG8oiGuIGmlsZisFoTt2PTrwlnJzWZpLQ4eSN0OYCuuqCZnNTsaF
wKheX4y1a6Elil2MO/Fs5enZJlJMIQ1HOlASozfpcWqDvMA0Bu8shpeoxtCqotmaYJHjIYn+GN0t
xQGejVNo88DwQf0Z1kecYxDFE1tUffTBQvqYXVvRHUXzccjiwnuwGXGWRY+w3REM2HfzSTNNSR91
tyoTbpaAke8iDhw+4Uwa0OmzbanKiQFATO81YjrDGdsWIxVertqVqPXqvRjBId6a2dFM6CVd0ksK
YS10bgS/0YI45yCyR6tKCvELnQAfE4hlaKMZIXUXnSs2YlG14MHDVyTPaY9kImBoiq0phhpQobH+
kThHEboDZAw0xd9qsY0k3u9lSABTuwTQ4B/TBksAjK4c5rB9YTMbrootHyNYMR4slsmuL4bs8GJ4
+zKOwPvc0hfoC6BzcQ0FkTj1hQeFAZIN3hHeBwl4GDzm0xJmyDQ4GhGG8E+qRwtQWm1nJuG4kLYt
YADOAM9MsABYjWIpI6Q7GMqq++Au69pDz2dsx+DBV07cwNo+xvsKQyVg02yZf816D94AZguDxyJ1
Gm9tD4gNHACzQceHZ9+Apl2tGiFbsBqaN8X8Zm6TznAX707wjZcf0xLh1/TKF9ZDsdVI/sSBJ9oP
jGxNG0yX52K5ZgI6XCmaFRh0xL2B0NEAMlcW4B/NN0n6yGFMlCfIIRPQBu1dfgnLm2J9z1q9qLhM
wePvNyn5L5z9/rBI/8kazwzUOrQyFmkvJPc9uZrKRZ7uVUKbtpKsS2w9a+p73Zy08I6DiiJeKA4F
LEUJ42bdQOPanWLBd//hqP5C18xRaQp+7ZqmIyL8Y2EQS/FgATa1a2y14IQr/YsabWr5rgWuZH1G
OFjheagPkR0X71n+ImOuLqRflnUbsxNN+Ji8V5jMAJ+gk3FS0CWMJ2MAt+CUhqdfx/p/KcX3sfj+
z/9I/jKlmLQRRaRsk/RZqC2ZFG7/c3LWov35+UjyP0bp/cUz/Cs4y/zNIBRPMxUktIqo6tRN/wrO
MskpVmVVQyauknvDy/4rSU/+zdJ1VTMUYoVUBTnQfyfpyb/N6UmKSLzwXI0Z/7skvblv/n1VMx84
6lZDVDWC/qQ/99VZE5dqpOG+G7GzKYihKCAQaaL6AqLDQc7DAn9ZStI/NAvmvwm/f70wAQWKLkua
TvTYHz8TdakHmpLjszbI5zH3aL2OE9SkON30ZreCv6xXx7h75MNnSz3nZoDuav1dT+bSom1tngPl
WpDvS/+KiFZ/CucF+SPx3qMmWpp4viUrCzTxnU2sEy4y/lf4HKCoTce1DBvVcorm0IpuKbqfdUrB
jvftjT8LDO2qowfnddm0BMRuPsXxrus3jUHo5LDRJBgg1ax3Ahmp+D1hzALBih1Gr6O95YpotzBq
xyVxrZV0lo5I7YJlxwLNvo96miQqF6c//xvP4I7JokGvdFJwe21gd4Bb1iTNOoK3isKVdDdEbJMx
Gh+QiryY4Q1EebZWjH9M7c1SbR9WjI+PhagkzoShkI03UyM/mvAz9A8GS/rJNKCmMNeTNzKGFUDG
lvAZeA/asO5MztngrTBIV5Vlo2Do9dKdtCJx0LsRzOcwDdc3qdvp3A446fNoDNQ93zgoELktEqjh
Vj5Pdy7UXD6l/AFCLBfPWor1gv1Ro0IdHbAlcNR8xL0GD3FkyolOmgIKh9kGE15P+EosCxXqMBPl
RxHJjkIZuuDKo1HchqzLGuPfqtqG2Q7Z6edpnBMo2pe5KuV2mOll5gc2cjJk4kFcwr7JfMjGW/b+
eCnSLZc7f2vMSPbQoCVlGJTfQOX1/hokH/Px9NQik1t51qVbhD5sWMQ1W/+IwQmx0Hyl01t9jK/Z
vX6WXpONiswT6boGUlDiphnXx5FWZ9qBMxMlANFFiMK1Yb1bckTewVtZ6A7wNqQACcRD7Hd84YKM
B3pFIuI5qD+VS4PsxqkKWKXFs4L0bFGVtu7fgnZpNV9nuaLTR1N8VqUXeQMta9krZ0yPkdl/Ch8h
HmDQkMWPMly13BIatP9DJ58sy2ZG+mJgGf4E+q+cs+E65/Y+xPDzXEq36djKxzZbqroLWs5TNVBc
iJZFoIWVyzUZrtkOi+WxdUe4+jviaqajRKZU7z1MT2dCXrjAvpPoKgLX5IwA5dgFoAzXaLiGyvyr
gdcY+6tIeYnDTCSvVf+pa55wMoUGFcJWpr3YlDTKw6dZr1JoCaJJyrLzsD4m77VE/FLq8A2grC4D
x0ch8+EJ35V1z1AKmCA8/rob6ZflWYQrmTAmQNMN6r2gfC4xf9DwIQCOjvbBMflgG0WxIkUbBlKe
8akisB6X1DBJDnIJbM4VXhTPMqbiJjewxrPIr7JDfMeKunqyWW9SVJ0RY4koKZysQx3X5bcUr7kq
iy+RIM6D7gyPIfzfgB4afzq09ZtgYnxJgxVdMuI5EWwuGTUY+Y+VWiuSOlxsqomOY7LTmJ8m/vEi
lndxAvVRRQe6IqvPUMHIzwH+7asQY2xDxpXwCXFfjRaHqURzmW0kbikrIHCuat6hJvFNdTXekifx
PcB9kvCL6QDWlEQbPo335Fot6psOywHfuZt/a3fRytoLyLKr19i0MaFWMirytfopvmhv05t4HOgS
UPhgAEsYzHH2+74RfX3WPmFD4JiExVrub3v1aBK4DSilHslbRVLSJfcQ2um6NM5xsmMzQSDZoNrq
vpr0RkVoUF2n47OQyyw7CoM/rDNVZle4YXWoOr9NTP2tR9bgV0BFW7F6JiKMyn4X/hC2Ys/EmJjW
ciE9ifv+NaGKTuysd5IPghJ2gJjCG4N+fRyx8oFu78poY/2bpbPqNeFy9jLEnHxBGqQ4Q03K6FSY
EMDG7JtVaH3IO3lNegI5yjMfNCxdo0eiRki2awnXSj/39GxJv66nR9qdp+GuNzv/gXi6g9CQfaYm
qrBFvfNs9ao/gdNzYTtGNdx8TrnKlu0R2UTTLdIjm4vtL7veDdGB6Db8QcxtnuMTex0rOWbo2EfW
rsoZVOs6fDIu3KQLFKYwvMtTq6Kqs+jdTZTJ+7Ljwre34JIjskdNTYZCFWNdPtKOLwrNCcutWDcP
wvTWOivjXri3SPVZxp5TDGYF8HxbdKBT0gbSxO6ILLDerH3+EobL+JSCYeSlWz0lF3J7jsExqk1H
FN67LYEUn4wDe8O6RmqwKJx6tq+A9Cwc8S6lCUjD4Sak/SWI5Y1CJ1lLVzW9+OaWboXxA41ieg+u
AEMeE1UZsqW24gaMQAiWoBQyMgcY3tCb/QE0bwRWuFUjY1xbGu1ptGlhmXTCjSx2qJ1pJyB6Poof
ZEhb4X1yE2ZLcy9HqEODINYhNUKGbjXtR9Icjv3G3A1PEC4zhG58AvTBxUIEZ451gJnp4HZvhGVD
W2q6Fx3BIJG4tzzb5T+lsIX0hYgnYkE3snRPb1uQrg5IcqYM8XPfzRpxFhkqd4w6AHQkZ8ReQBjO
FCrN28xkjZpkD+Rb644wEUExqjvxncF7J6ywjraGiwAPrZ32ugqrfOMDFBTlniyKVoZa+F9hiP9X
7P9dsU9YtkwpLssGYxXJVKmI/+di/8pA7Ltuvqs/lvt/8Rz/KveN37TZQ4aQayJBRUrb/y73jd8M
EaWNpdMK8Mq/r/eV32SORjdNzcL6SjY5qDpvm+A//0NVfpNEhb+iRCfq2zLV/1VOrjiD0L8v+H8d
umYySTN4WtX40xjCtDqrkpO6wB73ZSAmAYk6YONIBTL1FAWPZp12m0kiJA3DI2hxK1+8FBix9gvl
3grSYhy0U7bHWKLrNEdODxJcDzTt7vCaQuVmzNlNqxAShVzklzI+K5OjvWLwiBQrURZxNSNChj3P
nr+7UmJcsc6sJbIDAQe+AJkuFGcnL2wmrbM16TkR7wAJBvZ+X0rNTkZk3FaZ3iy7oTqL03qtZQ8P
QLgv18aMLym/7H/XIIPwndbaM4EMhtV+azrqsSJbBbhlprFKeci+ZhMXk8ogkWwWe7+iSMV2IVpi
6wvhc4hvuuyK29ZD2Oq/mMbJ54ASwNAwb9xSgu2f/UNqpGT8e4jxfG+a5LormizK/+aGZXk1SYVp
UWyGCQ6iR4aDKAOTK6QRP7XDk79WLFwdnWHV+k/1NoVxhycQ+EZJfsNd7BwpeCc2FUSygJg4PEmT
4eTWub9gvGC5vc6qg7UGFJlLs0UVgANEQaCKum/llUWf9yPBm38mdiN12g/hNV+AM/M9/2S9th98
l6k2JnEY0bDce4uWOb9P5oyj4sUi4YQCU+HYbAzqoBpfnEzBGGOTu9lrMEi2FiIBx00jRPmvPYRF
s6H5AmJc9M+U9I/4yJjdD5fbZEXjtrE2EDbW83/Gpl1DSo5W5tHaeG6wURY/2Mh3B8aUJvYiAoaF
E1LrQ+HjkP9jEsbEV7CEEIkIOxOGZblTx3Q1vcWd+awfL/VuCDEc3n4pGWEfs3rItMvCNZzEFq/g
0l/al7GRNr7DC3m2sEeBbZMOtxZgRnJJwwkebnrqqUKsurMl5ETjpm33RmDhULJVYbYhOGK+KvB/
3JpvOgWJcRKD4tMs6Tb8GDH91qghqu2xdmk2+LqJ7V6vP8aV3DyhMbfYbYpDEO2d5IlCJ7qMi+Qd
RdkkHHBDw6kje80mfMGtrTweIiySWnQBwqH4UKaDYd50aOVdxgdOOxmTZBvK3MUwettE27Q7jlDQ
pW2QvlcbDerM7OVXRCDG+k7QkKiB/eGvC5UXcDCBgbKuJc2uVGHvR2tq34dBJYcrWn6oIWCvpJsa
vPT4TURr+qBBQKHEe28ZPzgm51s5PsTXvn6kll3AbDkGZxTHMA/Yfyk2tO/8aP5gnMfO7e8EWLrB
sixW7JJheQzp73mo8N1U1xRKGch0h8/Hgfi+ZU5vPt765/nHuVkRMYhrOd704ru5nXBUlAh4aEXw
vkujfwGwKZJwqsvzmeWDhkbfYx76qk9rYOQO5Ljbs/y0mCgkAokkT4ZQXJmg/hJ8DVdoVhT0HZfA
r9HNVQQOFBSTkO49UHu6DnQ2aa9zeosRQ9MSSkkPKUV8FMJbpT0NJohodstJc8ikZtN+EKOM/Ud6
b7v3MrxhZIGAl1mCSvIN8jXifppHHB0b5AIMC4ZlPq79jnmviQJ1IBrHQQ5j7ccQI9fZhiXLSCI6
aB3FE0wqASjjbuCfQXzHUFyeURVqs1mpfJazm+Tdu1PyEK2jli5hVs71qEps11qQENjtyOuI26NV
rfvFV2SXCJcH5x1RLdJ0d7ShUu49BuvThhqaKEXCB4SUsXLpu1H01JF14xiL10ZZ4Mc/Xl6Lx7wa
jQ5uYLdh+dy77Ajrs78xbPQC6BdhuV6wLfngpl2OayxSjrsAfzQDwR1PapMesqVlcXJbWtxr/mpn
LD6h7b0LCIhd+B5kerF5sJXYhTjCUt1MmJ+P0hyEfJ58Zq74psjZm1Xihp9/mouPYrH/OO63kj3C
BIf2a0p2+oa8AI8Cg2YEg18D9b6/CfCIkZ57xiXKsWUYllcsXE8t7DLtigSfvlKAYvioW1ydZl/k
TILKvYKXa3zDlm/lvYAFt4o/FYwDhNKQoVggNWkbG5tC3CJnwpO/3dflIYkbJ+3ePWK9alblAywc
Q+EjobhF8E6OHl9SsA+GJfNFdp/oIZiLU/Aql1exvNIWP+LmqU+PPF6Srz6vE3b1tjWZFenojJ8S
+rIYE/WWMlIAQXZ78ZQZbI3x7CBI54MQpyav6ZLpVxRG66y9jthKm7hsWuk7A41uk7NkrY1hp5Ey
Jd0b5Wx1l1LkKgVu0s1zNCFc6tjLgSGVJw0y5QCbktW8u07tVvTe5dZtJWFJMFQJzEO5cYuYMvn5
nC4VC4vk8+Ht8ZxbDYszZGhzfw1Xj+s1tq9cjjduFPsR2+fro1qfKdnP3z4PRPz64i/O0Opt6YgP
8pIops23dP1e8eNTZZt38u3UrzPQl8tPAWDYvECzuPMH/3Bm8zmcq/UVWRNP8usl7ezlLIjudVWs
7zzvNw88C/b8oNWvx5xbAXtuWuq1fyBlBUtseBgruFsuh7uJ7RXPM//58b3iL34dpHacn4QhcGgj
I148hnTxgL2yxuDZ218tm584W26x28hnw33c55e7Fusrv8/HYq+u5+/z1T9Y7uqb45lf6j6/Kq+I
Ffp6vv3v/uq6gvrF9Tjffx3mo9pdteN1Fa+q9X8d+5VT35DuuCB4zb7OvxkusYXzeUNQXzC/c7gu
unNdmc51fn7d8Re8Hi9i4nl+5Vk4ym7xvaJx+XUi82meq53pWC5n0azhZdvXX+8fkoL5OTmajY7H
N9+Kb4heFzz4S9+cr2dOYH7t+To16zOvep+PnoPZsL7blj3/bPGp8Wwe//H86pmXwY764TlnCg8e
fE5tvngbeTuuD56Jaz//Ml/iFed3HhbfpvMN/Xs+2/CwSlfyW3iYn5kzaHacTODM5/brinLG3U5x
EH85XPLz5tysf10aXrZ4EVwOuRAX30G4/C4+eZWVzP3EodzVN17H8BdcXTQT8+t6Xzw4tTniq74Z
FtykV54QjWzGgRnH+YDNzZl7izdwvvT8k3IsZss7Vi9Y52sVpl+5QSEVtP17QiKLbjSuIDXPWUEx
cS4HhNzeCq+/JRvxmlRB84jE9ZivAR0lZqmJqx7aHpfr7is0dnSPQifhjj9zqcZTxgYyY7zvvJgh
PMtYO7Z2Y55zjIgSH2f3zXAGsPppP6NVwiiSslKryefyl4P3qu4jpVr61gbZ0kd1JAEy7V6hoXZ2
3UiMJQ8qkomI1yyOcgC/HPFOSFEoaj8Q+90M6DUs2IposaclykqqHQtQOJd6UooaPLMudUX0yjGg
4HkFbyMSV10M0wVfgQOKAHt4Z3zZYb9eEgx0RJ/pp6cUSYK1RW1a8QDMS4xyJ+BQhNokZcGxvlIN
h5+PJCFAFDFV8hbNvQKUyhtNA1+dcUvKTwPjsZZK9P+zd6a7jWPZln6VegEGOA/AxQWak0TNtiRP
fwiPJEVSpDiTT98fsyo6IyKrsjqB+6PRKKQj0mHZssZz9tl7rW9Vtep2NRkc20TeAzhpwNAzHr9T
zcPN2N1IoohFQGK4hJhSHyRxNVb5eaQfDf5cQoOk5XhcLydSbD3ixp0UbJ6Kh1o/orCV4rktCQvo
lNDx3HKV2RUzmjiRBcdIHyRo35LRGkXIIE6t/HSTs/u8wcDepf051GFDU1dGlc6Y2vogpDqlTzao
S13N9/p1WmEMc1MGADU5tKlvXO6nfNunhMDS4b593KqHAcxZTOkhGk/K+Njmx1HwintqzzIIF5r6
KcQPSO2SYaN+jdnKBAVF5w3XF6ggYBtj4ke8m2ghPS7Ss+UU2NJTyzHaQydId+pQ7aaInXKIya6p
VBWOlEPEzfTZPOiH6sEE+GJfzoNP6Bt6nQrdRIhzQ2x2Ib6TkaEBPTGhfW5iuvz8UQCMCXTAZO31
2kweCRwTb5zUT3kjtMNTkdAFMwbSPEBTl8dUWBy61YiC91T7GsqAZj1JJh1IPF+RPNCkFBaGCBSD
WN8Q7M0wHuHXmJGbtMF4Ije4Ad/mpc8MtGq3AB5CAxI9DRpEdK7YVeZ0zyve4sn4SodhpWh3oi4S
SdAt8wZKgKeUsn2TKZR2WX2QUN1F3cr6zMMEXkVwKUFjNTqcBUCl5LIW575S7dLAyifCXIfzd65P
8keuHuLwEqj5hnY7Y6PE1RDd97YxgnXlRe1jz8vfKRSr5ElLiOiONkwRHCi8dmS8dnmz0wXdkSzg
CdJXakzLipfbVZpeB0QgoeXUPl433BXybZaPN4tihDBcRBaPMer73Uxc4URQhGXqdb7KxKhZRKCj
Of29ZMnwqisiPUDQArq0jgXLLYYod6ryNTbIwhIRuaDhqjxmbPvhTt8ozQeiTD16KKx7K1v04idV
Nq5rePE5Mq48uS5kOmA5B9gKSobf4Ig4cVTs0bPdJl41QvU6TSeDLrb5aHacX8tz1dFPUKma6T3c
TdrjJa4wsVtrUUBU15t0pK/Dtigke4K4XIvqqUIcVS0itJRX/CA1bsrrBPOT3sE2hNs4JR9mFOP3
vCzDrCQsmoTCMmUUxkuc+aYE69B5iNw7GX4EO8zm+sSB4+2BpWUOmSAAcpTwyNuRe+YXQBPXDhFV
rU2s0/m2vGzJDbYtnIjmKXNuj2Sn4ePd6jtzZ95rwR14dbz9JFV8piz7MLbQUzT0eIH3Gs+Iveia
e3jJImTIHDIZg4D8dmapy2wC9S33Aalm/2HEjvreUmkLW/Tc/BXPU1qJm4zJEa4YdX43637UQw6S
J5cgSMi33LtsxlW56b3R46XLkGYjeuEi2eXlBynwo7gwVU8djmiC8jq4UT0Gsj+3mK/2+RUjhPMs
249niufVhsLVVlYr5YvanekKg5I9ZfLj8wHXxqpznhePiw0QJEJpN4QtELvpk1+EIieh1Z7uhxnS
5sd3l8hRO78A0oukvdxHMVNP5fQf9cK1SZrxTxuauoj8X9SsWXOKUQFNzL9uaD6+0sxsiv76S0Pz
j9fxvaGpfTM1FeXKP+QG0g/6Be2bpZqmqBu6rFu0PeXfBQzKN8vSLM7vgN0RVszj/98bmvNPWdxW
TaUZapp/paGpWH/Qpf520w2VW4Eogvbpz0KCUg6TIbVuWdC9X1qHJY3ErAEqa3PLPBlw5/E6YHwc
mvBZqVfFTfE1+G3jqAdGj4SxpxuBRkgloOjmaNaEPRhlpKgv+pepcybRHbcFbhpXQD9sziGP6ZrJ
PMK+aj8Q/7vLb+uOFqVdftDnUJM1Ys90VsLCM4gXGaVkXSyy+tSW6+pwWwFugaU6BcR3C+1KIhCo
tlOQT6cqGDYyhpNtio8UAZfkqfdMGg2XNUm+h0a3Sj4Y3shbNP/v+J1VexG6dG2dapHC2VhhTC+d
5AEznJSKXgOpPIWhuynItrAbTNFM8d+SVbhNHiY2W5vJTrG7YbY/SW3sxZCYV1axnedgZDU9Zy5C
CLv3wDKQqOzQlktktqo8MMCH3UnhKi93FbLkrl1cTpeTsLfeL6fba3Sf79RVGbQPuOYQ+B6up/hw
OcSHZtM+CO9zBwg8oEN3cmcCHZo4aAp2zX9SS0bcY1MvsxxUK9TuO8bhfrQqFpwYDx1HOSp87HLu
fBqZ/zQU4HP1P/+BGLZmoibeXq7XJ9ijg+jSaK71ZaP3br4y1kC7VHuiLKH0e+L/UDGw88T31VeV
T041IseE9XLBkozgbwU3JDoBbcgEr20XGlTCWlsWksspW/Vi9tr4C1c+9gnFuz1pY9DfIJEdB5Bk
VIji7Okms5wrrQw6KWAKk/hmI+y6TG8Jr5MmP4Wa7DXIRiatdSwazZnMuRX2Sm8+qPCdEjZ3Y1fT
KJhWuGjq2e9Dr0Jdm6hE2wdJWnLxZT2CSasV9mMcRAP5EiI8GFC5djneh724yFvRLlQUhnCvAqhb
lYo0+D1DWohbTmBzunD5CBVwgoL3lGIjbC2b9tWUUFbMzApS3S+MfyPVg/B1pmugYs19QR9s1pqT
pO9VEYzREQ1wnEN+sR5EmUhAkh2Zosvg7Gfl5NVV/ahXeLDxOF2/8s65Ws4ufQ6tIOr4sDHZl1cv
sfBz7NTgSrvC1nA/+WmzS56RzBrqqeEJPHeMVPt2VS6s28HgsRB2CulJ1Vxp3nz0/sYrMctrRnq+
5NGTCSQPuDjiVIXxpmLdSB57rdcqFLGsDZ2K2OJMF5YafhlROWdx+dWIFCe32ggaaS0Om6YL/qc2
pXlQ916UY5VEcVP/93/9Y3DnvjavP/2DoSF7wF37WY33n3WbNf/9X38PVZm/8//2wr99/vudRFQt
g/AV5GiqzLjpT0djq9ecydgfd5I/Xsf3ncT6Jou6JKKB+/sADMnXdyUcFxkSRidLl01L1OWfpHCS
bHBjVEsmqVmf53XfdxL5m2hoFio4fqf5m7Tu+wNz+PvIi8f0X6bP0Fj9dTQ233SJjWRWARryvNP9
aLhSBmW06kitAhifVxE1T/lU4yFlw4DMV9PUxB75pnDyphU+7LLuKABj3YbTnVx/dsXdLHYlC5g2
JOJilElX1+qfkmXMYk8+MGvrQgvEnYizWPVzLGzeWOGGN3ZqabBezccJCSI74p6Uujstlm123dcT
rJYJ02ORwEVFtN8axNV264h+KfyyAaohjdTlONkzkLANcnmvq6uC4K8ExuKLhE1ixpzxjvFS9ZBG
pp2knfMoHidB2aishgaD8b7SPH/cDT29zJ7GHpw5ykgVaMEsCOPOuJp+VNsjEvh2Dy16RocO7K+G
s8piYOFnmiHxW1dthOkupktOd9ZoPrrrak78Jv8xR+og1zycb+WIQJ1IPG/gVmmIuSLoLcAS/KHB
DjLRjLrLyuONQtjifGmu43F7ZdiGPWTTYQkh4MB8I3VppP8swJMuyjsz9LPCFcMl4ED6KhieoSM1
E/sm2bTOwPQx5EzAmPAgRMCM2WQ/1GVtrvCmXsmjjAH7JZsCiTfxJTyzozIF2axPj7WDztywgyLK
eYDkh/sCczwKXp6DPCP1Dz1BmXkVy/sFHrEYHTRMXGqSLnOl2IgkPjJdgBZwWzJP6FQQZ8D5IQ1q
pZtVhhu2+WMREjuN+gGuQtcxHk0Sr23OkQlbN1XXbsmQobn63c1Fo8N9zdwWRcpMbumW/1ML1I/r
039vE5b1uvhqflun/s+69dtb7Pd/LRjczCvDr9/0/9xaZ5A6hI2J2pXwK8VCk/2vq+b9++crOQAf
n79UzX+8ju9rnfJNlzRrFteq6lwZs6B9X+u4iFWQX6rK0k8iAPGbrs1GTwTI3/XA31c6LpJwEhsI
yGdjGUXwLyvbn610fxwzc7vn9Va2kBZznfNC+IOzNB3Ga2KhXV1eSP1qVhYHQc032DtVj7pHm7bx
dYGjDpA1RrofHrd/rLp/u7Y5aPVrU8/yhVns/pMAYX7QZF1me9FQX/yqOJaVbNL7pGmWghEQ+thl
m9vwZpRBE75n6AN7946zP/RvzVzDOm91SLCrlFmHdriGS3y/5vVDlk54gDEYFvlKbR5I26WTVcf4
QXdFurpWwQQLSQenvgGwp/SMCzhMv7ZMiOsjtlGwzWm8DE2PkGi4UokWaLDUSUPsGUEuueOE+OIR
JDm6hjssurGCmgrTlUtwmJCQx+2Qvo2Vh0BfvhNp8KWGv7DlJlFH3wjBUWGXuUpN+i/3MEgMH3Eq
LMWCMSXJ1MpZjlY4rAxIjea6wbAIBqgOED5cIlf+JMZbVgHmLfME/C7hZFxXSDWfbvjhS/GiYJXy
Gs7kIQxErPWk0WF4Ejc3tio6QeAhy/m+6YxCqQrrBb/blPYpMR6Uk7Jf02UxcFETBgQ/Fajr7bO4
rXXHeAtHj31koOybJvIue7/yWiK1W5zWS+N6x8etI+MikHprdfkamtdhJZ+MMwUanTWRbqZjZh8K
nCrzk5sHPycAHjnWcEVxomJJZbRLGufwOOFAbi+bBMlHeJz/odLAyMPtxXS0uymBVOtWJiYYZNT9
7IhiPO1oGUo3FHFunvvRdLyFaGqRheROpp4qelLNc57O8yY+RnaPEkH5TVwrSAuBseUkLOB1gjbu
NuLZzO8HkWjfTxMmBuwaKbiNB5oXOoNtmlTYsAK0KQ5MV21wR2vRxx69et4RjbzqE9eo/ar2L/qa
6pJXwhQuNfi3KqgNB/N4ri/pSkOrkrEJxa6CbgB9KT45YLqMNSuKuWXMxgpEAn+UvNC42+IOE/OY
EVTrY9YrkSSETgiOf95FZ3275MNmfsE1m8eriGxH/xYv6st9qcYH6ZX0RAxmcr3l2NG/idadUH1a
w6taEFrqhSkNSO9qevAnI3NZFhyGFjOghzletkqaFfLSSWCyzWtsid/Jl6mkya6AolFuQ/HukpyZ
Iw88DKNv5IvaDC6DW7XcMNNFRQqYXbmSiuBCVsddDD0+RUxaeC3IE0gd5tIoD7V1RvVaklzrSMk2
VDfVtJCUtaQCIPUg9V9odgmc+laXZoEhtpUWsUyTnBgCFwnHRV4jrBwIlcBMKKyJc6/65ezIx+Mf
HbV4WUOpUM/h5Tm+fMG6Ehcjr2IsYanp5kBPO78CCps7bNpTs+SdAL6ae1QBjlQ33Fi0gZXsX2JA
8m7fv4TwvYui4m3yFEcuqQu8ZZD20qEDr5BU3kwaQ67M22pAUwpAfkOXLqkWgkG+t8dt5KKx97m9
ur66RqskXOO3ulB46eRAHq7Rh94csu4E2b8R7qXu1Ob/Y2eN/8+3ctpeKNtUXdXleTv711v58jMv
EfS9fvxxK//lOn7fyhHlqaYxt8FEhdPJT1v5fCbRgDERDPfbRd8dPOI3ThB8UZE5siAE5Kd+2MxN
laMGcj5Zk2ic/ZXNXP5tw/zDhsqRjUrGRD72q+28bK1EMlte31MJ9SoQUpSxFtT4hf4q0rhKAQrt
tZEm/zEEHxrbjK1tWHRgE0WCn4FMv8DnM+aPstJo7xMnDGno8ggnG0luDAL2AsB4/kMqUvhAFsIH
LPTM3JIRSyRu0Hb9Iqm/so7RTr2QKkTXWFQRLCmeOS666DAEyAPA+hojWnL01MrFn0Rq7WmB5G88
z6E25OcViqOD0SVSBxVwXwVA5GRS1sLHQkbwkXkpBl/rqWs88uuFq34wY3ofHOiHZVe4KFMAIWYh
hHnObcLTyDZYbbrb27WsEWQnInSZp458b6IKe+qOpxa8HEklyLgQuNddwEDwMr6YApsx4Y+5eyGA
svm60oCz4aaI8AajI4iQyTpI/WVV40XvHkV1Ka81MjM7f1Dt+OX4RcILYRRVv60adnMCkkDO6i83
NNGC4Ha5pzzI9Rq/gtX6CENIujEBL2byoprOFB8cQNwmZLyK9gR3+CLEg8OKxBDykq4nYWmlbVBg
iElwp15HJCcOSgOX++wlXxqtQzDZOtrEmJA5Ph/ZOgp1MduTtK30wKKl+4Pui7kTr0HdUjAwS+sc
Y8OmvsogaiuBVMIaINmt8ENIE36Pz/eSfDbFGeHMvBDCaxtVR9Lxn3Cs05F8D+RNIDlaRK88iesC
Cd7yRjNFW2EGwdiu27mBsIUD8wRKp/wsS847NJNkhIyFW7an/xxk/n3ThjPG3PdXVFOkqJ7r7X+9
+sFPvDZ/e/iE7P/rBOCPV/P7AkhHCCmzpisW7tWZe/H7WcbUFIyt39e/HyYA4jeLSxRDRAetsW7+
0LcRv9H/p3Mj6oohi+iQ/8oCqM7X9MuJgpPcvEIzSxB1a15qfzzOEOcSW6lMhmzlEqzQvfeOH9SL
6I72qM/y9gCZ2kYi7DzIu9yGU07izH2/06C9z/aiLiAfQj4nY+LUSO1KFG5YuhuZ4BXqfFsXerzM
pQN5gdwGv0DcIrlx9ZzVbigGlblsX6O19Xbt/fZlOsUoJEJ8vJNHvunkQ+l/QKh8IVfkScAt7d52
DYlJDNF0HzEVilBbk10zs0u/PUsQopz6jHLSqVwFz/bSWl6DOfLETnJYXchPsZFYvuUbHdWwrX9C
RzXBYD/rIAjvsGj3kZMumxORWC59+ufM0YInad97+NdQ4QVoLbPS7l9EAizKY2Pa8vn6bFYPt11e
HKfE5cxRh572IR1MR1jeuJb0Hhz0sGFQgQKxPBDEotvpzlygdMOv1G20pwhFGmjYY+bjFgSKxEOO
Zd5ljHx1uUp4DaZq5+oz+gPBWig+auOUfCdStYgVHlEyUNWe1PO0qbHFccSB19I6VxQUxGFePgb3
SlyTF70a9JM32FOf1jLKa3lJtMutvc+I79oWiwlNDVNMxgLEQEfDChcmBrwGCRwwiizqGUS/T0oQ
na9vFdh6b7gdLYAy05uC8b5ElaAOT6OGjvJTrmfRMyYZyO4W4NT5DMJw3kTSo9Jdt4W5aV8iJrGB
06oiL4Hwg9Y+3Ga4VwR8s3PAFegvzxPKHmkHwJJxDjJDxqfagozLFMsowyG6TvAVBCjg+kwdNhgM
L9MDsan3wxf2l9ZWl7DO6aEX7vgcMvDVUFmcbsSe8E24ZeA5j+vxjdRYxvhap9gQwiREviztO2Nh
EMT1VUAM+UpxdtEp6+jfuTXaG14sCwC/pMkbgE4tr6pXXe/cdDJnVhE6YdSg04N5oa3od4ovFG9i
f/E0molfqoIL5qlHOYNWWTxkPOW5l26McZkEiCNbFC2cLGAZLcxhPaK6hbEKW2x5waiDoJTzKA68
w0jQHAiSOUy6jLemyVgrhLCMoQZnwEkknSQ9h+Yz0u4P2XK1/H7mNkq8e3m24+0IJXuDDehOmUf0
64wT0XTxLgtU2hgMGiZ55Fi+UWfHi0laS9OK/p7glhdX8IlJMfZz+NEj/1B4jezlJUTu3p8G9tDo
PXrCxTANy+rldmzOaHGqTyZe13TxdVwe02PiY+elqnqUH7ttfVy1e/Lg42VpNwNHPEoQlwOO5pjr
en/xcr/YCz2yLjqeBrxx6+tD4yAvNgdSjBKI3OXtBeEU0zMCMxT5KJHtfMcRLSJPslsWjy6vjrLd
Aqy3NPdOUmylRdzuFgcSo/z/7Jf/dr80LBr8UHxU1TBEjDh/ul/uktfotXr9m49yrP75xPBPruf7
homvnw2J7RLsM8OEHzdMax5ZzDX/by3B74cFPD4KUFeLmG3QQj/NOBR+gOLewur/D3zAX+j86WzV
P22Vv91oyZRl3P5z7+0XiJEoWlrXa9S70lxaeuawn9mW1lZpZgyu1tK2fpKrDeJBo16QvllKG/5G
GwhGZpQWCnGViguqR2kpvikPIeO2WxPeJsjzxtVbj1gNbdzqyQOTyJ51eDwYhN3qK7XYTNqWpEqQ
QwQJVGIA+D+TtlBSmpakqm2JcCsn1TbQq4A3FFGxA076ltQEXMlboiuH/oT99TYnjvwb4438KzXk
10flFxZBbnVX9To/KtifckRFhHLb6IdSZx7KsF42fMGRWbcYh8yoFoA/wGjoAPCY0Ur6oSD7Zx1S
Y54z/Xig+/WV9Us9o6fmOA2G1gY63nRiLvlfkdqRsqY8h7/UhHfsqel8gks9DPppvtYIf8P8HBBt
7/Q4SshwkghbMCEiGK9AWw4oiCR4r5YKzMfX8eTqNKS6BxGZ8KmtY8hx76a0DEHz8j9CDa/uuKvK
o6ocKiys0/SQ3+mpl98xw8lhJuG6sl5R5JmPHDZjGMsvK7R7tYxCclqVNWqCbQzwdlPLeLYRoI3Z
s9gbi2F6DqNl4eTnPN01k+oI6p7XQ5wj6AJnCYW3sNtQuR8TyjelKucR8QZBknddYiMnmBe9lB/O
fT4+u0a4tQlVzszH+dNewwZgyPdCIrAdscFU4QqhBXMZRvc5E3XRTQxcMS7Ol2l9zcjXc4rVRfeu
suDmUAokUpw5eUmUjqeuRBxGhSX7FqYF3JxT7YnjgX+oR4MQHpjJjYqw744vmtaqjWuakTxqpnP5
KqJ7ZSoexgi9cdRy/raNfM1PXr5iYvS++EyUNtp2WhQSZ/LXy9etXjH/x6txh06BAZqvHqe7hoh5
/i3u2QwIEJi2/K0r98Qwav3LbdYjkIQQ02w8XZrHiwkgBontHD/PxxDNEel8FMqaqEOx9wLNuiNk
jc9uSkuI8zvflStr/qZnEAvuJDh0GKfFwLQ8testjQIu4xmXSH15NFPPeKyR7W6g2e/JBIFJNq2I
Ao3L5fzti+tS/NA3RLS9ouCon7lDGmO3iMI1yl/VZ+D/kkYo4AdGmQxtWvaMY8y8ip5VUEQamiOj
Jm5FMNOIBFJO+xHCaIYHIO6RBfckuOFlkFVK+4p0nUM87YkBAY8bCvBmN4WwJq626MBWvAMaJu12
zE6EJRJ1q6d3VvVS0ywUn0A/8bZFe2ZC6wTdBYoYZakyBL0K42hDPqe8vBhONdmXIbiJrhL5kMMo
ERL5behgU58k5elSLCzAAnaWBkZ4SMJzEa1vTZBzKIZqq36YBaYrJ2s2t/yFOC1+QSgjG0UShOQP
Bissw4VeL6sOgrFDpjVjVMna8XXITiQRpHUAFbmpHvieC0iDHMlPO+1YaZ7yigS4py5basKHOd5b
ybqN99eOwJ2n/nIyFSDT+3B6a/rljSnK2D3EZJoWgNecVH1hCYecqk42n8iXp6QlLBkFinWvj28j
dUdNPVcRaovKtbqL8Thrh755ampfFJxuWGXh/RzcoQiIlXinJVO3ym5PVQanpAftUKMf7tBrlxTK
8SnX8QVVEVg4KWAJUyE/iaQiyFPG0IHMUPB1Oe2NDKuZjthlqlRCYRt059g8BRV8yCOjlAJTiTHd
WVzljSK6aMcFqMQk/zDNR+tzku6ge1r1vh0Lp5tfu7RuGQlJJw1yTfdozVS3cAM0kg6DSv5vv6+q
F/Jfr83zZVhM1qoxFrdxg/hL4nPlHpZMRLxkCCskKOaQghfGP8oINfuTxzQyFY+vCuIm7glQXmGT
bxGTXD3SR6v++T8l2b8tyUy6CiLdUkVkKEoNQlXyr1sYp6oYf67E/smPf6/EmLWiG9ElVIhkKijG
T2NY6ipKILoXho4Xl134ezkmz8gmhW34d6P2996t/I3KUZYtyjfL0DX9L9GXaPr+stX/dtOpCKn7
qEnpXf/cugjHaiRZkQMtAu2L4MebMJxpOaHw3pT4QCHzVG3pDQqiRF7VeBYnEo50L3sKp+ccJ0eK
cvqMWngMCbgTKiyoaz1lgV83GvSPk2He68mXId1rNSGlzT4mcAe1Xalf1kLb3vW48YS3Zl8r2zr7
oPz0W/xa+W0EYXTq6zNxWJNMdBxqxeax38VHAbSo3j+n01107vK7TEnduDmacUK0ky1f3yzVep4I
zytVy+kXEsHDlzCY01NBBMXIS9rqRjdAeql7THsIJhXOqi2kDj3x64bzWbkkM5NSUyhykhrtVMEq
ru6TeNmlzfpSLlNFOg8GI9gyo1RcFMmDjmSNU/9UrdsM57JrXLH3kQmZ58Qh56AcyQAJOpJ44JF8
lJ17ZRK0JXSsPbYf/Sl8NB+lrUyEEUEgDjFWD0Nm0yFNQPp/RR8ctZsvOh4H1vL8ud3IPnk+RRDu
R7cD8kOB7JSvkoe23m1R4oE2bdmYny9LyYGXxyl7VYRc78xTnDyQMyBggE+0x8lrXe2Oq32HJjKH
Ht6YDdlIYBpEcFwi3OGd9qrd6H4ZAc3wk+zzG5DWbUK2AFtYSK9cjKQIO+9S5tQPMpUBpkXklyOG
9OnlA3z7ljyiEuHJWjWXsbzIpJdS2GUPVbZkSLnp7ltaA5Utq064Lg4ybSnyl4gl9SyM5XYtMbFj
sQc1HEt7CfJk4uBYSmy5s3dsXjJScrZ3PnRPyZbhWsDNeESGCoz0Ra9J+3SOAI9s5DvkSQ077Vzv
50f11cDmcWpNyjd71DYtqCm2Y6cOipPySSYPakW7DoDykLi+dMRHxWteuQ2kG2SY/LSH4jCPe+eM
siX2De6c8SWRSMOjupkeCHtTHnbpZrVLfUDePOBf2YrHyU0/gDAxchicaEEmlea94jtZRQ63MlsS
Z5HY4e4aEYR6f0k/87eBKXCkLdn2r6QGXofKHdrIz0nMNt32ND3I01Hp7k0YQgiywCXyd/Jq9K4m
HAisMi6BsurJE1K+GuhQy4LmDJu5Ye1U8ywxnjRc6lwczrPrhIIdYH9VPcyoyBOmiX4jdW/a5PCq
udVbQV6I0L14dyyZl1q3z/lW02QaGh9SPVGF8EHgQoJ0JXXDXFsCPIf1uboXT4Qp8FTxkKPv4gVq
qz5vY6jBETh7t97wegqwStDOr3Tfqn2dYw6xVtdjFUmwV5j5YI9mH7dDor1mSKJEBPb5JkLuaogo
m84XQ7VblT3ZJMEY0wg9SXgMfz8L/QdQ8qd6fnYDVD6ainoe1J/2p7vh/2rf2urXVv4fr+D7fqhD
J6FDzrYjSmDlfxTz6990UTTnLRgS4k/6S4T8Ml+kkW8CEaNf8vtmSAtfZ/CKlGeW8lt/pY8v6/Mx
+8dzL9fDvdVUoClwUGhv/bwZtpoh5ro2XAKz0xdlQVrjEok+mhUDTIkOoM2/Nl6Bt6qC8e0jtVOe
umNDjrh2AEEFBtmMg9Sb9D2Bil0TKKEvdD7XMPhY4BcxaGxt+MCLJwI4QTRP0jOZHFnA0cR4GhfK
7FrVVEQsS0LAiU3vxxVtbI451fVUEZ2lrAVhHeBbtYb3pPMs6m8AFNGnNLzruAS8gS4m3YoS1/w8
bbhdVk2+JxS6hY4NBu4lHfYcjOQZBkQQTQOZS34ZmzOaUUF0r/HMIMFhjYe8zu3S3O6BWH1m7/JZ
zR8kcVN0L3vzwbj4QDSu7j73xl3LcRsjeJtjwgxiZ48f+kUy9k+GTcSrg2OB2HW/eLmgTVFs/QaZ
Isnuh/hlCA0cYJtmL9QulTCAMkDU/kzwILCKeLmKhjdEu2JrpdpTXLyXSBKFS4hhVxYdXXY4vRnw
KkCUNKW2n7BcRJKb3d5GyY4JWlDUtRU/hkQ3X0Dk+nlFHD17W7ISoyMFe6Qg4hfB2knubeoBmTJM
7P1audcyr0PwgiZ8IOCtO46E5OIcVcj70DiUDNsOD2Va2cQq4iOwiyRf5qBf9ETb5cieavndXLd7
lQPYFfxcVbz3A0aki23AXaQzQRiuc9kQfFVJrmUsWN5uHqFOMV6FozoPw90G0dlnc5ei6xxeIEMJ
CYYCN3JWsIHFl4k/KRLR+oZs1aJKE6DbFaMzG255AruKUdLtFvTGUSkImel2kZUeqsEAYGw+5mSL
RF9C6iqf5Uvq3o6h5KD5RKY+LjHwEqH0fD1bzzGE6bi0s7NgCof/HCz+/cGC5ivii5moI7GGGX9q
jdp99n/7jfeESfiXA8Yfr+b7gqp8Y8HCdcRAc1Z5/Ih7Ur6ZIiss+krR/G1V/f2AwWzUBOiEpv37
qeT7kspolGMF5qh/rKnGX1lSuQXzAeKnNXW+6UxnEXuSv2FIv6ypfSJb1lTm3VJg0OJIgEhJETpn
+zfimXblHLHOyd+ZsF4gfDuzclHrP3U+HZslxA1gMEw7m03HnNJ4w1azBkkur8AputoSMF+67VVX
L23cj8Sv7LGL5OOOSVKFJxx/EcgQu3vq+iPn8RVqtdZJRKRWGzF9hDyCzvJjiD11FWe+9N5+XTft
ynDHt0vqhjvBN+8Mm7Xa2bN03CUvOS5GQCSaLX+pqxFfk99DoL7HzNT4NEddlCQnJGyPR/pkpGDp
9k52wz00jwDKlKOJwXWXTR4GIyc+potHdhHffPfUmbJoJycZNadlj0/CHR0Zz1w2C5nIdQQsNvq7
u4G5muKkezpHd0Zg7tR7JehKW91KbvuybWe5hoWTZ2PtUX8aoz9TivSdATXybABCaT3Rkfy3aUni
hz9sOGIxwQri4GrZ68smTZybLdhXnySTZYxE7bUKsiCLvfoVRgeYpMlW1ODzHbF+6SULy1PwUM9P
yySsGvcBpw+CQ7gprLeb3kkvzl2uMTvGMhAGCMY/ekdeZe7L1QyQiTbgzIkq14OIsRiE7MduTUsL
U7DdbPCJBXSbW693CAxYX52BUFHKR6W3JQIzK7t5B2SEa8qJ7ieV6bDiYozYg2q3VUKP2GZzxuy3
NSG/4TGHOwLhVQIaCkkPBSQK1XxZw7C1caDp7iuhhx7i+WpBxgHuNJAu7vCirguCZ5djMIU7TkXz
aSJ/rk8CMhz0Qt1cv24OGjSXqwPQ5ZHeKBsBaE23XMCd9EJ/fFcWGc8VwT4HmYh2luvNgFY0dxtP
d1XGsfFKNOyj4qm+4ewwmx1W0zw13T2+slnbhCK3h+accQjS6WG9d867ftAD4ZVHb3nxiZxxowA2
aO7i5OJ3y4849faXB9MmY3FOghuXAkGj94On+81CAGOldSc6wJGnlvifbAUREZ5fzuqgjiG9brFs
AzJw4fMz9Bzh5/bbJpB8sp3P+IPteSvXOEP66b3JrcNCp35JSAm4wGjt8U6BiXVdfLXIGkhL58FN
7xlGbniLLV5AgzlPhcdRY9N6N3oGmj1+MZgJVDJmeBaSLRSjgVmjTYu8vr8eGBxomlcQG38Adhpc
jaDzoYytIbuLO9BP0WvDEcq9Mmzn1WNj6XtF2KUc4Yi6zecV63Jrt6vb2nLFZbHnuBLc1uMCJlHR
3pdUVyeWH/g1bncodleqCbtdwPOsmeDHbn0WLkTaOfhUaAvb7UPPkQ5dxKZf9atI9cunbHNlinon
ijBaXYonCzCBH6VO6PFm9FmX9NwbgGkhgbi65R6mXH82H0Ye+A8dkGzrdLWXv44eJCSXiKfPq08i
zVpBriB+IrCVA6QTAbUJtxTqZ/P8UhAZ7VUFRMs380tjBv3Sbg0/Vh3FZ4bvUDCZz9m+e6Sl0eFV
AX/CGxQTKLrgjZgcmkcUc4OwNocFFRj3Nvyq7U+h9gtjKd1FG3NzfdSBxC66N5JDaL6L58m1juG5
cfH22Yim3f/N3nltN46dbfpW5gIG/0IOp4gEcxAlSidcSoVEZBCBVz8Pyn+v7q623eNzL6d2SSWR
ILD3t9/4WF59orMO1IKPofwDiUL2TDOHo/n3Y8TD5udb7VI/SzvCR53yxM0WNi6jIHn7PmJqZLDb
qiN75JsHBYTdN4lVqjNX3NBejL5EWRJG4T0WNGh4Bcy6QDKMyW8n+iC3ZbI/HN1etrt30y5FQhh4
hlBhh6I/OvITpsQsFJUfNATfea6AfxP/sfqwiPB7G12ilRaYzv3yRoqC4KjEi/CWmF1Tj/ABm92B
9EyH6jPSpW7QJGiuqTYI6/cOwY7sfVT+SFIAN2gwEuBJJjWBFaWTLHm1JWKywVPch7K4wTyFSUD3
u/Kwpa21JYJigc6ExE7SXYChAjyTz9H+ZZ+67H13Ckh2RQgt5pEyp3LkR+AG0UHwx49qbewSoC9q
sVWcqZZ9XaK5qV4bgBg/3eGNIId0QTL0UgrZvNxm03xHp2zXn2cly3yotr7PSASgw6zIwWsb23Hp
MHZPh9bryRUWsyUwAglmd5y9Rmi5Qsix4Jz56uzoQS4Amecr3u2YQBU8sSZ6rHnneC2c0v3cO+7Q
k/KJIRecirhzbvKfBaQNj89KDoo9nw+ZI4QcFk+EeW0HT1v3oT6/N3n5WBN2xsLrJIFP2M3KDDnW
GwQPyZFXXrjIm/sZtqc5sc0ScuKhFNHX+fpBw4gUyBfiVstLrTE3UCfvzuV1SKNiCi+CaBsdzYDg
ECLnxhbhkeJq873csjqxmZMzR2Atq0KzIckAzIIdfw4V49GXH7umt8lv8JDAh3icBTcF8QJ569+x
Ostu91yH07r9ovKICAHBNVzrqVxcvcQ1LZ/fjKID49kuvy2xVXh8G7SDnZHhlzqDQ/z6uuFTtvb5
DnF8urxt8g8yuwCvvCEoz/kyWzRh/j7vyrx6VlhqcWwjjHxEmPpLdrk/tXvFw6exIJU3utRfIHvt
U7rSV+IiPVsLzhX7KjR2/af6JlO/pn1qF5yyOK0HB5cIAhPYsqxyON+Dv4aRuClit7jit4A3tFnl
TDo/e9/AP44+xuPoxj6FdAoi5YjsZ0q2xYcef0JMVC9XSbKvT8L0YcBGmc9Ks6JGMn583NRsKQL6
xvG64kSS1lSGfeSo0HWXFfRFIWHiVuMKvhSkOCpU9oX3kpwInG+HW76z9A4tGBXHCE15pIQbD2YV
wAtXHJj91mnfeeqo9tCNfU38cdS7jfKhiDwXIETjtyrUBNKxUMrB4wqgC+nE/vc50EaU51tc84Q/
ThCIj6WCL8GXpE+CgeWjLF+u9ZpV/6zGp15wgaqBkg0DI7ot8a/CLW+eIn1G+VbMP/lzjlapQvSL
BCR+yPGlw5omiIpku4KT/1QG/674A7n7RM9tOUkqRQzJSWCnbfW5+0DfI6thovOZEEoiKAvrXnrX
VZIEyRAAL6+JlUE+XO3rp3ihvFOB7D2wu1McQjK8nQvv2m1pAbhqypMIG43/nzSz6DATXgG9O4Mr
eZFDSAhlu8tiKa+ohGpPgraVZS93Z32QjFZrYgTp3qWagXO60MKe9Xalm3MXDyngbCasOiDG8ap7
bhvu+2JbHfm06HgmvmCRjk4XheWOGHE2WSqWV8oef0u0y/wxcnKXc7TszdYDr0qWpSssB9fE9UG9
5LbCnBMQiBMdjB9GgDfj7rSuEeRPYO5UuKrenXCdfXpMgfQuypLWeKAAO/rijnBHzQWTfdKyl+o9
ZUVd4oaRCq+vlCe9L4KUGNSRKJNXYZGDlweamwb31byq8QguhCsiQ/bRZ9W9u7ghSMC2TWaDtSjb
8zXIwrsr49W+d+ROo+t2s1MTMLXf+b/a8xSOwY3tbG5oTkF19u2H8EoStEkwEXX1hNZg7V4Jy2LL
i3/PnpjzbHSLS2l/X3RAI0tzkbymR2lpoGWHVqR4wQKrCeN74xYI2GUSVAIuerVlpFTA/FvcJHa6
ZVSsHuiXX4DF6zXIP2U4jL8Yj7gVTD/ncG/3OjrIgf31SGJQBuJ/rV4pRE8X/WZaAbWySLrqy4ip
6Nxnn+wBwp4+AsJP763Tf2YfVpgeLECWsHIjdm41oLUMD0nhaOy6LCMlvjEiRB11ZTwXzb6FbBBB
zwkmPzH8on8JweafkiciBsvrRikx4dkNfZh3u/XbT7p44BXqkPiu0+2HshTX3QGOfkGCE+kyjIZ7
YZ+cSFng2lpEs+Bo2tAEjyJerdx0+QDWcAcb8KY5a6qtdi+PyEkUL7mfkI0o7zqQy9PopaTRJ/rN
NqnFHvZxX7hixIgJo+J0Z/QTs+PKbncgw9YCaP9KjQglsLjUptcCAFm9Lu7RlU/4Nj3l5kaGfjC7
Q8EwMyjE3rtsraVz09wi194m8zAJK/02Z/3Eu0qHGpqi4A/c4T9R2/xFEWXOB2TCkDXMmAo1Jb8w
cLEy1bWp46m1JBrBmzBaiRvRKfhwmMLXsQNfBDWzqJ2W+Yiy8LC7oBAOVjrf9UG99jfE+EJyMfg8
J4vWOQb3NRJJBiKCHv3j9+Sj2LQH7lxWDl9x2jWZ7pNfPg2qg0tscXsj18C9/42G6GcZ31+O/X94
V78omvTxWsiZkfULhCyusdYDZunkKHK07NfpkwqJaLdHk8XNFjfzCPhpzqWSAtu9FWjvIy2Dc2rh
w6nXnL3a3CECFaFkvLz93Qv9VXr16+WfCdLP92NSRJhHpf+rtY0x1gP4BCnTYTWfdsPEu8lezYML
DvBqeVHAad6yi63EhEDS/vXq4vfwRZuhQt9oLqY2sLh/KCMxQUXfPBa3CWP5H22qMyzyr68fmQV/
flntFCfZo+Rl1fIyZ38h2T75h+v6X/6Kv1C/f7rxMAT/+VdYw7W0ep1fgYi6tettthE2E4sQKS/b
f3+P/yr6+/M1lkRE+n+8xkY7lYko8Zv61qnhhNK/+RBlKIB/e7Xmr//hQ+yv97qgq5aKbHvCi4ia
vUMO/HJlik8OtFPY6+TL2LySHIL7hugs5aT/nWrOmt/EXz8xgt1nWaNqyr8AXdDoVRvlKYFbp9yA
aPY59KF8ATBxOZMvCGZZgVlgSJ2c6APLfekhbAOKafYU3Vu+9CS9mHvxlA2LhFk4JpHBmWNLqWyo
El7xRd/sZC8G11lOTr3I7MumdR6rPOAoPb1zKEwW+jfMmEk3xLncPMbMbdlJrl/F6hHUFzajlpkZ
g66S+Hg21YsmsrULL+JFVJzkvuyC24bGP5JYyutrfPi63ihsd66trewlnD/VuW0YBT2Cw5r07yzZ
//wZ/P3S/aI3zNUiMmot7hedLzLiLotQf9tcz8Ty+g06Z/IGt2+ix/on2ilBj+wT6+siehp/CAc6
Vbij+qWyyc7713MVgG3PWypFHEtYBuVvXqr8T60eZDz99in/slr3TV9KeZ0gl8dM634JPP1iILFZ
LxEDvjCzHnUXARJwDPSyywfw/uPfP0tsCn9zo/2ytFa6okZSxIYhnRBk6OjZiCcysGNd6k8awUOE
Cm4CSgdesoppNhfpSMdAa1MY0w5uwSDkNS6+YPvmv3HvYB7Qzjz05F2g3HPJWuRkT2MRCaVV4rPJ
OuQtebH/nfo3fwiK1/zIB8A5qrR7mdMUOX4L82tcsIRwyDvanY23jIGrWxoQZJOdEND8rK/nwKTH
SxuY3z2k81Oy6tfgJcbnFYNCad/2nBU9ncBuimOuG/ktNsJD7gu6B55DHvSVQKSnRHlC44lamLpp
MC4vC/va2bfRkg5UmHBODQJxG80J2axPrVG5Uj/N0/1yW1EtJnidPR7q9RRu1RMDCaPuDBrk32xA
FwGF6jNpS5TaT5jnwQuqp4kBNHdLgcxTsFiXXCIfcQM2i+i+QIpgSnsS/DyrOKL96HDcITLza5L6
QvzE5IXYFRNZTADg39yA5j9btedofrB+ERE34WV/WurKPhH6KecGfCbaJdqCxSzAdnh3x3I5vDWv
9fbhd/4NgqoCJjWA88hWxvi3Hl1r9/gUduZSfn6EgE8HDOHjQvCYFJiTsycyRmiycm7gz0hY1rMk
lBW08+LFBH/P3NzcfsTPyvK+HvwKUYNvBUkM7CkDHNzw64jL7pL445nxy6ICV/fImgHkZLo7MkA7
OTAHepH+/I9t7L8U/b+l6LHaogFDry//LGdns/nXgrVzl3y+/0Io/fXv/0Yoaf8Di2NJMEmiqEGD
/8Fsp/2PbKHb12BxcA6LCovjb4q1nwYCSHpym9AMQOD/TtJjINDxOlgmXzbh6v8jkp5X8evyx0vn
5p/fuynP/ok/PwBMF3VMKT0+z8hXCUAwHlsN85dh2pmIZ7Z3IyJkLQy8n8zPaG1IB6DYN2Tn7QlS
yB57MCMH3vxenZI75vmVlbgxj291ksWzUfix5HeaMyCuV7ImLMuliNiJDAgrIE+BtQudyZQcVFxT
aFpqJ/6yyJ000RDH1p5KvrVhsGf3UWDkHD77xdWgsuhDNZplbxdX+hrsvJECXl2bn+QfmPoEcf/Q
Py3mTdF0BpYc5UklHYg4B9gx9nWazCOtegcVZoLy8Rral15Z817K95p2sABPX+sTssniQzMItbHa
UvusqMibYZVd1j896Lgt6HyGOG/ITXiMd8D37odpfZux5mtV9kpe0m28LYbr1w3PLo1U9XiRaYZN
DwNu5iGqXJHU9GoVS++I+IXxQafVhTgD5E5W1XtlAlGGRGeajQsTCrA5hc4pcGg03fY+BnkaCKBG
fglV1Pe3s4wt45Ula6FdV/KEufAsWz+GCFnx+C7U2vtwy6HfZ7FaehxkBqHjbaunqOWbzX1NPOs3
KIg4yDGNirZOWdRRprf5QeAGR03Sbl9QXDQiYBckx0s7bWSOg5s8W8WErmaHNt3qobIVwwifs6ss
raCl2ns4AZ6AyPY/0trGlk1QGylygCiFR7c7ciq6LwiXmGteBLDehNOLRed9gysQ9x7B+fmqIUSL
pmmCam1NxWVcsJPsY2URUxUs6gKKD8D52JeUMD02Qou27ZkGv9fq+D57ma8r7Us+Svv2hR5dCKK2
f6aEt6JPS/If1x/3IhyNNcf3DeGMQ7siM7ZdZDELaruQWvAxcXtrJI9QPDVCA4isLj5m6uyyeJGH
Meil+VRMsh35FXVwlQEFSFbB8ZKvu+doYIQAQ4UY86RnzIfWNyoE7hHinxBLmljudmACOSoV02ve
mlnOFd0c7GUNnzXDF4G3W4H70rzNoL9b3Deq6ORPtZa+KVzUzmuE/aQdGxlo5LZolmkVaOnC2tDD
Zk+CD69YavK32DCt9rkj5guejvQ62ndxWWWFex2u6NWoLNAxnxIUY00CKd5357NtSBPDUDlRiY5A
Ega4jRidUYQ/XZXnz5TwFUHTA4kDJKDvze21GWTMHdUiWJuUACBIKUbMZ1P7JnMP30RgDaaL8Vzu
rp2d70ChJN1JojUoWMJINzrUjtvS9wMJIZqVPgCRAGKYRj/AjkACivOomLO8mo4AZSuXS8LHRpjv
V9pjiNEEMmyZYIeFeZSm1rlxuyIaeo3Hl2Kt43sFvgdkar4f8iqHh1PeifWwVCLRnmSJADOnGhfd
htOnqWGO4OZ3UtMTmNcFJz5H2YHsX4qp2yJk6bqSuohzksHpnSocY41kXEldOtBom5lc66tI6Lp2
ao5LzHoAiyB6WmhkWzCmcVNTssQzcWMFOmJBMJmndl17nio3k+yTAHLX6WsNrpwUObiDwu90zR3d
pPqOrY5UJNOPGSHjfgxYHZifFKSw0AV9f6gkwhXtmp5xwwyjWnAmDBh4PO1WoKpArito5SuoVort
Yoq/aspIDTy2xR0mifBmZ/6i3HxyIIrIx2EK2bRkZctKTZKL5fMntycKeKqgOk/YPTnMQJ+t6Sbk
34kWjOoW5q7AOatr2GTTHXJ6Cz1udtftASdlJyTLVlgZr/E5My6iFc8Vh7m2UWlnNC6VuLfkrdK5
Y+rJ2KFneZh9j3haSa1ksWTJJ23ZHe7Z68/N+r8Dzt8MOJrBIKFr+BitWdn3bwacY5l//2W++fWv
/z7fKCrzDUpwolr+EZnyW5iARjCagYYGPfz/hpz9Yb5hqNGQ8RiyNYewMPr8pphh9MH3T9qwQn3x
z9HnPzBISqj5/zrgUODKDMarpCPu5/nvD2BGJBnKKMdzX4uFkgwoSsSsi7GEqqXWKgkZobM4rkjo
Uv1sAv0Ul1HDhpgYz9JkXDpNPtw7K5yQdvXpfas3AzSJ6qfmj8pSnyKrd1JqWcsUm1x6sW6whaKW
RaveWgoZrSXq+BzT39pGaNwkoz4PKArvFRKARyLspJTwIgqlJOPdHPpNr9RfmayBfpWMVpVIc0pq
wuZiBXQ74pguZe9VpJQQV0AUsWtpCA1ZLUk82ddvk+Zqoi2JyCodOlazLb0GnPXtWAXxhhOHybnR
WFluxoUeTvv2Vd1dT+pn9W5eUAmjpb42YQHcbdmwQtbb3b8hSdiSemsykZytciF1K8p9MSuOglu/
qcMiIikldevN+BHfDmW6SuhMcJsHDodtUy76RRII71LQXpQNhrFsQ/DIqlk8jsgYiT30ipXwPJrb
9Fk40IcElTf/V7FFr69N8B+E1bEZ0JPqWO8yZqo3YYO5XxeoA4PnUV11bkRZ0Vipue0by+ZjTUls
/WCNdpLWV+S1TMf0rC+g6G4gDiUqkB51Ieds8MjYVV+FZxShPjg7HGpGvzKjpMuQNgj24yiemgUx
K0H7mihkmNFETKgxCLy5szb9UiSuxdyJO4nw51W0oZ7HpMTrpVtlwTWEpW5qWEmOwLD24wrRDLHK
g6eTp+MUX0QZ54v6gJfvBjdDQ8irVi6bF22rHBvKJJKQZGDVZWSkFCd1rfQQkd2iIxRfMdi1oFWo
nNpg2PO6BJGUHg+JVoaiS6Qc6YUhviX07BCFqpsEFTcsLUrQPdfST6KTAOz9QicB0bwrtP9JaSvi
mnxodKXD7eseNCd1CK/Pc42RWiMnyW9YQGr7frccmRxm6anwZYQlHOuRzlvkYbiMFmIFy5Mv+CP9
WydUlEhMdLVJTvRl+m3WGo645n0qhvVEFFyK7ra9voxm4evvrZqsbxAdkwHOoCJP1aJgoCKLjLcb
CQve48aew3+ahvwZDJY8g620LjSa6EAk56/EwvoGH65A/w8g3XgUDHoApcrREy+oihchplC7zIAr
8jCnGXrqMSd04YNeAZj8y4iaVc/m8s+eiVGYqOKVKq8UUVMxnKgS/o80c4ZKIz5Vdequ88uWAXHH
dK8jpcspwdPjbYulJ1IpG0iZDfX0ET4O6WBBPlSmZ1p47UyHgOpxecei6fdwcyoxI9zrkPSmujZl
J+3eqdwb4Bb5gP0kbpa827vKb9CowZDz8q1vqGSjsCwyeKrU/i2aqHbtobwaE18sLk3mjoi/11If
UmI2oltUP9P3TPlEXzwnXaAiPCA/YpRvb2NOoRnZSAnvWui3xp1jxGfXlB9XTItG0wXVhO6vENYx
0IJTRyuZgfj+PlZ7AdArOebF/KCsIr12ZrNnHF0INYgUuk7cB3dZt68Z4KuExvUnRZhb3oD3X6Xs
K2qW5jWo9BWFwyLZS9azUQMmt+jMuM4SshjtU+LKWhIVJChuivSp1PeWvkuQvMnRj1RaiuUu7yS7
w2lEz0CjvLbXg1bbJc6P7hOvRErYn7Yo+h1leiZu5XuXu9mE2RBTsUiQyT1U+vfi9qOZwi7ZCWpY
H+THUlVf7+ZF0BZdv20E9ypQJ3/U7s/XeN1Ze2taNBk9E47McMKhRJN3PI2tee6kjZhvuselfnya
lWs28McBoBoNaFc+R11ybv0a9yj9jLnyck8ojb/WTPq5V/XPsvj8wPjb59h9oue7fMrLtaaGMOH3
60kS93d1WfO06tZRQXNeboeYfmbmqrxyRvm1jN5pjcDy5YjcCIKwL68H+X5S2gcXKkjJPufWUV+L
h7EdImNpdo8a/5MOikR6F8467/GcBoXwIyJFnj7mK1ktWC57EfONjSLpcV3KV3iZQKMFHHeNdX5E
bjfARQ+kFLtDtpATxjynrlxocSuaUzalV2tB9KTFrVZu5a1p2BUCAILhSSRt9tdxhfGoFdccAqZ6
2VDB9FYMIcKvFNK6XZPIzPx8fTeX6SuLjRJ7YG2r8iPDx034cOqbpdci9URQcfM7Ik01J828mH5F
PtwbZShk7zvUjbdA9VOAn2A0VaeglPjBeeKnCgF7vfD4JoWmvgJ+cgLk2Btyv0bqJnqQV0Awy5l0
sy5Z6whW0fmYfg1xS+M0MsGLVew4OYVi7UgzdC4vx4uwmAKBt20ep3QXwcGW3mXw0KH7YxuMiVuR
2aMfBkfwIQBSSrQ+hlnW2S6Sl9Kb5tz+ap88T8GArFM63+8v1du00KCR07Ua6LR2GysYKkQvgsz1
VF7LhytqGw4X0mmW0ZZbpGII67KDrjvZqg/NpaE859xgjX1909901sCAAPhVWrvlUXSmA6n2w9eD
HCDpVMGqY6FL5rLOhy8u6QpdXN+ju6+cOsHnYgxV8KjdASMt4pcqzFaFLy2YAqzKe9ASHiQLruAl
egcx0AONGBZQWUgMmuICdIlbHmhpEXlVu9JKNzm0Aec20FJhp286ZBak9ft07ii2eWT9xo5g4w8J
YvVZuyAHPstvBoHN2Rya05w5IaLL14hdbp14EweNqx9w4uOYw8VGkLZ/f2/RYXTrOOTZDAunC5ol
5aq35eSO2yZAiemrG2WnB+1zP8vFHAL/uwvPqxOTkBrKW/WNcP3naFs9NU+zYSS8PXEZ5WByxK31
xWWnRzc/3Zb6QnT1U7dMn+t1iUYBNSyVmkxfL7AiQLwOB9Vr4wlvpv06E/ArVpj+wPGUiM+fAiJf
/GiCEXi3lt10UZ6gXoPMxu+Idi17If1mE2+shbyJns25itMgHClyb8G0SD5zH6kEDUzccgvzoH0W
T7WF0il/V8ibOzSf8mZYqsGszg1aj+5rL/InzsWjTRgeGZojQaIrTl7tgsyfNQVNyitavfZDP+Jf
8W5cfDTiZIrzjyKCa+nQXx6fuBvkJeJh7WSSyT8tyomaR3MzkHK0wq+q7Lk0QCNsnOK2uCjItdc8
emiy2Luh93fZj+tbbAY3pK/JKveSQ/pz4jFW05a/GDR+u7ivBIChxKcxJ1RO6iF+YrexnH4N4O7e
bg5ud6VYR/ULye0SNADT3PAD6etWnEVnA6TLhNaMNbpEW1uiGEnJydg3GHUM7kVzgzBvWW6nbb4E
xZ+5leJr2NZLaZEH3UrbSvpTVofyVwzMw4z1evPHE/cUq9+sUr2t1ZFIYJuix3UBu1LsjJVv+NbF
Oqmb7CX+vn8I4R0hIRXroenQrfbc/ihCxRc9cUN7GqJYAhLOXWWX5ex14oDNddiOCvogDPcLemEj
ckaJK7ZFEKFv5OqHcpo1wPGT7lQn6WWOP/RJBzEIHdN2VZh+kfEr7GYtN0kWfeoSnIJGY/Sz7e3r
4d9wsvNq8fM4N79fdQv9a06mtesNeRyv5baJvTtKQqRCJBk/jZojvc6CxpBMQ8HpvgV0x7PVqUJ0
fD3cn+MQupUr3vgKVtZl5Ffn+XPivWBQxsHKVIsFQPOJYtt8k3u8V47GNg9SeK7ZCEBaqmxbO9Zr
i5wZZNHz/dwueJIjX1yoC6RCxQHtTLQUP8RFJjtl59Q/lSbmtn+VN9IOZQ/hFsubz3GILhE+tPL7
UXvT3SWfjC4TY6fsIL5BDm6bIsh8fWV8m8j5hhdK6ZRQ3qRr0A9hp/iyV0CqJctqB/a0GHnZgJph
j0JfOSmvmkua4Vp2ZJJZbPZlP6faZPQbvuXq3L6rMxROQZfTY0+u8IqZjmqywhZXPPMbHEa4b2fd
7G7YFy9Xl15AblLfRIfUB4k7l0t1Y4CdW3AZvwIJtYjpN478wU8BiASaHFY8qvGy2Fh0FLeQbGQq
Y2NzUFqi4F0an4Rkdev5fhyWxSfhUTRxDHYVtLv6605JU33pdBo5kO8ggLrHiO8hj4LyxUBdmb1k
IJGGkzwLJz4wwPWeR+anRlZYJIbbf1I+A6LWuVYSlKBG5Yf0SsvnSxXvq0+kpm1jR9sUvn8JzRUw
QPj3IFoKTgvXSd8I51KkAa9dGB3Rzi3vuUecl+C1z4CrPqnB1K8gx7deUXJCki6nqzcdtBDsUHlN
PipWAcaLas0vgV3LG186iW+mHCZQEE/luCbpQj9X5DdMtnUh7tNNvMcLSkh2O04rR6SnbAOn2xpz
hLBizLt6tw3rFFiqGwdiwGIA5Cl9Pe5PEY0BJI5Ozm19C9H6OIrLydhtFuJ+2j0qR9yTOIG9ffIQ
8Ss2A+5rzFLLBvfjgfK5DdIT3+9kx4dfrM3NdBj342tN38PwQZE0jbojDsE4ZJmiWSd/aXwtzCWQ
wZKsO7JKVwwnG4IHDdm5nrPcU0Ua2vhfi4HjgtxO2F2RzcN43w1XutS1oxaBukSZ36Bg5wBm+Pg8
WF94cKfxI+KD3MibG7jZjnBEeYkPKNmaGwBCFvML2ejcJNRACzRJOCMk9PBlmf1Kzd4b8R6awvXH
DTl+OQS5ss8S0tD9h5SHKY6LknMxVufKrEu/TqmH0ThiETgaW7IvhBZnwv/icP8fBra5pWAOyjcN
LFwzHf2viUaw6e+qbLpfsLifJQV/+hG/YXHK/2hzYPLM5/1sI+Cn/4bFEZwhKqaiz7ViBlQjhOJv
XCNdBIaiaUQNS4B4kvoHLI4vyaqqzXGkGNz4hv/EvYYv+Vcobn7p6hzLTDUMtOgvuqIsverRtSMy
HdMMTs/rjw4mnHRDZuT7jKYb2ADQDYPwcPa/E11MDReGgQ5/KgB957Ad3seFONrgzWQPCW89mjIr
4wSORLZDKqzn9r1kzqHLWKC91N6ROBRex/wk3NQNIqAeX5icuial0xTqyaDevIqzrCsnHHP5zXqa
fz368a5bKad7xenyI65LjxojoLX/fVnRrhNnf22n2eML3B/vAT9HzMJPmRgSUVZ7EqomlrS5IOQh
rRFiAtGA2Jif0nun9lsBtgmH/Z3gSGcsGFBPN0PfaqMNJzRfBbwfADeg4RVOJcuweZ3VBQzV5iex
wCEIKAHJhUDUWmfYRV3h3dltvykdx9lzl0DePtuJ5Q1d/zuxhzR7aaO8mGmmeFwgjpWorLaTkxRG
6sXE8aM3x/wzmowAFFDjJGDDF7Am43Ou7xrZHK5KjeU3wIgGL6o/Tqyt7BvEVIpOqN+exdLvlHNc
L+spIE8E4KQalDB7E0ta1xqfc5N8HmiTJjSfwjZ4rau6lE5Xk13ZIOvxeWq8QTlKdK8KH0ptuACW
jI833AP8IJYgaCx3ehtP130s2h0OKvBQ/oGdfzURb2Bj6Pqe9s2PCMUqdWDnBA5t4tqSB0kI02zo
Tp3esK/Y3lA7vaUtK6zDeEb6Wsr1ekfyU7DvJo6c2QXxKEgSB7sz7ZZABFSSrwnUFDz1BxMZP2ai
fxc6BVGLDrDmNCBiiYPkJv5Cs85ty5mT49Cr+H0dn3LIny1HOKHyK467xm3fFAbfj8i8oIZuSX1k
M59CAzUPryIlZn5UYqfwBtM3OpfSOO266MOKcC3qQDkV/7hnc5q0NvhzvhpeEajJxO8EJ6Mlb3Qw
OxmySxM88h5eV32svkh6FTsfEpkOIjK0AWeEz+RFYAPnDvjExY2c14Q3OsE6ZherJtYSBYCja15+
JSgNnMxHy9ujxJ+Wya5kQKTNt+Z+wm10QJie/Rib1q1wTluCq9KRUBShOp7FfqHvIXZzKbge0r3o
TRtlRRpufDL3j7CxFuTWSlf7Q2aDbIZtNCM+7niiT8FgODwXHHG/7whyurAQj/PRQdvBnHcfeaDz
IYhHAJFuZfROzll6XZsrmT5k5DoG1aiDbcCW33gqtfGYq26W7dv27VEuHj3UaJCSjzbLzr3snKsv
lfV6dRM4K33kFHROsq1x23Qav2VVGmGaf6ckWBmBxV0rcpdioTDBtD7iyKvHUDUgdfEsRWSyVjgU
vtN0oX6Xw+7+Nnv6qYHTPpTkMEknCg0dwzjl9wMyi7QNWk1wJxofpFmqnuA23Mc7+b4cRG4Th1uy
3lnP9+i5l97kPlBbt423V9Vho2YBexu0df16RweUlt4QAknibI/AuBrf0FxCYG98zLPh4RrCj+Y+
ffKq7g271DgJ6BvQCGNv486m/RRL7MMWuRoviwgFMevYpf0x7mK0eJmbM0b0M+zUYidm9kfwuG7e
xnHOWmsrmmYI2XMRBWaOvqpm9M8Bd6LqV67CqHMmCNfBV5TVON+iX3fLvzLnjmAL3rUkPHLR3p5G
wPAiekf/LyQEBCNKBt6bPoQ+p0OVYLtFljJEsaJKh0rYp/KB5a9ZPpraNT90JXdBv7VDPYM6pOYM
H5zWGKnkQXazS3bFFffB69AXY644Mk96KztZt7mdma9rGW6+2M0CPhhv+YfORE9Vn6GThGCLnM9k
lxo6hdvPSXbKa4Rs4eZMDeHpNEniSOqY89sV5c9q4/A8UHEYczIHcnjQ7D3ZcikH9UtVEGNL3x8g
MVY1Wu5IMHAIVMmvzsC3as6doKGedQw1guUqkt0+o63hAW1wHvMQioTxzAtMTaeGFt4k+qxM7dgm
L6agndDp8PsgT0G5uvxT0vHXPA33UzUYnnxf8YpkfLT7ElfzFrlDFO/uYkBrr2KEWfNRV36PNi0j
xxG1iwEWEvZaOGKNaO9vxlubPwyQXZxrnvWuxundIfFO2Pelo1BmWIDzMSSrW1aoIvMawhpSPyPe
mQercqj2+znx/Jet/bds7RyaQhLLHMFCcoDGnPSvp8R1Unx9F9hd2r8Oir/+lN8HRQUi2BL/aQK8
QlQLSjA6Mn7mq/0+JhJwgCUMvpSBkK/+TtkyJuoahRpo2X7+tf+oAVYV/8LYzm8fJpcuLwltMAq3
//NH+bmST22hmAN4gQRyb1+/1dzj5pWpYYKgMMKOlnaW3d1kYFwkssNWDYdjoEo8YuX0wGaSmxnu
TfWaFor3pPIlqkNV0BXnOhEWTYq5o+cumeAVOu8E8cpLpiHk2LF/RzJcWWBob9KxOUnIxRI2GTer
/en75vrD56I/3/C0Mc7s9ZMmHlkXKebmOSDn+yv+AFNPxtlhIkMV7dkW2ZKmNT6jof1/3J1bc6JY
FIX/Ste8WyWIoA8zVa1GTSYmRtOTmBeLFlQEAblE9NfPR7zbKNPpKrqYlyRlEWW5D+fs61oc2/XC
2P0uaVXGPXEh0JKF2u1hqkWPlKMX0AHcE7Q18W3oz4CgFl2JgIYz+my+h/OODdPp8M6nlvqPILcF
s8tOs+oosOVQZjHrjPpBmENBLSjeG4y79yx4F+pzTmsGbmGSDxvKugEf26JcbC0nSHCTCSr3zMKL
XO3Pnt+n6nqoLoUWbX0zfEnYGmbtwGvTdr8kL0s9TKl2JkLLMgZuSCdRWGpVZnGKquioK6vruD2R
6kEoxq3BcqVRWT0XyNu45Xbhu2S05+sWfUNO2AjceWdmDBYzr2lCSWD3I6XD/zoSWzsZ7ml7Vn2y
hR4cprLw6nes9a3C3bhYWGFUudwyuu8UlM23ufkWiE9FfIGFM3iXX9erN08c8Dd/8JMrXHGwecVx
4tcZsCpGXZcWtoi0QRA9udSIyjewDEUQ1iFlEa2XLcZYNbMu3rqzuhTBSAaf6ZDFpMDICjYSJQT4
QnNhPU4Kz1P4/NfakqmoAQSi6J07mLo7/Sa6jZJTF4O+Uu6zKSp8MQHn/t8OlcRprSJ3FoXBu/Bq
RQM7GiwJasr9idCjcGd2I52zzmZv9/vK8pZzZeb2JCgGwuqT9fHq0nq2nqYWY/TPXDMJ+tZbicwQ
KVoFT7lV/BviHsl+sL3X2fKFTK1kdyfojEk3JGXfRUbYuWW27TL5LPubDFtHxKgWpY84x16gtYcw
pUwRqlmSb9xCTZqzDGrMJzBKK5MKQ9HFruEaLAh+aJaY3CM6zrFInDUNGuGdPdRQE47zijPkZeq2
zHKv2ZTqcHDmkEU0UHxRoFIyoVar8/xRzQnfYqkyqJFq5Xua1VZjXsMvbOKqNonxQr/Go1gjZacR
+uF7sSw8AkCzwXIPWdLcvlyPoHVbNukyo1VxAWUdTvGwu4JnhI1h+FS1+PuxYD4M1/R9xY6JA4sC
OVfGGdc1iYdtrs2Q+aSn3m6QkKVbkVESvIJSRJhRZ74Dp0Ys0Oh48/861rbnc6Ie7UGaUPXQoEXi
zAgM3T+Ss02/Yt/S8+NbbHVtbzXmxWgNkpW4o2d//H182mp7TSxM+ecfdXUVTtRdkmRzrqraHP0a
ww88ohhyHfv/7x4+cPcu8SeJEOqQreCynWdyuO4U25U7P9XyPfqk3Tv8CO240TwJ2lQNAzVchLmE
V4kTPPtvPgHejWfsG83yZLeKsFkrm9nABGB3+nise76zJ/LLFzoGxq6ZrePYnpNTwzHfcw3ag+r7
apjHvYThjRRoG+mLfGJLed4ebd3Q8rlHllLM1tNt39ctVfdyaTkpBV4/HI8dy8wntpTN5EX3g9GU
H7mz3cEdunjExeyKA8e7Zrmj/ejIGTpxu2IpneycLjFmYTy6q4ST+4F62/TL17mO43i2oYwcPF1b
t4Ojd7iAC1XRLTdlRu4kVbqju0rA9c02Al370g/UQPdPn7ZRrCHorXr6xIgdlv3xeAHb4UvMCNvh
y7y4GE8BuZZq6xsrZXSLMWXoZRWqBHMk6lCdpwTTLPERHu3O/QyRKqUiE6kCVWNIUispIQxka2PV
ck4tZDkjqASDVfpq22DcBhKZYawUkfOFOBuhLkksomx/dKMJ1rwjDvUDZ3nm7v8kSjQqPj4mO5Rx
zV8WRaZiFAXBzRSUH1y6Px5mP4kSObSsUV6mX0+w5dfwmID9U4/kLmORnSHlIrty3NrBeBNk7yk+
1wtngPfLy3UXBGeIUjwfQtvvkAmGPJ5i+5QZK+LmgcgS4EUWggSAJzwEeUF4WRgoAeGxNNDnAG6j
q+xMiOqyQuGqWoUiXBJj1qJra3Tg2CZ5ol87HKVNGJIpxnibSRKoTjBikkT154z5G4BeZJtPABpH
ROd883kByuEhwmwPDRO/0hLuyaHff/cDDtFlhmu2XIr7DsvohtEhqaRES2197uLpqNqvPZlC5k/m
5e7ShAV73l/6ucX6e0DGzQEiXa40K1zfYh9Humr7hqbnz5R455IswFhWYt1eR3nv2JMvNV0dTXMH
87xH5dp5mdDr8rlFu01Lpu8/aVdQ6owvGVm66v31LwAAAP//</cx:binary>
              </cx:geoCache>
            </cx:geography>
          </cx:layoutPr>
          <cx:valueColors>
            <cx:minColor>
              <a:srgbClr val="FF0000"/>
            </cx:minColor>
            <cx:maxColor>
              <a:schemeClr val="accent1">
                <a:lumMod val="50000"/>
              </a:schemeClr>
            </cx:maxColor>
          </cx:valueColors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43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27F645-2747-C536-A68A-1BBB0A69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sz="6000" dirty="0"/>
              <a:t>Sample Superstore Analysis</a:t>
            </a:r>
            <a:endParaRPr lang="id-ID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6B23B4B-ED1B-F930-9076-110AC682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dirty="0"/>
              <a:t>Chris Andre </a:t>
            </a:r>
            <a:r>
              <a:rPr lang="en-US" dirty="0" err="1"/>
              <a:t>Sitompul</a:t>
            </a:r>
            <a:endParaRPr lang="en-US" dirty="0"/>
          </a:p>
          <a:p>
            <a:r>
              <a:rPr lang="en-US" dirty="0"/>
              <a:t>June 11</a:t>
            </a:r>
            <a:r>
              <a:rPr lang="en-US" baseline="30000" dirty="0"/>
              <a:t>th</a:t>
            </a:r>
            <a:r>
              <a:rPr lang="en-US" dirty="0"/>
              <a:t>, 2022</a:t>
            </a:r>
            <a:endParaRPr lang="id-ID" dirty="0"/>
          </a:p>
        </p:txBody>
      </p:sp>
      <p:pic>
        <p:nvPicPr>
          <p:cNvPr id="21" name="Picture 2" descr="Magnifying glass showing decling performance">
            <a:extLst>
              <a:ext uri="{FF2B5EF4-FFF2-40B4-BE49-F238E27FC236}">
                <a16:creationId xmlns:a16="http://schemas.microsoft.com/office/drawing/2014/main" id="{2CD020FC-358E-089E-4989-DC12AC665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8" r="42685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4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CA3D5-D74A-CA3D-7D31-6F3220CB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/>
              <a:t>Sum of Sales in New York Cities (Map)</a:t>
            </a:r>
            <a:endParaRPr lang="id-ID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C8EDEAE5-E75C-2536-4426-BEA823AAB49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275263" y="1063625"/>
              <a:ext cx="6154737" cy="44497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Content Placeholder 12">
                <a:extLst>
                  <a:ext uri="{FF2B5EF4-FFF2-40B4-BE49-F238E27FC236}">
                    <a16:creationId xmlns:a16="http://schemas.microsoft.com/office/drawing/2014/main" id="{C8EDEAE5-E75C-2536-4426-BEA823AAB4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5263" y="1063625"/>
                <a:ext cx="6154737" cy="4449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93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30E07-159B-05A7-DB57-A3B660A5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71341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Comparison of Sum of Sales &amp; Sum of Discount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894EE5-727C-27A2-37E3-307CA86B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10" y="3088899"/>
            <a:ext cx="4365565" cy="261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7D129-B909-1D49-F278-A2B1A730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25" y="3831426"/>
            <a:ext cx="5017773" cy="1134285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933-8F95-F6BF-03F3-1389136D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 of Sales based on Category in New York</a:t>
            </a:r>
            <a:br>
              <a:rPr lang="en-US" sz="4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2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6A07CA-FB77-5373-889B-48607049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1543221"/>
            <a:ext cx="6329236" cy="38042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0A956-BEEF-5C45-4D0B-9E3BC2EA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Sales Percentage of Technology Category in New York</a:t>
            </a:r>
            <a:br>
              <a:rPr lang="en-US" sz="38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8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71D51-ED94-28B2-968F-EAD6939F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1543221"/>
            <a:ext cx="6329236" cy="38042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DB94-4F6B-E5A8-74E7-592FBF0E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83" y="1080186"/>
            <a:ext cx="4700057" cy="3624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 of Sales based on Sub-Category in New York Cities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0E409-3562-B611-F155-76A76DDC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169286"/>
            <a:ext cx="5040701" cy="4525174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0F8880ED-0876-497E-B242-5ED96DC1D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23253" y="4933769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D5-2807-EBD2-28FC-D827DD19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Sales based on Sub-Category of Technology in New York</a:t>
            </a:r>
            <a:br>
              <a:rPr lang="en-US" dirty="0"/>
            </a:b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BC84D0-F908-A4FF-9B0A-861F4C532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773" y="986131"/>
            <a:ext cx="6489874" cy="39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3B295-5F5A-362E-05FA-E4AC9179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1EE9AEC-7183-2A3F-2A87-9687B32A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6984-0E8A-C438-6668-0F11F871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C6D7-38F4-29C4-C449-412F17F2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3" y="2607732"/>
            <a:ext cx="8771675" cy="3870793"/>
          </a:xfrm>
        </p:spPr>
        <p:txBody>
          <a:bodyPr>
            <a:normAutofit/>
          </a:bodyPr>
          <a:lstStyle/>
          <a:p>
            <a:r>
              <a:rPr lang="en-US" dirty="0"/>
              <a:t>Ada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lain juga.</a:t>
            </a:r>
          </a:p>
          <a:p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di negara </a:t>
            </a:r>
            <a:r>
              <a:rPr lang="en-US" dirty="0" err="1"/>
              <a:t>bagian</a:t>
            </a:r>
            <a:r>
              <a:rPr lang="en-US" dirty="0"/>
              <a:t> New York </a:t>
            </a:r>
            <a:r>
              <a:rPr lang="en-US" dirty="0" err="1"/>
              <a:t>didominasi</a:t>
            </a:r>
            <a:r>
              <a:rPr lang="en-US" dirty="0"/>
              <a:t> di New York City,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lain. </a:t>
            </a:r>
            <a:endParaRPr lang="id-ID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6851415E-32FB-830F-F599-D1153E82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14D5-8528-916E-79D1-A388E010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23E6D-E12B-10A1-FD46-4006CB02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of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2781-49E0-D033-9C97-E2C12B28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sz="3200" dirty="0"/>
              <a:t>Business Understanding</a:t>
            </a:r>
          </a:p>
          <a:p>
            <a:r>
              <a:rPr lang="en-US" sz="3200" dirty="0"/>
              <a:t>Data Understanding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Evaluation</a:t>
            </a:r>
            <a:endParaRPr lang="id-ID" sz="32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6A49-5D24-A31E-BF3A-DDC6BA64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Understanding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Bar chart">
            <a:extLst>
              <a:ext uri="{FF2B5EF4-FFF2-40B4-BE49-F238E27FC236}">
                <a16:creationId xmlns:a16="http://schemas.microsoft.com/office/drawing/2014/main" id="{21C2E601-2909-BD62-7602-B6884E731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1B9BB-B8D4-00B4-05A6-9A2FFBD7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Understanding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FAD8-AD73-5E77-F58A-A182CA28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Inter"/>
              </a:rPr>
              <a:t>Ini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merupakan</a:t>
            </a:r>
            <a:r>
              <a:rPr lang="en-US" dirty="0">
                <a:latin typeface="Inter"/>
              </a:rPr>
              <a:t> dataset yang </a:t>
            </a:r>
            <a:r>
              <a:rPr lang="en-US" dirty="0" err="1">
                <a:latin typeface="Inter"/>
              </a:rPr>
              <a:t>dimana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dapat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digunakan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untuk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melakukan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analisis</a:t>
            </a:r>
            <a:r>
              <a:rPr lang="en-US" dirty="0">
                <a:latin typeface="Inter"/>
              </a:rPr>
              <a:t> data </a:t>
            </a:r>
            <a:r>
              <a:rPr lang="en-US" dirty="0" err="1">
                <a:latin typeface="Inter"/>
              </a:rPr>
              <a:t>secara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ekstensif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untuk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menyampaikan</a:t>
            </a:r>
            <a:r>
              <a:rPr lang="en-US" dirty="0">
                <a:latin typeface="Inter"/>
              </a:rPr>
              <a:t> </a:t>
            </a:r>
            <a:r>
              <a:rPr lang="en-US" i="1" dirty="0">
                <a:latin typeface="Inter"/>
              </a:rPr>
              <a:t>insights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mengenai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bagaimana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perusahaan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dapat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meningkatkan</a:t>
            </a:r>
            <a:r>
              <a:rPr lang="en-US" dirty="0">
                <a:latin typeface="Inter"/>
              </a:rPr>
              <a:t> </a:t>
            </a:r>
            <a:r>
              <a:rPr lang="en-US" i="1" dirty="0">
                <a:latin typeface="Inter"/>
              </a:rPr>
              <a:t>profit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sambil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menekan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pengeluaran</a:t>
            </a:r>
            <a:r>
              <a:rPr lang="en-US" dirty="0">
                <a:latin typeface="Inter"/>
              </a:rPr>
              <a:t>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6A49-5D24-A31E-BF3A-DDC6BA64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Bar chart">
            <a:extLst>
              <a:ext uri="{FF2B5EF4-FFF2-40B4-BE49-F238E27FC236}">
                <a16:creationId xmlns:a16="http://schemas.microsoft.com/office/drawing/2014/main" id="{21C2E601-2909-BD62-7602-B6884E731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0DD-4CDF-415A-8337-5EDB3C06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Understanding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DB7589-CBD9-E81F-367D-76E4DC0DE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39505"/>
              </p:ext>
            </p:extLst>
          </p:nvPr>
        </p:nvGraphicFramePr>
        <p:xfrm>
          <a:off x="2658359" y="2054941"/>
          <a:ext cx="6542202" cy="4537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642">
                  <a:extLst>
                    <a:ext uri="{9D8B030D-6E8A-4147-A177-3AD203B41FA5}">
                      <a16:colId xmlns:a16="http://schemas.microsoft.com/office/drawing/2014/main" val="3397341291"/>
                    </a:ext>
                  </a:extLst>
                </a:gridCol>
                <a:gridCol w="3604560">
                  <a:extLst>
                    <a:ext uri="{9D8B030D-6E8A-4147-A177-3AD203B41FA5}">
                      <a16:colId xmlns:a16="http://schemas.microsoft.com/office/drawing/2014/main" val="4182303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endParaRPr lang="id-ID" sz="16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54374" marR="38839" marT="77677" marB="776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 err="1">
                          <a:solidFill>
                            <a:schemeClr val="bg1"/>
                          </a:solidFill>
                        </a:rPr>
                        <a:t>Deskripsi</a:t>
                      </a:r>
                      <a:endParaRPr lang="id-ID" sz="16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54374" marR="38839" marT="77677" marB="77677" anchor="ctr"/>
                </a:tc>
                <a:extLst>
                  <a:ext uri="{0D108BD9-81ED-4DB2-BD59-A6C34878D82A}">
                    <a16:rowId xmlns:a16="http://schemas.microsoft.com/office/drawing/2014/main" val="2956146129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Ship Mode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Mode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pengiriman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76946215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Segment 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Segmen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konsumen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3971129668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Negara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1254494679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Kota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290544591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Provinsi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/ Negara Bagian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1332254954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Postal Code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Kode Pos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2183475630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425219582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2210172628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Sub-Category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Sub-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1423708380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Hasil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Penjualan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3685145159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Kuantitas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Barang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1014575785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Diskon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1581890589"/>
                  </a:ext>
                </a:extLst>
              </a:tr>
              <a:tr h="31213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Profit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Keuntungan</a:t>
                      </a:r>
                      <a:endParaRPr lang="id-ID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374" marR="38839" marT="27314" marB="77677"/>
                </a:tc>
                <a:extLst>
                  <a:ext uri="{0D108BD9-81ED-4DB2-BD59-A6C34878D82A}">
                    <a16:rowId xmlns:a16="http://schemas.microsoft.com/office/drawing/2014/main" val="334667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BBB-1693-4272-552A-4D8A2E90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149F473-5DE9-7830-2955-63CFD21A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FA1A-3E18-0BB8-3BBE-AD3E9598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4CEC-D444-066F-DD6F-1ED5B536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i="0" dirty="0" err="1"/>
              <a:t>Atribut</a:t>
            </a:r>
            <a:r>
              <a:rPr lang="en-US" i="0" dirty="0"/>
              <a:t> yang </a:t>
            </a:r>
            <a:r>
              <a:rPr lang="en-US" i="0" dirty="0" err="1"/>
              <a:t>dianalisis</a:t>
            </a:r>
            <a:r>
              <a:rPr lang="en-US" i="0" dirty="0"/>
              <a:t> </a:t>
            </a:r>
            <a:r>
              <a:rPr lang="en-US" i="0" dirty="0" err="1"/>
              <a:t>adalah</a:t>
            </a:r>
            <a:r>
              <a:rPr lang="en-US" i="0" dirty="0"/>
              <a:t> sales, discount, category, dan sub-category.</a:t>
            </a:r>
            <a:br>
              <a:rPr lang="en-US" i="0" dirty="0"/>
            </a:br>
            <a:r>
              <a:rPr lang="en-US" i="0" dirty="0"/>
              <a:t>Data yang </a:t>
            </a:r>
            <a:r>
              <a:rPr lang="en-US" i="0" dirty="0" err="1"/>
              <a:t>dianalisis</a:t>
            </a:r>
            <a:r>
              <a:rPr lang="en-US" i="0" dirty="0"/>
              <a:t> </a:t>
            </a:r>
            <a:r>
              <a:rPr lang="en-US" i="0" dirty="0" err="1"/>
              <a:t>berkaitan</a:t>
            </a:r>
            <a:r>
              <a:rPr lang="en-US" i="0" dirty="0"/>
              <a:t> </a:t>
            </a:r>
            <a:r>
              <a:rPr lang="en-US" i="0" dirty="0" err="1"/>
              <a:t>dengan</a:t>
            </a:r>
            <a:r>
              <a:rPr lang="en-US" i="0" dirty="0"/>
              <a:t> negara </a:t>
            </a:r>
            <a:r>
              <a:rPr lang="en-US" i="0" dirty="0" err="1"/>
              <a:t>bagian</a:t>
            </a:r>
            <a:r>
              <a:rPr lang="en-US" i="0" dirty="0"/>
              <a:t> (state) New York.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CA3D5-D74A-CA3D-7D31-6F3220CB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 of Sales in New York Cities (</a:t>
            </a:r>
            <a:r>
              <a:rPr lang="en-US" sz="5000" dirty="0"/>
              <a:t>Table</a:t>
            </a:r>
            <a:r>
              <a:rPr lang="en-US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D7A8E7E-9D7D-CD40-6427-9EB1A268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59" y="1056678"/>
            <a:ext cx="3620295" cy="55304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987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</TotalTime>
  <Words>274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Inter</vt:lpstr>
      <vt:lpstr>Sitka Banner</vt:lpstr>
      <vt:lpstr>HeadlinesVTI</vt:lpstr>
      <vt:lpstr>Sample Superstore Analysis</vt:lpstr>
      <vt:lpstr>Step of Analysis</vt:lpstr>
      <vt:lpstr>Business Understanding</vt:lpstr>
      <vt:lpstr>Business Understanding</vt:lpstr>
      <vt:lpstr>Data Understanding</vt:lpstr>
      <vt:lpstr>Data Understanding</vt:lpstr>
      <vt:lpstr>Exploratory Data Analysis</vt:lpstr>
      <vt:lpstr>Exploratory Data Analysis</vt:lpstr>
      <vt:lpstr>Sum of Sales in New York Cities (Table)</vt:lpstr>
      <vt:lpstr>Sum of Sales in New York Cities (Map)</vt:lpstr>
      <vt:lpstr>Comparison of Sum of Sales &amp; Sum of Discount</vt:lpstr>
      <vt:lpstr>Sum of Sales based on Category in New York </vt:lpstr>
      <vt:lpstr>Sales Percentage of Technology Category in New York </vt:lpstr>
      <vt:lpstr>Sum of Sales based on Sub-Category in New York Cities</vt:lpstr>
      <vt:lpstr>Sum of Sales based on Sub-Category of Technology in New York </vt:lpstr>
      <vt:lpstr>Evaluation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Quantity and Sales based on Segment and Category</dc:title>
  <dc:creator>CHRIS ANDRE SITOMPUL</dc:creator>
  <cp:lastModifiedBy>CHRIS ANDRE SITOMPUL</cp:lastModifiedBy>
  <cp:revision>3</cp:revision>
  <dcterms:created xsi:type="dcterms:W3CDTF">2022-05-21T02:11:32Z</dcterms:created>
  <dcterms:modified xsi:type="dcterms:W3CDTF">2022-06-11T03:39:29Z</dcterms:modified>
</cp:coreProperties>
</file>