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76" r:id="rId3"/>
    <p:sldId id="277" r:id="rId4"/>
    <p:sldId id="259" r:id="rId5"/>
    <p:sldId id="261" r:id="rId6"/>
    <p:sldId id="262" r:id="rId7"/>
    <p:sldId id="265" r:id="rId8"/>
    <p:sldId id="266" r:id="rId9"/>
    <p:sldId id="284" r:id="rId10"/>
    <p:sldId id="285" r:id="rId11"/>
    <p:sldId id="268" r:id="rId12"/>
    <p:sldId id="269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65874-B798-43AC-BE81-BCA6087C7E6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059EB8-4BD0-4D68-8348-2D9786C1F0C6}">
      <dgm:prSet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The company needs to increase sales in sub-categories that still have a big gap between the sales percentage and profit margin.</a:t>
          </a:r>
        </a:p>
      </dgm:t>
    </dgm:pt>
    <dgm:pt modelId="{30A7512A-6FB4-483B-AF70-5C33524B6291}" type="parTrans" cxnId="{94E52CE4-1BDF-4D61-AF40-5F37CD6BA969}">
      <dgm:prSet/>
      <dgm:spPr/>
      <dgm:t>
        <a:bodyPr/>
        <a:lstStyle/>
        <a:p>
          <a:endParaRPr lang="en-US"/>
        </a:p>
      </dgm:t>
    </dgm:pt>
    <dgm:pt modelId="{4A30FD84-EA81-4930-8368-2D71E62123FB}" type="sibTrans" cxnId="{94E52CE4-1BDF-4D61-AF40-5F37CD6BA969}">
      <dgm:prSet/>
      <dgm:spPr/>
      <dgm:t>
        <a:bodyPr/>
        <a:lstStyle/>
        <a:p>
          <a:endParaRPr lang="en-US"/>
        </a:p>
      </dgm:t>
    </dgm:pt>
    <dgm:pt modelId="{D7EE72E3-F3BF-4569-88C2-A9FFD1E9B97A}">
      <dgm:prSet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The company needs to increase sales of sub-categories that have above-average profit margins, in states that still have above-average transaction counts. </a:t>
          </a:r>
        </a:p>
      </dgm:t>
    </dgm:pt>
    <dgm:pt modelId="{06735E74-B28D-4A72-B871-9D132A496366}" type="parTrans" cxnId="{57FE2643-BE23-44CF-8CA4-B545650D71A9}">
      <dgm:prSet/>
      <dgm:spPr/>
      <dgm:t>
        <a:bodyPr/>
        <a:lstStyle/>
        <a:p>
          <a:endParaRPr lang="en-US"/>
        </a:p>
      </dgm:t>
    </dgm:pt>
    <dgm:pt modelId="{FA40E428-9A1D-414F-8BA4-BA8A1E432188}" type="sibTrans" cxnId="{57FE2643-BE23-44CF-8CA4-B545650D71A9}">
      <dgm:prSet/>
      <dgm:spPr/>
      <dgm:t>
        <a:bodyPr/>
        <a:lstStyle/>
        <a:p>
          <a:endParaRPr lang="en-US"/>
        </a:p>
      </dgm:t>
    </dgm:pt>
    <dgm:pt modelId="{F250A7D3-87D3-4734-BD9B-C556DF1C0E1D}">
      <dgm:prSet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The company needs to reduce the discount amount on sub-categories that have below-average profit margins.</a:t>
          </a:r>
        </a:p>
      </dgm:t>
    </dgm:pt>
    <dgm:pt modelId="{E885AE43-305C-4853-89AF-09E01C3DA3CD}" type="parTrans" cxnId="{E84C829C-6B50-4B7F-9790-DEEA7EF070D1}">
      <dgm:prSet/>
      <dgm:spPr/>
      <dgm:t>
        <a:bodyPr/>
        <a:lstStyle/>
        <a:p>
          <a:endParaRPr lang="en-US"/>
        </a:p>
      </dgm:t>
    </dgm:pt>
    <dgm:pt modelId="{2244C784-203C-4436-AAE3-ABF501AC429D}" type="sibTrans" cxnId="{E84C829C-6B50-4B7F-9790-DEEA7EF070D1}">
      <dgm:prSet/>
      <dgm:spPr/>
      <dgm:t>
        <a:bodyPr/>
        <a:lstStyle/>
        <a:p>
          <a:endParaRPr lang="en-US"/>
        </a:p>
      </dgm:t>
    </dgm:pt>
    <dgm:pt modelId="{248762CF-29C5-47C3-B5AD-F3C04CD7964A}">
      <dgm:prSet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The most profitable segment is consumer, so the focus of sales in that segment needs to be increased and focus on states that have an above-average transaction count for that segment.</a:t>
          </a:r>
        </a:p>
      </dgm:t>
    </dgm:pt>
    <dgm:pt modelId="{AFAEDEBC-CE2F-40E5-AB73-1CBAF6CCE743}" type="parTrans" cxnId="{B878AC8D-883C-4114-866D-44BD23A529FB}">
      <dgm:prSet/>
      <dgm:spPr/>
      <dgm:t>
        <a:bodyPr/>
        <a:lstStyle/>
        <a:p>
          <a:endParaRPr lang="en-US"/>
        </a:p>
      </dgm:t>
    </dgm:pt>
    <dgm:pt modelId="{CDEF0C93-1A07-40B8-8878-CE317E164C9C}" type="sibTrans" cxnId="{B878AC8D-883C-4114-866D-44BD23A529FB}">
      <dgm:prSet/>
      <dgm:spPr/>
      <dgm:t>
        <a:bodyPr/>
        <a:lstStyle/>
        <a:p>
          <a:endParaRPr lang="en-US"/>
        </a:p>
      </dgm:t>
    </dgm:pt>
    <dgm:pt modelId="{F1142923-1783-40EE-A323-957E2163F900}">
      <dgm:prSet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The category from 6 of 7 sub-categories that have an above-average profit margin is office supplies, so the company can increase the focus on sales in the office supplies category.</a:t>
          </a:r>
          <a:endParaRPr lang="id-ID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204EFC5-77BE-4867-82A2-1318BD630A8B}" type="parTrans" cxnId="{BC7F4684-DECE-4A42-8B29-8D1A8911C065}">
      <dgm:prSet/>
      <dgm:spPr/>
      <dgm:t>
        <a:bodyPr/>
        <a:lstStyle/>
        <a:p>
          <a:endParaRPr lang="id-ID"/>
        </a:p>
      </dgm:t>
    </dgm:pt>
    <dgm:pt modelId="{0B106583-5952-49CC-A462-BA3E3775E768}" type="sibTrans" cxnId="{BC7F4684-DECE-4A42-8B29-8D1A8911C065}">
      <dgm:prSet/>
      <dgm:spPr/>
      <dgm:t>
        <a:bodyPr/>
        <a:lstStyle/>
        <a:p>
          <a:endParaRPr lang="id-ID"/>
        </a:p>
      </dgm:t>
    </dgm:pt>
    <dgm:pt modelId="{9B524E20-A83B-48C5-8A6E-853D34A888AF}" type="pres">
      <dgm:prSet presAssocID="{95165874-B798-43AC-BE81-BCA6087C7E61}" presName="diagram" presStyleCnt="0">
        <dgm:presLayoutVars>
          <dgm:dir/>
          <dgm:resizeHandles val="exact"/>
        </dgm:presLayoutVars>
      </dgm:prSet>
      <dgm:spPr/>
    </dgm:pt>
    <dgm:pt modelId="{88E804D5-5592-47D1-9ED2-FABC78327FEC}" type="pres">
      <dgm:prSet presAssocID="{C7059EB8-4BD0-4D68-8348-2D9786C1F0C6}" presName="node" presStyleLbl="node1" presStyleIdx="0" presStyleCnt="5" custLinFactNeighborX="-772" custLinFactNeighborY="643">
        <dgm:presLayoutVars>
          <dgm:bulletEnabled val="1"/>
        </dgm:presLayoutVars>
      </dgm:prSet>
      <dgm:spPr/>
    </dgm:pt>
    <dgm:pt modelId="{67A66EFB-10D2-4EB8-BE4B-13631B5F6EC2}" type="pres">
      <dgm:prSet presAssocID="{4A30FD84-EA81-4930-8368-2D71E62123FB}" presName="sibTrans" presStyleCnt="0"/>
      <dgm:spPr/>
    </dgm:pt>
    <dgm:pt modelId="{C664CDCF-6CF1-4C88-83EB-3670D7DE9856}" type="pres">
      <dgm:prSet presAssocID="{D7EE72E3-F3BF-4569-88C2-A9FFD1E9B97A}" presName="node" presStyleLbl="node1" presStyleIdx="1" presStyleCnt="5">
        <dgm:presLayoutVars>
          <dgm:bulletEnabled val="1"/>
        </dgm:presLayoutVars>
      </dgm:prSet>
      <dgm:spPr/>
    </dgm:pt>
    <dgm:pt modelId="{CAE2416B-DD22-43A3-B287-E53252EB8CD0}" type="pres">
      <dgm:prSet presAssocID="{FA40E428-9A1D-414F-8BA4-BA8A1E432188}" presName="sibTrans" presStyleCnt="0"/>
      <dgm:spPr/>
    </dgm:pt>
    <dgm:pt modelId="{0EA1EBA9-05AD-4556-97E3-A225FBD1AA8B}" type="pres">
      <dgm:prSet presAssocID="{F250A7D3-87D3-4734-BD9B-C556DF1C0E1D}" presName="node" presStyleLbl="node1" presStyleIdx="2" presStyleCnt="5">
        <dgm:presLayoutVars>
          <dgm:bulletEnabled val="1"/>
        </dgm:presLayoutVars>
      </dgm:prSet>
      <dgm:spPr/>
    </dgm:pt>
    <dgm:pt modelId="{8935EC7A-1441-4C65-AE0A-B5580312601A}" type="pres">
      <dgm:prSet presAssocID="{2244C784-203C-4436-AAE3-ABF501AC429D}" presName="sibTrans" presStyleCnt="0"/>
      <dgm:spPr/>
    </dgm:pt>
    <dgm:pt modelId="{A1CAE9D3-A0DB-45F9-BABA-4B5312BC45B7}" type="pres">
      <dgm:prSet presAssocID="{248762CF-29C5-47C3-B5AD-F3C04CD7964A}" presName="node" presStyleLbl="node1" presStyleIdx="3" presStyleCnt="5">
        <dgm:presLayoutVars>
          <dgm:bulletEnabled val="1"/>
        </dgm:presLayoutVars>
      </dgm:prSet>
      <dgm:spPr/>
    </dgm:pt>
    <dgm:pt modelId="{C61372F4-9B92-43E1-9081-0DBBEDAD7093}" type="pres">
      <dgm:prSet presAssocID="{CDEF0C93-1A07-40B8-8878-CE317E164C9C}" presName="sibTrans" presStyleCnt="0"/>
      <dgm:spPr/>
    </dgm:pt>
    <dgm:pt modelId="{421FF636-AB1B-4418-81F3-05EF96C3A15D}" type="pres">
      <dgm:prSet presAssocID="{F1142923-1783-40EE-A323-957E2163F900}" presName="node" presStyleLbl="node1" presStyleIdx="4" presStyleCnt="5">
        <dgm:presLayoutVars>
          <dgm:bulletEnabled val="1"/>
        </dgm:presLayoutVars>
      </dgm:prSet>
      <dgm:spPr/>
    </dgm:pt>
  </dgm:ptLst>
  <dgm:cxnLst>
    <dgm:cxn modelId="{57FE2643-BE23-44CF-8CA4-B545650D71A9}" srcId="{95165874-B798-43AC-BE81-BCA6087C7E61}" destId="{D7EE72E3-F3BF-4569-88C2-A9FFD1E9B97A}" srcOrd="1" destOrd="0" parTransId="{06735E74-B28D-4A72-B871-9D132A496366}" sibTransId="{FA40E428-9A1D-414F-8BA4-BA8A1E432188}"/>
    <dgm:cxn modelId="{A13A177F-DD41-4183-A170-E5545B41C9BF}" type="presOf" srcId="{95165874-B798-43AC-BE81-BCA6087C7E61}" destId="{9B524E20-A83B-48C5-8A6E-853D34A888AF}" srcOrd="0" destOrd="0" presId="urn:microsoft.com/office/officeart/2005/8/layout/default"/>
    <dgm:cxn modelId="{BC7F4684-DECE-4A42-8B29-8D1A8911C065}" srcId="{95165874-B798-43AC-BE81-BCA6087C7E61}" destId="{F1142923-1783-40EE-A323-957E2163F900}" srcOrd="4" destOrd="0" parTransId="{2204EFC5-77BE-4867-82A2-1318BD630A8B}" sibTransId="{0B106583-5952-49CC-A462-BA3E3775E768}"/>
    <dgm:cxn modelId="{B878AC8D-883C-4114-866D-44BD23A529FB}" srcId="{95165874-B798-43AC-BE81-BCA6087C7E61}" destId="{248762CF-29C5-47C3-B5AD-F3C04CD7964A}" srcOrd="3" destOrd="0" parTransId="{AFAEDEBC-CE2F-40E5-AB73-1CBAF6CCE743}" sibTransId="{CDEF0C93-1A07-40B8-8878-CE317E164C9C}"/>
    <dgm:cxn modelId="{23C74398-063C-454E-9634-4202CAB959C6}" type="presOf" srcId="{D7EE72E3-F3BF-4569-88C2-A9FFD1E9B97A}" destId="{C664CDCF-6CF1-4C88-83EB-3670D7DE9856}" srcOrd="0" destOrd="0" presId="urn:microsoft.com/office/officeart/2005/8/layout/default"/>
    <dgm:cxn modelId="{8813CE99-65D5-4570-8696-664899BCF734}" type="presOf" srcId="{248762CF-29C5-47C3-B5AD-F3C04CD7964A}" destId="{A1CAE9D3-A0DB-45F9-BABA-4B5312BC45B7}" srcOrd="0" destOrd="0" presId="urn:microsoft.com/office/officeart/2005/8/layout/default"/>
    <dgm:cxn modelId="{E84C829C-6B50-4B7F-9790-DEEA7EF070D1}" srcId="{95165874-B798-43AC-BE81-BCA6087C7E61}" destId="{F250A7D3-87D3-4734-BD9B-C556DF1C0E1D}" srcOrd="2" destOrd="0" parTransId="{E885AE43-305C-4853-89AF-09E01C3DA3CD}" sibTransId="{2244C784-203C-4436-AAE3-ABF501AC429D}"/>
    <dgm:cxn modelId="{7F5F2BC8-8E03-4487-9C81-FCCC3F32C7B0}" type="presOf" srcId="{C7059EB8-4BD0-4D68-8348-2D9786C1F0C6}" destId="{88E804D5-5592-47D1-9ED2-FABC78327FEC}" srcOrd="0" destOrd="0" presId="urn:microsoft.com/office/officeart/2005/8/layout/default"/>
    <dgm:cxn modelId="{BFA03BD1-7E69-4FD8-9E80-9B18616F2049}" type="presOf" srcId="{F1142923-1783-40EE-A323-957E2163F900}" destId="{421FF636-AB1B-4418-81F3-05EF96C3A15D}" srcOrd="0" destOrd="0" presId="urn:microsoft.com/office/officeart/2005/8/layout/default"/>
    <dgm:cxn modelId="{94E52CE4-1BDF-4D61-AF40-5F37CD6BA969}" srcId="{95165874-B798-43AC-BE81-BCA6087C7E61}" destId="{C7059EB8-4BD0-4D68-8348-2D9786C1F0C6}" srcOrd="0" destOrd="0" parTransId="{30A7512A-6FB4-483B-AF70-5C33524B6291}" sibTransId="{4A30FD84-EA81-4930-8368-2D71E62123FB}"/>
    <dgm:cxn modelId="{D89801EA-448A-4F5C-A380-CC87D2B69AF1}" type="presOf" srcId="{F250A7D3-87D3-4734-BD9B-C556DF1C0E1D}" destId="{0EA1EBA9-05AD-4556-97E3-A225FBD1AA8B}" srcOrd="0" destOrd="0" presId="urn:microsoft.com/office/officeart/2005/8/layout/default"/>
    <dgm:cxn modelId="{448BEC9A-4B6B-4948-B9E3-BC2E3165318B}" type="presParOf" srcId="{9B524E20-A83B-48C5-8A6E-853D34A888AF}" destId="{88E804D5-5592-47D1-9ED2-FABC78327FEC}" srcOrd="0" destOrd="0" presId="urn:microsoft.com/office/officeart/2005/8/layout/default"/>
    <dgm:cxn modelId="{F0648375-B968-4096-ABEE-3ADB20719415}" type="presParOf" srcId="{9B524E20-A83B-48C5-8A6E-853D34A888AF}" destId="{67A66EFB-10D2-4EB8-BE4B-13631B5F6EC2}" srcOrd="1" destOrd="0" presId="urn:microsoft.com/office/officeart/2005/8/layout/default"/>
    <dgm:cxn modelId="{F05DAE04-55C3-4083-A713-41C1F8FB31E9}" type="presParOf" srcId="{9B524E20-A83B-48C5-8A6E-853D34A888AF}" destId="{C664CDCF-6CF1-4C88-83EB-3670D7DE9856}" srcOrd="2" destOrd="0" presId="urn:microsoft.com/office/officeart/2005/8/layout/default"/>
    <dgm:cxn modelId="{C0F79345-B513-430A-A327-2278EB99D831}" type="presParOf" srcId="{9B524E20-A83B-48C5-8A6E-853D34A888AF}" destId="{CAE2416B-DD22-43A3-B287-E53252EB8CD0}" srcOrd="3" destOrd="0" presId="urn:microsoft.com/office/officeart/2005/8/layout/default"/>
    <dgm:cxn modelId="{CEFD0514-8C36-4F33-B6E4-5C15CDDFB120}" type="presParOf" srcId="{9B524E20-A83B-48C5-8A6E-853D34A888AF}" destId="{0EA1EBA9-05AD-4556-97E3-A225FBD1AA8B}" srcOrd="4" destOrd="0" presId="urn:microsoft.com/office/officeart/2005/8/layout/default"/>
    <dgm:cxn modelId="{3250BE0C-80D4-4A7A-B556-32A0DA5A0A9E}" type="presParOf" srcId="{9B524E20-A83B-48C5-8A6E-853D34A888AF}" destId="{8935EC7A-1441-4C65-AE0A-B5580312601A}" srcOrd="5" destOrd="0" presId="urn:microsoft.com/office/officeart/2005/8/layout/default"/>
    <dgm:cxn modelId="{AE850D0E-F0A8-434C-BC07-955484CBD655}" type="presParOf" srcId="{9B524E20-A83B-48C5-8A6E-853D34A888AF}" destId="{A1CAE9D3-A0DB-45F9-BABA-4B5312BC45B7}" srcOrd="6" destOrd="0" presId="urn:microsoft.com/office/officeart/2005/8/layout/default"/>
    <dgm:cxn modelId="{08193A83-0563-436B-B701-403318194144}" type="presParOf" srcId="{9B524E20-A83B-48C5-8A6E-853D34A888AF}" destId="{C61372F4-9B92-43E1-9081-0DBBEDAD7093}" srcOrd="7" destOrd="0" presId="urn:microsoft.com/office/officeart/2005/8/layout/default"/>
    <dgm:cxn modelId="{3D1B3980-25DD-4397-B8DC-624A58EFF309}" type="presParOf" srcId="{9B524E20-A83B-48C5-8A6E-853D34A888AF}" destId="{421FF636-AB1B-4418-81F3-05EF96C3A15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804D5-5592-47D1-9ED2-FABC78327FEC}">
      <dsp:nvSpPr>
        <dsp:cNvPr id="0" name=""/>
        <dsp:cNvSpPr/>
      </dsp:nvSpPr>
      <dsp:spPr>
        <a:xfrm>
          <a:off x="62678" y="9436"/>
          <a:ext cx="2443711" cy="14662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company needs to increase sales in sub-categories that still have a big gap between the sales percentage and profit margin.</a:t>
          </a:r>
        </a:p>
      </dsp:txBody>
      <dsp:txXfrm>
        <a:off x="62678" y="9436"/>
        <a:ext cx="2443711" cy="1466227"/>
      </dsp:txXfrm>
    </dsp:sp>
    <dsp:sp modelId="{C664CDCF-6CF1-4C88-83EB-3670D7DE9856}">
      <dsp:nvSpPr>
        <dsp:cNvPr id="0" name=""/>
        <dsp:cNvSpPr/>
      </dsp:nvSpPr>
      <dsp:spPr>
        <a:xfrm>
          <a:off x="2769626" y="8"/>
          <a:ext cx="2443711" cy="1466227"/>
        </a:xfrm>
        <a:prstGeom prst="rect">
          <a:avLst/>
        </a:prstGeom>
        <a:solidFill>
          <a:schemeClr val="accent5">
            <a:hueOff val="2034273"/>
            <a:satOff val="13799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company needs to increase sales of sub-categories that have above-average profit margins, in states that still have above-average transaction counts. </a:t>
          </a:r>
        </a:p>
      </dsp:txBody>
      <dsp:txXfrm>
        <a:off x="2769626" y="8"/>
        <a:ext cx="2443711" cy="1466227"/>
      </dsp:txXfrm>
    </dsp:sp>
    <dsp:sp modelId="{0EA1EBA9-05AD-4556-97E3-A225FBD1AA8B}">
      <dsp:nvSpPr>
        <dsp:cNvPr id="0" name=""/>
        <dsp:cNvSpPr/>
      </dsp:nvSpPr>
      <dsp:spPr>
        <a:xfrm>
          <a:off x="5457709" y="8"/>
          <a:ext cx="2443711" cy="1466227"/>
        </a:xfrm>
        <a:prstGeom prst="rect">
          <a:avLst/>
        </a:prstGeom>
        <a:solidFill>
          <a:schemeClr val="accent5">
            <a:hueOff val="4068545"/>
            <a:satOff val="27599"/>
            <a:lumOff val="-3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company needs to reduce the discount amount on sub-categories that have below-average profit margins.</a:t>
          </a:r>
        </a:p>
      </dsp:txBody>
      <dsp:txXfrm>
        <a:off x="5457709" y="8"/>
        <a:ext cx="2443711" cy="1466227"/>
      </dsp:txXfrm>
    </dsp:sp>
    <dsp:sp modelId="{A1CAE9D3-A0DB-45F9-BABA-4B5312BC45B7}">
      <dsp:nvSpPr>
        <dsp:cNvPr id="0" name=""/>
        <dsp:cNvSpPr/>
      </dsp:nvSpPr>
      <dsp:spPr>
        <a:xfrm>
          <a:off x="8145792" y="8"/>
          <a:ext cx="2443711" cy="1466227"/>
        </a:xfrm>
        <a:prstGeom prst="rect">
          <a:avLst/>
        </a:prstGeom>
        <a:solidFill>
          <a:schemeClr val="accent5">
            <a:hueOff val="6102818"/>
            <a:satOff val="41398"/>
            <a:lumOff val="-5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most profitable segment is consumer, so the focus of sales in that segment needs to be increased and focus on states that have an above-average transaction count for that segment.</a:t>
          </a:r>
        </a:p>
      </dsp:txBody>
      <dsp:txXfrm>
        <a:off x="8145792" y="8"/>
        <a:ext cx="2443711" cy="1466227"/>
      </dsp:txXfrm>
    </dsp:sp>
    <dsp:sp modelId="{421FF636-AB1B-4418-81F3-05EF96C3A15D}">
      <dsp:nvSpPr>
        <dsp:cNvPr id="0" name=""/>
        <dsp:cNvSpPr/>
      </dsp:nvSpPr>
      <dsp:spPr>
        <a:xfrm>
          <a:off x="4113668" y="1710606"/>
          <a:ext cx="2443711" cy="1466227"/>
        </a:xfrm>
        <a:prstGeom prst="rect">
          <a:avLst/>
        </a:prstGeom>
        <a:solidFill>
          <a:schemeClr val="accent5">
            <a:hueOff val="8137091"/>
            <a:satOff val="55197"/>
            <a:lumOff val="-7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category from 6 of 7 sub-categories that have an above-average profit margin is office supplies, so the company can increase the focus on sales in the office supplies category.</a:t>
          </a:r>
          <a:endParaRPr lang="id-ID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113668" y="1710606"/>
        <a:ext cx="2443711" cy="146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61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6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6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9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9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243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9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2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1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4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3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76" r:id="rId6"/>
    <p:sldLayoutId id="2147483772" r:id="rId7"/>
    <p:sldLayoutId id="2147483773" r:id="rId8"/>
    <p:sldLayoutId id="2147483774" r:id="rId9"/>
    <p:sldLayoutId id="2147483775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Magnifying glass showing decling performance">
            <a:extLst>
              <a:ext uri="{FF2B5EF4-FFF2-40B4-BE49-F238E27FC236}">
                <a16:creationId xmlns:a16="http://schemas.microsoft.com/office/drawing/2014/main" id="{2CD020FC-358E-089E-4989-DC12AC665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027F645-2747-C536-A68A-1BBB0A694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43000"/>
            <a:ext cx="4572000" cy="2984701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Superstore Analysis</a:t>
            </a:r>
            <a:endParaRPr lang="id-ID" sz="6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6B23B4B-ED1B-F930-9076-110AC6826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4452109"/>
            <a:ext cx="4571999" cy="13180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Chris Andre </a:t>
            </a:r>
            <a:r>
              <a:rPr lang="en-US" dirty="0" err="1">
                <a:solidFill>
                  <a:srgbClr val="FFFFFF"/>
                </a:solidFill>
              </a:rPr>
              <a:t>Sitompul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June 11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, 2022</a:t>
            </a:r>
            <a:endParaRPr lang="id-ID" dirty="0">
              <a:solidFill>
                <a:srgbClr val="FFFFFF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3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9EDDB25D-6A3D-7240-DDF1-A70DB507B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03" y="1286166"/>
            <a:ext cx="6329236" cy="431838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F0A32-DE17-6FA0-5E9C-24E74AE93D1C}"/>
              </a:ext>
            </a:extLst>
          </p:cNvPr>
          <p:cNvSpPr txBox="1"/>
          <p:nvPr/>
        </p:nvSpPr>
        <p:spPr>
          <a:xfrm>
            <a:off x="7855262" y="2614349"/>
            <a:ext cx="360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Binders, Phones, Chairs, Machines, Supplies, Bookcases, and Tables sub-categories discount average higher than those profit margin.</a:t>
            </a:r>
            <a:endParaRPr lang="id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8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0A956-BEEF-5C45-4D0B-9E3BC2EA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049" y="2947930"/>
            <a:ext cx="3464109" cy="7123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i="0" dirty="0">
                <a:latin typeface="Calibri" panose="020F0502020204030204" pitchFamily="34" charset="0"/>
                <a:cs typeface="Calibri" panose="020F0502020204030204" pitchFamily="34" charset="0"/>
              </a:rPr>
              <a:t>The most profitable segment is Customer.</a:t>
            </a:r>
            <a:endParaRPr lang="en-US" sz="1800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16165-C5B9-9E09-802A-798D9152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3" y="1280160"/>
            <a:ext cx="6616975" cy="397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8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7DB94-4F6B-E5A8-74E7-592FBF0E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1082622"/>
            <a:ext cx="3831336" cy="47548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i="0" dirty="0">
                <a:latin typeface="Calibri" panose="020F0502020204030204" pitchFamily="34" charset="0"/>
                <a:cs typeface="Calibri" panose="020F0502020204030204" pitchFamily="34" charset="0"/>
              </a:rPr>
              <a:t>List of state that have above-average transaction count in consumer segment:</a:t>
            </a:r>
            <a:b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i="0" kern="1200" spc="100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426F42-1B96-487D-B989-3144B8726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4267" y="914400"/>
            <a:ext cx="0" cy="59436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770C2A-5BF3-5787-AFA4-95AED649B57A}"/>
              </a:ext>
            </a:extLst>
          </p:cNvPr>
          <p:cNvSpPr txBox="1"/>
          <p:nvPr/>
        </p:nvSpPr>
        <p:spPr>
          <a:xfrm>
            <a:off x="758951" y="1890401"/>
            <a:ext cx="38313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California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New York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Texas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Pennsylvania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Illinois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Washington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Ohio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Florida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North Carolina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Michigan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Virginia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84A85-CBB0-FAF2-8F30-0F0D98FA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248" y="1224673"/>
            <a:ext cx="6641354" cy="398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4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3B295-5F5A-362E-05FA-E4AC9179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endParaRPr lang="en-US" sz="5400" i="1" kern="1200" spc="1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1EE9AEC-7183-2A3F-2A87-9687B32AC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0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26984-0E8A-C438-6668-0F11F871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endParaRPr lang="id-ID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9D7D543-6111-5E8E-59E0-12C7FBF65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403410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526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6851415E-32FB-830F-F599-D1153E820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614D5-8528-916E-79D1-A388E010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23E6D-E12B-10A1-FD46-4006CB02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endParaRPr lang="id-ID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2781-49E0-D033-9C97-E2C12B28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Analysis Result</a:t>
            </a:r>
          </a:p>
          <a:p>
            <a:r>
              <a:rPr lang="en-US" sz="3200" dirty="0"/>
              <a:t>Recommendation</a:t>
            </a:r>
            <a:endParaRPr lang="id-ID" sz="32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52E3F-1D3C-3D5B-FA2A-8FC2AEE5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5011AC11-4FF7-86E9-E3C6-F43AB14CA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39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1B9BB-B8D4-00B4-05A6-9A2FFBD7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id-ID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FAD8-AD73-5E77-F58A-A182CA28A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Business Understanding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How to increase profitability while reducing the loss.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Understanding</a:t>
            </a:r>
          </a:p>
          <a:p>
            <a:pPr marL="468630" lvl="1" indent="-285750">
              <a:buFont typeface="Courier New" panose="02070309020205020404" pitchFamily="49" charset="0"/>
              <a:buChar char="o"/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Correlation between sales and profit</a:t>
            </a:r>
          </a:p>
          <a:p>
            <a:pPr marL="468630" lvl="1" indent="-285750">
              <a:buFont typeface="Courier New" panose="02070309020205020404" pitchFamily="49" charset="0"/>
              <a:buChar char="o"/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Impact of cost attribute like discount on profit</a:t>
            </a:r>
          </a:p>
          <a:p>
            <a:pPr marL="468630" lvl="1" indent="-285750">
              <a:buFont typeface="Courier New" panose="02070309020205020404" pitchFamily="49" charset="0"/>
              <a:buChar char="o"/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Transaction count per sub-category and segment</a:t>
            </a: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7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3FBBB-1693-4272-552A-4D8A2E90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spc="100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Result</a:t>
            </a:r>
          </a:p>
        </p:txBody>
      </p:sp>
      <p:sp>
        <p:nvSpPr>
          <p:cNvPr id="38" name="Freeform: Shape 28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A149F473-5DE9-7830-2955-63CFD21A7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cxnSp>
        <p:nvCxnSpPr>
          <p:cNvPr id="39" name="Straight Connector 3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82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36">
            <a:extLst>
              <a:ext uri="{FF2B5EF4-FFF2-40B4-BE49-F238E27FC236}">
                <a16:creationId xmlns:a16="http://schemas.microsoft.com/office/drawing/2014/main" id="{46426F42-1B96-487D-B989-3144B8726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4267" y="914400"/>
            <a:ext cx="0" cy="59436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4CEC-D444-066F-DD6F-1ED5B536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3" y="2379490"/>
            <a:ext cx="4109718" cy="26801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Art, Accessories, Fasteners, Copiers, Envelopes, Paper, and Labels sub-categories have above-average profit-margin.</a:t>
            </a:r>
          </a:p>
          <a:p>
            <a:pPr marL="0" indent="0">
              <a:buNone/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*Profit Margin = (Sum of Profit / Sum of Sales) *100</a:t>
            </a:r>
            <a:endParaRPr lang="en-US" sz="140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F2A424-E4D2-88A2-750E-28550DEF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814" y="2101604"/>
            <a:ext cx="6368743" cy="208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8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CA3D5-D74A-CA3D-7D31-6F3220CB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3774" y="2632658"/>
            <a:ext cx="3860237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i="0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Art, Fasteners, Envelopes, Paper, and Labels sub-categories have a big gap between profit margin and the sales percentage.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54733E-6CC0-CE0C-2062-22DEC6C8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5" y="1675264"/>
            <a:ext cx="6239230" cy="375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7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EB0A61D-6CCF-2BF2-0960-6698C074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94" y="321734"/>
            <a:ext cx="4833379" cy="2905170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A8E4AE2-0BC8-0154-0577-A71316809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88" y="3631096"/>
            <a:ext cx="4592789" cy="276056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004DED1-605E-ED02-FF53-BA1E5BC99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725779"/>
            <a:ext cx="5426764" cy="32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4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histogram&#10;&#10;Description automatically generated">
            <a:extLst>
              <a:ext uri="{FF2B5EF4-FFF2-40B4-BE49-F238E27FC236}">
                <a16:creationId xmlns:a16="http://schemas.microsoft.com/office/drawing/2014/main" id="{701D632D-1694-F7F0-4097-F9D64332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28" y="1422680"/>
            <a:ext cx="4901251" cy="29867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FC740A-DE75-6540-7640-92D5E2F1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450" y="1422680"/>
            <a:ext cx="4969122" cy="298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0082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457</TotalTime>
  <Words>295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Calibri</vt:lpstr>
      <vt:lpstr>Courier New</vt:lpstr>
      <vt:lpstr>Sitka Banner</vt:lpstr>
      <vt:lpstr>Wingdings</vt:lpstr>
      <vt:lpstr>HeadlinesVTI</vt:lpstr>
      <vt:lpstr>Sample Superstore Analysis</vt:lpstr>
      <vt:lpstr>Content</vt:lpstr>
      <vt:lpstr>Introduction</vt:lpstr>
      <vt:lpstr>Introduction</vt:lpstr>
      <vt:lpstr>Analysis Result</vt:lpstr>
      <vt:lpstr>PowerPoint Presentation</vt:lpstr>
      <vt:lpstr>Art, Fasteners, Envelopes, Paper, and Labels sub-categories have a big gap between profit margin and the sales percentage.</vt:lpstr>
      <vt:lpstr>PowerPoint Presentation</vt:lpstr>
      <vt:lpstr>PowerPoint Presentation</vt:lpstr>
      <vt:lpstr>PowerPoint Presentation</vt:lpstr>
      <vt:lpstr>The most profitable segment is Customer.</vt:lpstr>
      <vt:lpstr>List of state that have above-average transaction count in consumer segment:  </vt:lpstr>
      <vt:lpstr>Recommendation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Quantity and Sales based on Segment and Category</dc:title>
  <dc:creator>CHRIS ANDRE SITOMPUL</dc:creator>
  <cp:lastModifiedBy>CHRIS ANDRE SITOMPUL</cp:lastModifiedBy>
  <cp:revision>9</cp:revision>
  <dcterms:created xsi:type="dcterms:W3CDTF">2022-05-21T02:11:32Z</dcterms:created>
  <dcterms:modified xsi:type="dcterms:W3CDTF">2022-06-16T04:18:57Z</dcterms:modified>
</cp:coreProperties>
</file>