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0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2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7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18336" y="171450"/>
            <a:ext cx="11321214" cy="304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96064" y="555458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Broker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3872" y="1775661"/>
            <a:ext cx="1066803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Alert</a:t>
            </a:r>
            <a:endParaRPr lang="fr-FR" dirty="0" smtClean="0"/>
          </a:p>
          <a:p>
            <a:pPr algn="ctr"/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92576" y="3605554"/>
            <a:ext cx="1610798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Monitor Server</a:t>
            </a:r>
            <a:endParaRPr lang="fr-FR" dirty="0"/>
          </a:p>
        </p:txBody>
      </p:sp>
      <p:grpSp>
        <p:nvGrpSpPr>
          <p:cNvPr id="131" name="Groupe 130"/>
          <p:cNvGrpSpPr/>
          <p:nvPr/>
        </p:nvGrpSpPr>
        <p:grpSpPr>
          <a:xfrm>
            <a:off x="8100787" y="5115940"/>
            <a:ext cx="2271940" cy="1072611"/>
            <a:chOff x="7929335" y="5363590"/>
            <a:chExt cx="2217957" cy="1072611"/>
          </a:xfrm>
        </p:grpSpPr>
        <p:sp>
          <p:nvSpPr>
            <p:cNvPr id="98" name="Rectangle 97"/>
            <p:cNvSpPr/>
            <p:nvPr/>
          </p:nvSpPr>
          <p:spPr>
            <a:xfrm>
              <a:off x="7929335" y="5363590"/>
              <a:ext cx="2217957" cy="10726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7929335" y="5495095"/>
              <a:ext cx="61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key2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37031" y="5525510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</p:grpSp>
      <p:cxnSp>
        <p:nvCxnSpPr>
          <p:cNvPr id="15" name="Connecteur droit 13"/>
          <p:cNvCxnSpPr>
            <a:stCxn id="11" idx="0"/>
            <a:endCxn id="9" idx="2"/>
          </p:cNvCxnSpPr>
          <p:nvPr/>
        </p:nvCxnSpPr>
        <p:spPr>
          <a:xfrm rot="16200000" flipV="1">
            <a:off x="8032080" y="3785849"/>
            <a:ext cx="757906" cy="222611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13"/>
          <p:cNvCxnSpPr>
            <a:stCxn id="8" idx="1"/>
            <a:endCxn id="54" idx="5"/>
          </p:cNvCxnSpPr>
          <p:nvPr/>
        </p:nvCxnSpPr>
        <p:spPr>
          <a:xfrm rot="10800000">
            <a:off x="4008959" y="1811609"/>
            <a:ext cx="2083136" cy="127889"/>
          </a:xfrm>
          <a:prstGeom prst="curvedConnector4">
            <a:avLst>
              <a:gd name="adj1" fmla="val 41005"/>
              <a:gd name="adj2" fmla="val -53624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13"/>
          <p:cNvCxnSpPr>
            <a:stCxn id="6" idx="2"/>
            <a:endCxn id="54" idx="4"/>
          </p:cNvCxnSpPr>
          <p:nvPr/>
        </p:nvCxnSpPr>
        <p:spPr>
          <a:xfrm rot="5400000" flipH="1" flipV="1">
            <a:off x="1721460" y="1307275"/>
            <a:ext cx="718600" cy="2046972"/>
          </a:xfrm>
          <a:prstGeom prst="curvedConnector3">
            <a:avLst>
              <a:gd name="adj1" fmla="val -3181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13"/>
          <p:cNvCxnSpPr>
            <a:stCxn id="6" idx="0"/>
            <a:endCxn id="4" idx="2"/>
          </p:cNvCxnSpPr>
          <p:nvPr/>
        </p:nvCxnSpPr>
        <p:spPr>
          <a:xfrm rot="16200000" flipV="1">
            <a:off x="902368" y="1620755"/>
            <a:ext cx="305803" cy="40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327732" y="413585"/>
            <a:ext cx="399250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 smtClean="0"/>
              <a:t>The </a:t>
            </a:r>
            <a:r>
              <a:rPr lang="fr-FR" sz="3600" dirty="0" err="1" smtClean="0"/>
              <a:t>dataset</a:t>
            </a:r>
            <a:r>
              <a:rPr lang="fr-FR" sz="3600" dirty="0" smtClean="0"/>
              <a:t> monitor</a:t>
            </a:r>
            <a:endParaRPr lang="fr-FR" sz="3600" dirty="0"/>
          </a:p>
        </p:txBody>
      </p:sp>
      <p:sp>
        <p:nvSpPr>
          <p:cNvPr id="54" name="Ellipse 53"/>
          <p:cNvSpPr/>
          <p:nvPr/>
        </p:nvSpPr>
        <p:spPr>
          <a:xfrm>
            <a:off x="1824789" y="879917"/>
            <a:ext cx="2558914" cy="109154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2800" dirty="0" err="1" smtClean="0"/>
              <a:t>Spark</a:t>
            </a:r>
            <a:r>
              <a:rPr lang="fr-FR" sz="2800" dirty="0" smtClean="0"/>
              <a:t> cluster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1934859" y="5687350"/>
            <a:ext cx="1704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66" name="Connecteur droit 13"/>
          <p:cNvCxnSpPr>
            <a:stCxn id="61" idx="0"/>
            <a:endCxn id="36" idx="3"/>
          </p:cNvCxnSpPr>
          <p:nvPr/>
        </p:nvCxnSpPr>
        <p:spPr>
          <a:xfrm rot="5400000" flipH="1" flipV="1">
            <a:off x="1888919" y="4637085"/>
            <a:ext cx="1948490" cy="152041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658884" y="4572925"/>
            <a:ext cx="1704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55" name="Connecteur droit 13"/>
          <p:cNvCxnSpPr>
            <a:stCxn id="53" idx="3"/>
            <a:endCxn id="11" idx="1"/>
          </p:cNvCxnSpPr>
          <p:nvPr/>
        </p:nvCxnSpPr>
        <p:spPr>
          <a:xfrm>
            <a:off x="5363453" y="4896091"/>
            <a:ext cx="3462255" cy="78281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13"/>
          <p:cNvCxnSpPr>
            <a:stCxn id="53" idx="0"/>
            <a:endCxn id="36" idx="4"/>
          </p:cNvCxnSpPr>
          <p:nvPr/>
        </p:nvCxnSpPr>
        <p:spPr>
          <a:xfrm rot="16200000" flipV="1">
            <a:off x="3720677" y="3782433"/>
            <a:ext cx="646731" cy="934254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e 129"/>
          <p:cNvGrpSpPr/>
          <p:nvPr/>
        </p:nvGrpSpPr>
        <p:grpSpPr>
          <a:xfrm>
            <a:off x="4362921" y="5542423"/>
            <a:ext cx="2183527" cy="1037353"/>
            <a:chOff x="3310160" y="5605261"/>
            <a:chExt cx="2350465" cy="1155489"/>
          </a:xfrm>
        </p:grpSpPr>
        <p:sp>
          <p:nvSpPr>
            <p:cNvPr id="82" name="Rectangle 81"/>
            <p:cNvSpPr/>
            <p:nvPr/>
          </p:nvSpPr>
          <p:spPr>
            <a:xfrm>
              <a:off x="3310160" y="5605261"/>
              <a:ext cx="2350465" cy="1155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72271" y="5798726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366860" y="6171370"/>
              <a:ext cx="61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key1</a:t>
              </a:r>
              <a:endParaRPr lang="fr-FR" dirty="0"/>
            </a:p>
          </p:txBody>
        </p:sp>
      </p:grpSp>
      <p:sp>
        <p:nvSpPr>
          <p:cNvPr id="64" name="ZoneTexte 63"/>
          <p:cNvSpPr txBox="1"/>
          <p:nvPr/>
        </p:nvSpPr>
        <p:spPr>
          <a:xfrm>
            <a:off x="4614635" y="523045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Session2</a:t>
            </a:r>
            <a:r>
              <a:rPr lang="fr-FR" dirty="0" smtClean="0">
                <a:sym typeface="Wingdings" panose="05000000000000000000" pitchFamily="2" charset="2"/>
              </a:rPr>
              <a:t>: (</a:t>
            </a:r>
            <a:r>
              <a:rPr lang="fr-FR" dirty="0" smtClean="0"/>
              <a:t>key2)</a:t>
            </a:r>
            <a:endParaRPr lang="fr-FR" dirty="0"/>
          </a:p>
        </p:txBody>
      </p:sp>
      <p:cxnSp>
        <p:nvCxnSpPr>
          <p:cNvPr id="65" name="Connecteur droit 13"/>
          <p:cNvCxnSpPr>
            <a:stCxn id="8" idx="1"/>
            <a:endCxn id="54" idx="7"/>
          </p:cNvCxnSpPr>
          <p:nvPr/>
        </p:nvCxnSpPr>
        <p:spPr>
          <a:xfrm rot="10800000">
            <a:off x="4008959" y="1039771"/>
            <a:ext cx="2083136" cy="899727"/>
          </a:xfrm>
          <a:prstGeom prst="curvedConnector4">
            <a:avLst>
              <a:gd name="adj1" fmla="val 41005"/>
              <a:gd name="adj2" fmla="val 12540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766910" y="2085145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Session1: (key1)</a:t>
            </a:r>
            <a:endParaRPr lang="fr-FR" dirty="0"/>
          </a:p>
        </p:txBody>
      </p:sp>
      <p:grpSp>
        <p:nvGrpSpPr>
          <p:cNvPr id="94" name="Groupe 93"/>
          <p:cNvGrpSpPr/>
          <p:nvPr/>
        </p:nvGrpSpPr>
        <p:grpSpPr>
          <a:xfrm>
            <a:off x="8457208" y="1768047"/>
            <a:ext cx="2848967" cy="2340471"/>
            <a:chOff x="8581033" y="2126759"/>
            <a:chExt cx="2848967" cy="2452453"/>
          </a:xfrm>
        </p:grpSpPr>
        <p:sp>
          <p:nvSpPr>
            <p:cNvPr id="83" name="Rectangle 82"/>
            <p:cNvSpPr/>
            <p:nvPr/>
          </p:nvSpPr>
          <p:spPr>
            <a:xfrm>
              <a:off x="8581033" y="2126759"/>
              <a:ext cx="2848967" cy="24524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8978064" y="3014596"/>
              <a:ext cx="2128086" cy="92045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fr-FR" sz="2800" dirty="0" smtClean="0"/>
                <a:t>Gateway</a:t>
              </a:r>
            </a:p>
            <a:p>
              <a:pPr algn="ctr"/>
              <a:r>
                <a:rPr lang="fr-FR" sz="2800" dirty="0" smtClean="0"/>
                <a:t>Knox</a:t>
              </a:r>
              <a:endParaRPr lang="fr-FR" sz="2800" dirty="0" smtClean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967685" y="2651248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(key2)</a:t>
              </a:r>
              <a:endParaRPr lang="fr-FR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9072335" y="2660774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(key1)</a:t>
              </a:r>
              <a:endParaRPr lang="fr-FR" dirty="0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6092095" y="1482297"/>
            <a:ext cx="1727263" cy="915030"/>
            <a:chOff x="6092095" y="1482297"/>
            <a:chExt cx="1727263" cy="915030"/>
          </a:xfrm>
        </p:grpSpPr>
        <p:sp>
          <p:nvSpPr>
            <p:cNvPr id="8" name="Rectangle 7"/>
            <p:cNvSpPr/>
            <p:nvPr/>
          </p:nvSpPr>
          <p:spPr>
            <a:xfrm>
              <a:off x="6092095" y="1482297"/>
              <a:ext cx="1664745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Livy</a:t>
              </a:r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157685" y="2027995"/>
              <a:ext cx="166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Context</a:t>
              </a:r>
              <a:r>
                <a:rPr lang="fr-FR" dirty="0" smtClean="0"/>
                <a:t>: </a:t>
              </a:r>
              <a:r>
                <a:rPr lang="fr-FR" dirty="0" err="1" smtClean="0"/>
                <a:t>UserID</a:t>
              </a:r>
              <a:endParaRPr lang="fr-FR" dirty="0"/>
            </a:p>
          </p:txBody>
        </p:sp>
      </p:grpSp>
      <p:cxnSp>
        <p:nvCxnSpPr>
          <p:cNvPr id="49" name="Connecteur droit 13"/>
          <p:cNvCxnSpPr>
            <a:stCxn id="8" idx="3"/>
            <a:endCxn id="47" idx="0"/>
          </p:cNvCxnSpPr>
          <p:nvPr/>
        </p:nvCxnSpPr>
        <p:spPr>
          <a:xfrm>
            <a:off x="7756840" y="1939497"/>
            <a:ext cx="2161442" cy="675847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13"/>
          <p:cNvCxnSpPr>
            <a:stCxn id="47" idx="4"/>
            <a:endCxn id="9" idx="3"/>
          </p:cNvCxnSpPr>
          <p:nvPr/>
        </p:nvCxnSpPr>
        <p:spPr>
          <a:xfrm rot="5400000">
            <a:off x="8726337" y="2870809"/>
            <a:ext cx="568982" cy="1814908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9260919" y="1343950"/>
            <a:ext cx="27224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Authentification </a:t>
            </a:r>
            <a:r>
              <a:rPr lang="fr-FR" dirty="0" smtClean="0"/>
              <a:t>LDAP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UserID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03" name="Connecteur droit 13"/>
          <p:cNvCxnSpPr>
            <a:stCxn id="107" idx="1"/>
            <a:endCxn id="36" idx="5"/>
          </p:cNvCxnSpPr>
          <p:nvPr/>
        </p:nvCxnSpPr>
        <p:spPr>
          <a:xfrm rot="10800000">
            <a:off x="4214646" y="3738860"/>
            <a:ext cx="406263" cy="266256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4620908" y="3820450"/>
            <a:ext cx="138375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Certification</a:t>
            </a:r>
            <a:endParaRPr lang="fr-FR" dirty="0"/>
          </a:p>
        </p:txBody>
      </p:sp>
      <p:cxnSp>
        <p:nvCxnSpPr>
          <p:cNvPr id="109" name="Connecteur droit 13"/>
          <p:cNvCxnSpPr>
            <a:stCxn id="107" idx="3"/>
            <a:endCxn id="9" idx="1"/>
          </p:cNvCxnSpPr>
          <p:nvPr/>
        </p:nvCxnSpPr>
        <p:spPr>
          <a:xfrm>
            <a:off x="6004661" y="4005116"/>
            <a:ext cx="487915" cy="57638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7176860" y="41520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UserID</a:t>
            </a:r>
            <a:endParaRPr lang="fr-FR" dirty="0"/>
          </a:p>
        </p:txBody>
      </p:sp>
      <p:grpSp>
        <p:nvGrpSpPr>
          <p:cNvPr id="137" name="Groupe 136"/>
          <p:cNvGrpSpPr/>
          <p:nvPr/>
        </p:nvGrpSpPr>
        <p:grpSpPr>
          <a:xfrm>
            <a:off x="2633435" y="2646996"/>
            <a:ext cx="1872768" cy="1279198"/>
            <a:chOff x="2633435" y="2646996"/>
            <a:chExt cx="1872768" cy="1279198"/>
          </a:xfrm>
        </p:grpSpPr>
        <p:sp>
          <p:nvSpPr>
            <p:cNvPr id="36" name="Ellipse 35"/>
            <p:cNvSpPr/>
            <p:nvPr/>
          </p:nvSpPr>
          <p:spPr>
            <a:xfrm>
              <a:off x="2675028" y="2646996"/>
              <a:ext cx="1803774" cy="1279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800" dirty="0" err="1" smtClean="0"/>
                <a:t>HBase</a:t>
              </a:r>
              <a:endParaRPr lang="fr-FR" sz="2800" dirty="0" smtClean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2633435" y="3256720"/>
              <a:ext cx="1872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Organisations/</a:t>
              </a:r>
              <a:r>
                <a:rPr lang="fr-FR" dirty="0" err="1" smtClean="0"/>
                <a:t>ids</a:t>
              </a:r>
              <a:endParaRPr lang="fr-FR" dirty="0" smtClean="0"/>
            </a:p>
            <a:p>
              <a:pPr algn="ctr"/>
              <a:r>
                <a:rPr lang="fr-FR" dirty="0" smtClean="0"/>
                <a:t>sessions</a:t>
              </a:r>
              <a:endParaRPr lang="fr-FR" dirty="0"/>
            </a:p>
          </p:txBody>
        </p:sp>
      </p:grpSp>
      <p:grpSp>
        <p:nvGrpSpPr>
          <p:cNvPr id="136" name="Groupe 135"/>
          <p:cNvGrpSpPr/>
          <p:nvPr/>
        </p:nvGrpSpPr>
        <p:grpSpPr>
          <a:xfrm>
            <a:off x="631984" y="3882063"/>
            <a:ext cx="1339205" cy="1130375"/>
            <a:chOff x="270034" y="3367713"/>
            <a:chExt cx="1339205" cy="1130375"/>
          </a:xfrm>
        </p:grpSpPr>
        <p:sp>
          <p:nvSpPr>
            <p:cNvPr id="120" name="Rectangle 119"/>
            <p:cNvSpPr/>
            <p:nvPr/>
          </p:nvSpPr>
          <p:spPr>
            <a:xfrm>
              <a:off x="270034" y="3367713"/>
              <a:ext cx="1339205" cy="11303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14671" y="3636551"/>
              <a:ext cx="977263" cy="64041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Livy</a:t>
              </a:r>
              <a:r>
                <a:rPr lang="fr-FR" dirty="0" smtClean="0"/>
                <a:t> Monitor</a:t>
              </a:r>
              <a:endParaRPr lang="fr-FR" dirty="0"/>
            </a:p>
          </p:txBody>
        </p:sp>
      </p:grpSp>
      <p:cxnSp>
        <p:nvCxnSpPr>
          <p:cNvPr id="123" name="Connecteur droit 13"/>
          <p:cNvCxnSpPr>
            <a:stCxn id="122" idx="0"/>
            <a:endCxn id="36" idx="2"/>
          </p:cNvCxnSpPr>
          <p:nvPr/>
        </p:nvCxnSpPr>
        <p:spPr>
          <a:xfrm rot="5400000" flipH="1" flipV="1">
            <a:off x="1537987" y="3013861"/>
            <a:ext cx="864306" cy="1409775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13"/>
          <p:cNvCxnSpPr>
            <a:stCxn id="40" idx="0"/>
            <a:endCxn id="9" idx="2"/>
          </p:cNvCxnSpPr>
          <p:nvPr/>
        </p:nvCxnSpPr>
        <p:spPr>
          <a:xfrm rot="5400000" flipH="1" flipV="1">
            <a:off x="5903045" y="4321179"/>
            <a:ext cx="1196154" cy="159370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13"/>
          <p:cNvCxnSpPr>
            <a:stCxn id="61" idx="3"/>
            <a:endCxn id="40" idx="1"/>
          </p:cNvCxnSpPr>
          <p:nvPr/>
        </p:nvCxnSpPr>
        <p:spPr>
          <a:xfrm>
            <a:off x="3639428" y="6010516"/>
            <a:ext cx="1431476" cy="6563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3"/>
          <p:cNvCxnSpPr>
            <a:stCxn id="36" idx="6"/>
            <a:endCxn id="9" idx="0"/>
          </p:cNvCxnSpPr>
          <p:nvPr/>
        </p:nvCxnSpPr>
        <p:spPr>
          <a:xfrm>
            <a:off x="4478802" y="3286595"/>
            <a:ext cx="2819173" cy="318959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3"/>
          <p:cNvCxnSpPr>
            <a:stCxn id="36" idx="7"/>
          </p:cNvCxnSpPr>
          <p:nvPr/>
        </p:nvCxnSpPr>
        <p:spPr>
          <a:xfrm rot="16200000" flipH="1">
            <a:off x="6415580" y="633395"/>
            <a:ext cx="237724" cy="4639594"/>
          </a:xfrm>
          <a:prstGeom prst="curvedConnector4">
            <a:avLst>
              <a:gd name="adj1" fmla="val -96162"/>
              <a:gd name="adj2" fmla="val 52847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dre 149"/>
          <p:cNvSpPr/>
          <p:nvPr/>
        </p:nvSpPr>
        <p:spPr>
          <a:xfrm>
            <a:off x="6653839" y="5800725"/>
            <a:ext cx="1032169" cy="750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Flask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1" name="Cadre 150"/>
          <p:cNvSpPr/>
          <p:nvPr/>
        </p:nvSpPr>
        <p:spPr>
          <a:xfrm>
            <a:off x="10511464" y="5314950"/>
            <a:ext cx="1032169" cy="750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Flask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2" name="Connecteur droit 13"/>
          <p:cNvCxnSpPr>
            <a:stCxn id="40" idx="3"/>
            <a:endCxn id="150" idx="1"/>
          </p:cNvCxnSpPr>
          <p:nvPr/>
        </p:nvCxnSpPr>
        <p:spPr>
          <a:xfrm>
            <a:off x="6337636" y="6076155"/>
            <a:ext cx="316203" cy="9980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3"/>
          <p:cNvCxnSpPr>
            <a:stCxn id="11" idx="3"/>
            <a:endCxn id="151" idx="1"/>
          </p:cNvCxnSpPr>
          <p:nvPr/>
        </p:nvCxnSpPr>
        <p:spPr>
          <a:xfrm>
            <a:off x="10222474" y="5678910"/>
            <a:ext cx="288990" cy="1127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3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Fink-</a:t>
            </a:r>
            <a:r>
              <a:rPr lang="fr-FR" dirty="0" err="1" smtClean="0"/>
              <a:t>dataset</a:t>
            </a:r>
            <a:r>
              <a:rPr lang="fr-FR" dirty="0" smtClean="0"/>
              <a:t>-monitor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Plusieurs enjeux</a:t>
            </a:r>
          </a:p>
          <a:p>
            <a:pPr lvl="1"/>
            <a:r>
              <a:rPr lang="fr-FR" dirty="0" smtClean="0"/>
              <a:t>Définir une architecture client-serveur pour donner accès aux données du broker pour les utilisateurs non-locaux</a:t>
            </a:r>
          </a:p>
          <a:p>
            <a:pPr lvl="1"/>
            <a:r>
              <a:rPr lang="fr-FR" dirty="0" smtClean="0"/>
              <a:t>Ne pas obliger les utilisateurs à posséder un compte sur le (</a:t>
            </a:r>
            <a:r>
              <a:rPr lang="fr-FR" i="1" dirty="0" smtClean="0"/>
              <a:t>futur</a:t>
            </a:r>
            <a:r>
              <a:rPr lang="fr-FR" dirty="0" smtClean="0"/>
              <a:t>) cluster qui accueille le broker</a:t>
            </a:r>
          </a:p>
          <a:p>
            <a:pPr lvl="1"/>
            <a:r>
              <a:rPr lang="fr-FR" dirty="0" smtClean="0"/>
              <a:t>Structure ouverte (</a:t>
            </a:r>
            <a:r>
              <a:rPr lang="fr-FR" i="1" dirty="0" smtClean="0"/>
              <a:t>web </a:t>
            </a:r>
            <a:r>
              <a:rPr lang="fr-FR" i="1" dirty="0" err="1" smtClean="0"/>
              <a:t>based</a:t>
            </a:r>
            <a:r>
              <a:rPr lang="fr-FR" dirty="0" smtClean="0"/>
              <a:t>) pour augmenter les outils de présentation des données</a:t>
            </a:r>
          </a:p>
          <a:p>
            <a:r>
              <a:rPr lang="fr-FR" dirty="0" smtClean="0"/>
              <a:t>Outils:</a:t>
            </a:r>
          </a:p>
          <a:p>
            <a:pPr lvl="1"/>
            <a:r>
              <a:rPr lang="fr-FR" dirty="0" err="1" smtClean="0"/>
              <a:t>Livy</a:t>
            </a:r>
            <a:r>
              <a:rPr lang="fr-FR" dirty="0" smtClean="0"/>
              <a:t> (+</a:t>
            </a:r>
            <a:r>
              <a:rPr lang="fr-FR" dirty="0" err="1" smtClean="0"/>
              <a:t>Hbase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Hbase</a:t>
            </a:r>
            <a:r>
              <a:rPr lang="fr-FR" dirty="0" smtClean="0"/>
              <a:t> (pour l’authentification)</a:t>
            </a:r>
          </a:p>
          <a:p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Séparer le monde du cluster, du monde des utilisateurs</a:t>
            </a:r>
          </a:p>
          <a:p>
            <a:pPr lvl="2"/>
            <a:r>
              <a:rPr lang="fr-FR" dirty="0" smtClean="0"/>
              <a:t>Accès au cluster à travers une Gateway</a:t>
            </a:r>
          </a:p>
          <a:p>
            <a:pPr lvl="2"/>
            <a:r>
              <a:rPr lang="fr-FR" dirty="0" smtClean="0"/>
              <a:t>Construire une organisation autonome (gestion via </a:t>
            </a:r>
            <a:r>
              <a:rPr lang="fr-FR" dirty="0" err="1" smtClean="0"/>
              <a:t>Hbase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Transmission des identifiants des utilisateurs via un protocole ad-hoc</a:t>
            </a:r>
          </a:p>
          <a:p>
            <a:pPr lvl="3"/>
            <a:r>
              <a:rPr lang="fr-FR" dirty="0" smtClean="0"/>
              <a:t>Traçabilité</a:t>
            </a:r>
          </a:p>
          <a:p>
            <a:pPr lvl="3"/>
            <a:r>
              <a:rPr lang="fr-FR" dirty="0" err="1" smtClean="0"/>
              <a:t>Accounting</a:t>
            </a:r>
            <a:r>
              <a:rPr lang="fr-FR" dirty="0" smtClean="0"/>
              <a:t> (ressources)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85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Fink-</a:t>
            </a:r>
            <a:r>
              <a:rPr lang="fr-FR" dirty="0" err="1"/>
              <a:t>dataset</a:t>
            </a:r>
            <a:r>
              <a:rPr lang="fr-FR" dirty="0"/>
              <a:t>-monitor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Principe</a:t>
            </a:r>
          </a:p>
          <a:p>
            <a:pPr lvl="1"/>
            <a:r>
              <a:rPr lang="fr-FR" dirty="0" smtClean="0"/>
              <a:t>Gestion d’une organisation d’autorisations d’identification (</a:t>
            </a:r>
            <a:r>
              <a:rPr lang="fr-FR" dirty="0" err="1" smtClean="0"/>
              <a:t>Hbase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Accès aux données via </a:t>
            </a:r>
            <a:r>
              <a:rPr lang="fr-FR" dirty="0" err="1" smtClean="0"/>
              <a:t>Livy</a:t>
            </a:r>
            <a:r>
              <a:rPr lang="fr-FR" dirty="0" smtClean="0"/>
              <a:t>/</a:t>
            </a:r>
            <a:r>
              <a:rPr lang="fr-FR" dirty="0" err="1" smtClean="0"/>
              <a:t>Hbase</a:t>
            </a:r>
            <a:r>
              <a:rPr lang="fr-FR" dirty="0" smtClean="0"/>
              <a:t>(</a:t>
            </a:r>
            <a:r>
              <a:rPr lang="fr-FR" dirty="0" err="1" smtClean="0"/>
              <a:t>dataframes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Gestion des sessions </a:t>
            </a:r>
            <a:r>
              <a:rPr lang="fr-FR" dirty="0" err="1" smtClean="0"/>
              <a:t>Livy</a:t>
            </a:r>
            <a:r>
              <a:rPr lang="fr-FR" dirty="0" smtClean="0"/>
              <a:t>/</a:t>
            </a:r>
            <a:r>
              <a:rPr lang="fr-FR" dirty="0" err="1" smtClean="0"/>
              <a:t>Yarn</a:t>
            </a:r>
            <a:r>
              <a:rPr lang="fr-FR" dirty="0" smtClean="0"/>
              <a:t> maintenues </a:t>
            </a:r>
          </a:p>
          <a:p>
            <a:pPr lvl="2"/>
            <a:r>
              <a:rPr lang="fr-FR" dirty="0" smtClean="0"/>
              <a:t>Un utilisateur peut relancer son client et se reconnecter à sa session ouverte</a:t>
            </a:r>
          </a:p>
          <a:p>
            <a:pPr lvl="2"/>
            <a:r>
              <a:rPr lang="fr-FR" dirty="0" smtClean="0"/>
              <a:t>Les administrateurs peuvent associer les utilisateurs aux sessions </a:t>
            </a:r>
            <a:r>
              <a:rPr lang="fr-FR" dirty="0" err="1" smtClean="0"/>
              <a:t>Livy</a:t>
            </a:r>
            <a:r>
              <a:rPr lang="fr-FR" dirty="0" smtClean="0"/>
              <a:t> pour la gestion des ressources allouées</a:t>
            </a:r>
          </a:p>
          <a:p>
            <a:r>
              <a:rPr lang="fr-FR" dirty="0" smtClean="0"/>
              <a:t>Un prototype opérationnel existe qui implémente le modèle </a:t>
            </a:r>
          </a:p>
          <a:p>
            <a:r>
              <a:rPr lang="fr-FR" dirty="0" smtClean="0"/>
              <a:t>Suite:</a:t>
            </a:r>
          </a:p>
          <a:p>
            <a:pPr lvl="1"/>
            <a:r>
              <a:rPr lang="fr-FR" dirty="0" smtClean="0"/>
              <a:t>Besoin d’expertise pour définir les outils d’authentification (LDAP? Xxx?)</a:t>
            </a:r>
          </a:p>
          <a:p>
            <a:pPr lvl="1"/>
            <a:r>
              <a:rPr lang="fr-FR" dirty="0" smtClean="0"/>
              <a:t>Développements sur la structure «</a:t>
            </a:r>
            <a:r>
              <a:rPr lang="fr-FR" dirty="0" err="1" smtClean="0"/>
              <a:t>pluggin</a:t>
            </a:r>
            <a:r>
              <a:rPr lang="fr-FR" dirty="0" smtClean="0"/>
              <a:t>» du client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5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4600" y="171450"/>
            <a:ext cx="2553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43326" y="400764"/>
            <a:ext cx="189547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fink_dataset_monitor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necteur en arc 6"/>
          <p:cNvCxnSpPr>
            <a:stCxn id="2" idx="3"/>
            <a:endCxn id="5" idx="1"/>
          </p:cNvCxnSpPr>
          <p:nvPr/>
        </p:nvCxnSpPr>
        <p:spPr>
          <a:xfrm>
            <a:off x="2769984" y="356116"/>
            <a:ext cx="973342" cy="1677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avec coins arrondis en diagonale 8"/>
          <p:cNvSpPr/>
          <p:nvPr/>
        </p:nvSpPr>
        <p:spPr>
          <a:xfrm>
            <a:off x="5029200" y="1148833"/>
            <a:ext cx="1076326" cy="2418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</a:t>
            </a:r>
            <a:r>
              <a:rPr lang="fr-FR" sz="1400" dirty="0" smtClean="0"/>
              <a:t>pen.html</a:t>
            </a:r>
            <a:endParaRPr lang="fr-FR" sz="1400" dirty="0"/>
          </a:p>
        </p:txBody>
      </p:sp>
      <p:cxnSp>
        <p:nvCxnSpPr>
          <p:cNvPr id="10" name="Connecteur en arc 9"/>
          <p:cNvCxnSpPr>
            <a:stCxn id="5" idx="2"/>
            <a:endCxn id="9" idx="3"/>
          </p:cNvCxnSpPr>
          <p:nvPr/>
        </p:nvCxnSpPr>
        <p:spPr>
          <a:xfrm rot="16200000" flipH="1">
            <a:off x="4878289" y="459759"/>
            <a:ext cx="501848" cy="876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391400" y="648414"/>
            <a:ext cx="129539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pen_session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Connecteur en arc 13"/>
          <p:cNvCxnSpPr>
            <a:stCxn id="9" idx="0"/>
            <a:endCxn id="13" idx="1"/>
          </p:cNvCxnSpPr>
          <p:nvPr/>
        </p:nvCxnSpPr>
        <p:spPr>
          <a:xfrm flipV="1">
            <a:off x="6105526" y="771525"/>
            <a:ext cx="1285874" cy="4982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7410450" y="1000839"/>
            <a:ext cx="129539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thread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avec coins arrondis en diagonale 20"/>
          <p:cNvSpPr/>
          <p:nvPr/>
        </p:nvSpPr>
        <p:spPr>
          <a:xfrm>
            <a:off x="7486650" y="1710808"/>
            <a:ext cx="1076326" cy="2418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wait.html</a:t>
            </a:r>
            <a:endParaRPr lang="fr-FR" sz="1400" dirty="0"/>
          </a:p>
        </p:txBody>
      </p:sp>
      <p:cxnSp>
        <p:nvCxnSpPr>
          <p:cNvPr id="22" name="Connecteur en arc 21"/>
          <p:cNvCxnSpPr>
            <a:stCxn id="13" idx="2"/>
            <a:endCxn id="20" idx="0"/>
          </p:cNvCxnSpPr>
          <p:nvPr/>
        </p:nvCxnSpPr>
        <p:spPr>
          <a:xfrm rot="16200000" flipH="1">
            <a:off x="7995523" y="938212"/>
            <a:ext cx="106204" cy="19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20" idx="2"/>
            <a:endCxn id="21" idx="3"/>
          </p:cNvCxnSpPr>
          <p:nvPr/>
        </p:nvCxnSpPr>
        <p:spPr>
          <a:xfrm rot="5400000">
            <a:off x="7809608" y="1462266"/>
            <a:ext cx="463748" cy="333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019925" y="2800350"/>
            <a:ext cx="6953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wait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076699" y="2181225"/>
            <a:ext cx="8239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/close</a:t>
            </a:r>
            <a:endParaRPr lang="fr-FR" dirty="0"/>
          </a:p>
        </p:txBody>
      </p:sp>
      <p:cxnSp>
        <p:nvCxnSpPr>
          <p:cNvPr id="30" name="Connecteur en arc 29"/>
          <p:cNvCxnSpPr>
            <a:stCxn id="21" idx="1"/>
            <a:endCxn id="50" idx="0"/>
          </p:cNvCxnSpPr>
          <p:nvPr/>
        </p:nvCxnSpPr>
        <p:spPr>
          <a:xfrm rot="5400000">
            <a:off x="6976513" y="1229275"/>
            <a:ext cx="324950" cy="17716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21" idx="1"/>
            <a:endCxn id="41" idx="0"/>
          </p:cNvCxnSpPr>
          <p:nvPr/>
        </p:nvCxnSpPr>
        <p:spPr>
          <a:xfrm rot="16200000" flipH="1">
            <a:off x="8063092" y="1914346"/>
            <a:ext cx="309205" cy="3857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15175" y="2261830"/>
            <a:ext cx="2590800" cy="246221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session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becomes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IDLE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6" name="Connecteur en arc 45"/>
          <p:cNvCxnSpPr>
            <a:stCxn id="41" idx="2"/>
            <a:endCxn id="28" idx="0"/>
          </p:cNvCxnSpPr>
          <p:nvPr/>
        </p:nvCxnSpPr>
        <p:spPr>
          <a:xfrm rot="5400000">
            <a:off x="7742933" y="2132707"/>
            <a:ext cx="292299" cy="1042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662612" y="2277575"/>
            <a:ext cx="1181099" cy="246221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lose session</a:t>
            </a:r>
          </a:p>
        </p:txBody>
      </p:sp>
      <p:cxnSp>
        <p:nvCxnSpPr>
          <p:cNvPr id="51" name="Connecteur en arc 50"/>
          <p:cNvCxnSpPr>
            <a:stCxn id="50" idx="1"/>
            <a:endCxn id="29" idx="3"/>
          </p:cNvCxnSpPr>
          <p:nvPr/>
        </p:nvCxnSpPr>
        <p:spPr>
          <a:xfrm rot="10800000">
            <a:off x="4900612" y="2365892"/>
            <a:ext cx="762000" cy="34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20" idx="3"/>
            <a:endCxn id="57" idx="1"/>
          </p:cNvCxnSpPr>
          <p:nvPr/>
        </p:nvCxnSpPr>
        <p:spPr>
          <a:xfrm>
            <a:off x="8705849" y="1123950"/>
            <a:ext cx="1445419" cy="46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10151268" y="1047745"/>
            <a:ext cx="900113" cy="246221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IdleEvent</a:t>
            </a: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0391774" y="2114550"/>
            <a:ext cx="659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Idle</a:t>
            </a:r>
            <a:endParaRPr lang="fr-FR" dirty="0"/>
          </a:p>
        </p:txBody>
      </p:sp>
      <p:cxnSp>
        <p:nvCxnSpPr>
          <p:cNvPr id="60" name="Connecteur en arc 59"/>
          <p:cNvCxnSpPr>
            <a:stCxn id="57" idx="2"/>
            <a:endCxn id="58" idx="0"/>
          </p:cNvCxnSpPr>
          <p:nvPr/>
        </p:nvCxnSpPr>
        <p:spPr>
          <a:xfrm rot="16200000" flipH="1">
            <a:off x="10251159" y="1644131"/>
            <a:ext cx="820584" cy="1202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>
            <a:stCxn id="28" idx="3"/>
            <a:endCxn id="72" idx="1"/>
          </p:cNvCxnSpPr>
          <p:nvPr/>
        </p:nvCxnSpPr>
        <p:spPr>
          <a:xfrm>
            <a:off x="7715251" y="2985016"/>
            <a:ext cx="304800" cy="22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8020051" y="2864165"/>
            <a:ext cx="189547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ait_session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4" name="Connecteur en arc 73"/>
          <p:cNvCxnSpPr>
            <a:stCxn id="72" idx="2"/>
            <a:endCxn id="77" idx="3"/>
          </p:cNvCxnSpPr>
          <p:nvPr/>
        </p:nvCxnSpPr>
        <p:spPr>
          <a:xfrm rot="5400000">
            <a:off x="8731361" y="3323001"/>
            <a:ext cx="449042" cy="238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avec coins arrondis en diagonale 76"/>
          <p:cNvSpPr/>
          <p:nvPr/>
        </p:nvSpPr>
        <p:spPr>
          <a:xfrm>
            <a:off x="8367713" y="3559428"/>
            <a:ext cx="1152525" cy="2418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session.html</a:t>
            </a:r>
            <a:endParaRPr lang="fr-FR" sz="1400" dirty="0"/>
          </a:p>
        </p:txBody>
      </p:sp>
      <p:cxnSp>
        <p:nvCxnSpPr>
          <p:cNvPr id="83" name="Connecteur en arc 82"/>
          <p:cNvCxnSpPr>
            <a:stCxn id="58" idx="2"/>
            <a:endCxn id="162" idx="0"/>
          </p:cNvCxnSpPr>
          <p:nvPr/>
        </p:nvCxnSpPr>
        <p:spPr>
          <a:xfrm rot="16200000" flipH="1">
            <a:off x="10284694" y="2920765"/>
            <a:ext cx="877340" cy="35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3"/>
          <p:cNvSpPr>
            <a:spLocks noChangeArrowheads="1"/>
          </p:cNvSpPr>
          <p:nvPr/>
        </p:nvSpPr>
        <p:spPr bwMode="auto">
          <a:xfrm>
            <a:off x="7353300" y="4319230"/>
            <a:ext cx="1981200" cy="246221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a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8" name="Connecteur en arc 87"/>
          <p:cNvCxnSpPr>
            <a:stCxn id="77" idx="1"/>
            <a:endCxn id="87" idx="0"/>
          </p:cNvCxnSpPr>
          <p:nvPr/>
        </p:nvCxnSpPr>
        <p:spPr>
          <a:xfrm rot="5400000">
            <a:off x="8384946" y="3760199"/>
            <a:ext cx="517985" cy="6000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en arc 92"/>
          <p:cNvCxnSpPr>
            <a:stCxn id="29" idx="1"/>
            <a:endCxn id="9" idx="2"/>
          </p:cNvCxnSpPr>
          <p:nvPr/>
        </p:nvCxnSpPr>
        <p:spPr>
          <a:xfrm rot="10800000" flipH="1">
            <a:off x="4076698" y="1269743"/>
            <a:ext cx="952501" cy="1096149"/>
          </a:xfrm>
          <a:prstGeom prst="curvedConnector3">
            <a:avLst>
              <a:gd name="adj1" fmla="val -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rc 96"/>
          <p:cNvCxnSpPr>
            <a:stCxn id="77" idx="2"/>
            <a:endCxn id="50" idx="2"/>
          </p:cNvCxnSpPr>
          <p:nvPr/>
        </p:nvCxnSpPr>
        <p:spPr>
          <a:xfrm rot="10800000">
            <a:off x="6253163" y="2523797"/>
            <a:ext cx="2114551" cy="115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3679030" y="3823218"/>
            <a:ext cx="18430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open_statement</a:t>
            </a:r>
            <a:endParaRPr lang="fr-FR" dirty="0"/>
          </a:p>
        </p:txBody>
      </p:sp>
      <p:cxnSp>
        <p:nvCxnSpPr>
          <p:cNvPr id="103" name="Connecteur en arc 102"/>
          <p:cNvCxnSpPr>
            <a:stCxn id="87" idx="1"/>
            <a:endCxn id="102" idx="3"/>
          </p:cNvCxnSpPr>
          <p:nvPr/>
        </p:nvCxnSpPr>
        <p:spPr>
          <a:xfrm rot="10800000">
            <a:off x="5522120" y="4007885"/>
            <a:ext cx="1831181" cy="434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3938586" y="4680181"/>
            <a:ext cx="1428751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Open_statement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2"/>
          <p:cNvSpPr>
            <a:spLocks noChangeArrowheads="1"/>
          </p:cNvSpPr>
          <p:nvPr/>
        </p:nvSpPr>
        <p:spPr bwMode="auto">
          <a:xfrm>
            <a:off x="3967162" y="5072523"/>
            <a:ext cx="129539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thread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avec coins arrondis en diagonale 107"/>
          <p:cNvSpPr/>
          <p:nvPr/>
        </p:nvSpPr>
        <p:spPr>
          <a:xfrm>
            <a:off x="3790950" y="5758933"/>
            <a:ext cx="1809750" cy="2418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Wait_statement.html</a:t>
            </a:r>
            <a:endParaRPr lang="fr-FR" sz="1400" dirty="0"/>
          </a:p>
        </p:txBody>
      </p:sp>
      <p:sp>
        <p:nvSpPr>
          <p:cNvPr id="112" name="Rectangle 3"/>
          <p:cNvSpPr>
            <a:spLocks noChangeArrowheads="1"/>
          </p:cNvSpPr>
          <p:nvPr/>
        </p:nvSpPr>
        <p:spPr bwMode="auto">
          <a:xfrm>
            <a:off x="3052763" y="6273998"/>
            <a:ext cx="3324226" cy="246221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6" name="Connecteur en arc 115"/>
          <p:cNvCxnSpPr>
            <a:stCxn id="102" idx="2"/>
            <a:endCxn id="106" idx="0"/>
          </p:cNvCxnSpPr>
          <p:nvPr/>
        </p:nvCxnSpPr>
        <p:spPr>
          <a:xfrm rot="16200000" flipH="1">
            <a:off x="4382953" y="4410171"/>
            <a:ext cx="487631" cy="523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stCxn id="106" idx="2"/>
            <a:endCxn id="107" idx="0"/>
          </p:cNvCxnSpPr>
          <p:nvPr/>
        </p:nvCxnSpPr>
        <p:spPr>
          <a:xfrm rot="5400000">
            <a:off x="4560852" y="4980412"/>
            <a:ext cx="146121" cy="38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en arc 121"/>
          <p:cNvCxnSpPr>
            <a:stCxn id="107" idx="2"/>
            <a:endCxn id="108" idx="3"/>
          </p:cNvCxnSpPr>
          <p:nvPr/>
        </p:nvCxnSpPr>
        <p:spPr>
          <a:xfrm rot="16200000" flipH="1">
            <a:off x="4435249" y="5498356"/>
            <a:ext cx="440189" cy="809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"/>
          <p:cNvSpPr>
            <a:spLocks noChangeArrowheads="1"/>
          </p:cNvSpPr>
          <p:nvPr/>
        </p:nvSpPr>
        <p:spPr bwMode="auto">
          <a:xfrm>
            <a:off x="6531768" y="4962520"/>
            <a:ext cx="1259682" cy="246221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AvailableEvent</a:t>
            </a: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Connecteur en arc 126"/>
          <p:cNvCxnSpPr>
            <a:stCxn id="107" idx="3"/>
            <a:endCxn id="126" idx="1"/>
          </p:cNvCxnSpPr>
          <p:nvPr/>
        </p:nvCxnSpPr>
        <p:spPr>
          <a:xfrm flipV="1">
            <a:off x="5262561" y="5085631"/>
            <a:ext cx="1269207" cy="1100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rc 129"/>
          <p:cNvCxnSpPr>
            <a:stCxn id="108" idx="1"/>
            <a:endCxn id="112" idx="0"/>
          </p:cNvCxnSpPr>
          <p:nvPr/>
        </p:nvCxnSpPr>
        <p:spPr>
          <a:xfrm rot="16200000" flipH="1">
            <a:off x="4568726" y="6127848"/>
            <a:ext cx="273248" cy="190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6686549" y="5619750"/>
            <a:ext cx="11049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available</a:t>
            </a:r>
            <a:endParaRPr lang="fr-FR" dirty="0"/>
          </a:p>
        </p:txBody>
      </p:sp>
      <p:cxnSp>
        <p:nvCxnSpPr>
          <p:cNvPr id="136" name="Connecteur en arc 135"/>
          <p:cNvCxnSpPr/>
          <p:nvPr/>
        </p:nvCxnSpPr>
        <p:spPr>
          <a:xfrm rot="16200000" flipH="1">
            <a:off x="6844781" y="5192194"/>
            <a:ext cx="725334" cy="91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2"/>
          <p:cNvSpPr>
            <a:spLocks noChangeArrowheads="1"/>
          </p:cNvSpPr>
          <p:nvPr/>
        </p:nvSpPr>
        <p:spPr bwMode="auto">
          <a:xfrm>
            <a:off x="8305799" y="5637697"/>
            <a:ext cx="1162051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1" name="Connecteur en arc 140"/>
          <p:cNvCxnSpPr>
            <a:stCxn id="135" idx="3"/>
            <a:endCxn id="139" idx="1"/>
          </p:cNvCxnSpPr>
          <p:nvPr/>
        </p:nvCxnSpPr>
        <p:spPr>
          <a:xfrm flipV="1">
            <a:off x="7791450" y="5760808"/>
            <a:ext cx="514349" cy="43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avec coins arrondis en diagonale 143"/>
          <p:cNvSpPr/>
          <p:nvPr/>
        </p:nvSpPr>
        <p:spPr>
          <a:xfrm>
            <a:off x="9948863" y="5625583"/>
            <a:ext cx="1366837" cy="2418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statement.html</a:t>
            </a:r>
            <a:endParaRPr lang="fr-FR" sz="1400" dirty="0"/>
          </a:p>
        </p:txBody>
      </p:sp>
      <p:cxnSp>
        <p:nvCxnSpPr>
          <p:cNvPr id="145" name="Connecteur en arc 144"/>
          <p:cNvCxnSpPr>
            <a:stCxn id="139" idx="3"/>
            <a:endCxn id="144" idx="2"/>
          </p:cNvCxnSpPr>
          <p:nvPr/>
        </p:nvCxnSpPr>
        <p:spPr>
          <a:xfrm flipV="1">
            <a:off x="9467850" y="5746492"/>
            <a:ext cx="481013" cy="143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en arc 147"/>
          <p:cNvCxnSpPr>
            <a:stCxn id="144" idx="3"/>
            <a:endCxn id="87" idx="3"/>
          </p:cNvCxnSpPr>
          <p:nvPr/>
        </p:nvCxnSpPr>
        <p:spPr>
          <a:xfrm rot="16200000" flipV="1">
            <a:off x="9391770" y="4385071"/>
            <a:ext cx="1183242" cy="1297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en arc 150"/>
          <p:cNvCxnSpPr>
            <a:stCxn id="112" idx="1"/>
            <a:endCxn id="102" idx="1"/>
          </p:cNvCxnSpPr>
          <p:nvPr/>
        </p:nvCxnSpPr>
        <p:spPr>
          <a:xfrm rot="10800000" flipH="1">
            <a:off x="3052762" y="4007885"/>
            <a:ext cx="626267" cy="2389225"/>
          </a:xfrm>
          <a:prstGeom prst="curvedConnector3">
            <a:avLst>
              <a:gd name="adj1" fmla="val -36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2"/>
          <p:cNvSpPr>
            <a:spLocks noChangeArrowheads="1"/>
          </p:cNvSpPr>
          <p:nvPr/>
        </p:nvSpPr>
        <p:spPr bwMode="auto">
          <a:xfrm>
            <a:off x="10382251" y="3361222"/>
            <a:ext cx="68579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idle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6" name="Connecteur en arc 165"/>
          <p:cNvCxnSpPr>
            <a:stCxn id="162" idx="1"/>
            <a:endCxn id="77" idx="0"/>
          </p:cNvCxnSpPr>
          <p:nvPr/>
        </p:nvCxnSpPr>
        <p:spPr>
          <a:xfrm rot="10800000" flipV="1">
            <a:off x="9520239" y="3484333"/>
            <a:ext cx="862013" cy="196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e 193"/>
          <p:cNvGrpSpPr/>
          <p:nvPr/>
        </p:nvGrpSpPr>
        <p:grpSpPr>
          <a:xfrm>
            <a:off x="159544" y="98941"/>
            <a:ext cx="1473994" cy="2106125"/>
            <a:chOff x="9770268" y="114300"/>
            <a:chExt cx="1473994" cy="2106125"/>
          </a:xfrm>
        </p:grpSpPr>
        <p:sp>
          <p:nvSpPr>
            <p:cNvPr id="193" name="Rectangle 192"/>
            <p:cNvSpPr/>
            <p:nvPr/>
          </p:nvSpPr>
          <p:spPr>
            <a:xfrm>
              <a:off x="9770268" y="114300"/>
              <a:ext cx="1473994" cy="210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9956005" y="221932"/>
              <a:ext cx="6357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path</a:t>
              </a:r>
              <a:endParaRPr lang="fr-FR" dirty="0"/>
            </a:p>
          </p:txBody>
        </p:sp>
        <p:sp>
          <p:nvSpPr>
            <p:cNvPr id="182" name="Rectangle 2"/>
            <p:cNvSpPr>
              <a:spLocks noChangeArrowheads="1"/>
            </p:cNvSpPr>
            <p:nvPr/>
          </p:nvSpPr>
          <p:spPr bwMode="auto">
            <a:xfrm>
              <a:off x="9956006" y="695324"/>
              <a:ext cx="1019178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0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kumimoji="0" lang="fr-FR" altLang="fr-F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3"/>
            <p:cNvSpPr>
              <a:spLocks noChangeArrowheads="1"/>
            </p:cNvSpPr>
            <p:nvPr/>
          </p:nvSpPr>
          <p:spPr bwMode="auto">
            <a:xfrm>
              <a:off x="9956005" y="1042268"/>
              <a:ext cx="635795" cy="246221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Event</a:t>
              </a:r>
            </a:p>
          </p:txBody>
        </p:sp>
        <p:sp>
          <p:nvSpPr>
            <p:cNvPr id="184" name="Rectangle 3"/>
            <p:cNvSpPr>
              <a:spLocks noChangeArrowheads="1"/>
            </p:cNvSpPr>
            <p:nvPr/>
          </p:nvSpPr>
          <p:spPr bwMode="auto">
            <a:xfrm>
              <a:off x="9958386" y="1406809"/>
              <a:ext cx="1100139" cy="246221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User action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avec coins arrondis en diagonale 184"/>
            <p:cNvSpPr/>
            <p:nvPr/>
          </p:nvSpPr>
          <p:spPr>
            <a:xfrm>
              <a:off x="9927432" y="1784014"/>
              <a:ext cx="1076326" cy="241817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template</a:t>
              </a:r>
              <a:endParaRPr lang="fr-FR" sz="1400" dirty="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6938960" y="1603878"/>
            <a:ext cx="3090863" cy="1677189"/>
          </a:xfrm>
          <a:prstGeom prst="rect">
            <a:avLst/>
          </a:prstGeom>
          <a:solidFill>
            <a:srgbClr val="F2F2F2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/>
          <p:cNvSpPr/>
          <p:nvPr/>
        </p:nvSpPr>
        <p:spPr>
          <a:xfrm>
            <a:off x="2695576" y="5600700"/>
            <a:ext cx="3800472" cy="1087794"/>
          </a:xfrm>
          <a:prstGeom prst="rect">
            <a:avLst/>
          </a:prstGeom>
          <a:solidFill>
            <a:srgbClr val="F2F2F2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13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23008</TotalTime>
  <Words>298</Words>
  <Application>Microsoft Office PowerPoint</Application>
  <PresentationFormat>Grand écran</PresentationFormat>
  <Paragraphs>88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Thème Office</vt:lpstr>
      <vt:lpstr>Présentation PowerPoint</vt:lpstr>
      <vt:lpstr>Fink-dataset-monitor</vt:lpstr>
      <vt:lpstr>Fink-dataset-monitor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48</cp:revision>
  <dcterms:created xsi:type="dcterms:W3CDTF">2019-03-30T12:18:58Z</dcterms:created>
  <dcterms:modified xsi:type="dcterms:W3CDTF">2019-05-22T12:34:55Z</dcterms:modified>
</cp:coreProperties>
</file>