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</p:spPr>
        <p:txBody>
          <a:bodyPr/>
          <a:lstStyle/>
          <a:p>
            <a:pPr algn="l" defTabSz="630936">
              <a:defRPr sz="2600"/>
            </a:pPr>
            <a:br/>
            <a:r>
              <a:t>           Heart Disease Prediction using Machine Learning</a:t>
            </a:r>
            <a:br/>
            <a:r>
              <a:t>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ctrTitle"/>
          </p:nvPr>
        </p:nvSpPr>
        <p:spPr>
          <a:xfrm>
            <a:off x="736132" y="668663"/>
            <a:ext cx="4677753" cy="867961"/>
          </a:xfrm>
          <a:prstGeom prst="rect">
            <a:avLst/>
          </a:prstGeom>
        </p:spPr>
        <p:txBody>
          <a:bodyPr/>
          <a:lstStyle>
            <a:lvl1pPr algn="l" defTabSz="740662">
              <a:defRPr sz="3500"/>
            </a:lvl1pPr>
          </a:lstStyle>
          <a:p>
            <a:pPr/>
            <a:r>
              <a:t>Proposed Methodology :</a:t>
            </a:r>
          </a:p>
        </p:txBody>
      </p:sp>
      <p:sp>
        <p:nvSpPr>
          <p:cNvPr id="121" name="Title 1"/>
          <p:cNvSpPr txBox="1"/>
          <p:nvPr/>
        </p:nvSpPr>
        <p:spPr>
          <a:xfrm>
            <a:off x="248825" y="1604929"/>
            <a:ext cx="8760306" cy="4746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905255">
              <a:buSzPct val="100000"/>
              <a:buFont typeface="Arial"/>
              <a:buChar char="•"/>
              <a:defRPr sz="2900">
                <a:latin typeface="+mn-lt"/>
                <a:ea typeface="+mn-ea"/>
                <a:cs typeface="+mn-cs"/>
                <a:sym typeface="Calibri"/>
              </a:defRPr>
            </a:pPr>
            <a:r>
              <a:t> Prepare or get a dataset containing the minimum parameters that are affected by the functioning of the heart.</a:t>
            </a:r>
          </a:p>
          <a:p>
            <a:pPr defTabSz="905255">
              <a:buSzPct val="100000"/>
              <a:buFont typeface="Arial"/>
              <a:buChar char="•"/>
              <a:defRPr sz="2900">
                <a:latin typeface="+mn-lt"/>
                <a:ea typeface="+mn-ea"/>
                <a:cs typeface="+mn-cs"/>
                <a:sym typeface="Calibri"/>
              </a:defRPr>
            </a:pPr>
            <a:r>
              <a:t> Pre-processing the data for splitting between training and test data.</a:t>
            </a:r>
          </a:p>
          <a:p>
            <a:pPr defTabSz="905255">
              <a:buSzPct val="100000"/>
              <a:buFont typeface="Arial"/>
              <a:buChar char="•"/>
              <a:defRPr sz="2900">
                <a:latin typeface="+mn-lt"/>
                <a:ea typeface="+mn-ea"/>
                <a:cs typeface="+mn-cs"/>
                <a:sym typeface="Calibri"/>
              </a:defRPr>
            </a:pPr>
            <a:r>
              <a:t>Using the logistic regression on the pre-processed data to make predictions. </a:t>
            </a:r>
          </a:p>
          <a:p>
            <a:pPr defTabSz="905255">
              <a:buSzPct val="100000"/>
              <a:buFont typeface="Arial"/>
              <a:buChar char="•"/>
              <a:defRPr sz="2900">
                <a:latin typeface="+mn-lt"/>
                <a:ea typeface="+mn-ea"/>
                <a:cs typeface="+mn-cs"/>
                <a:sym typeface="Calibri"/>
              </a:defRPr>
            </a:pPr>
            <a:r>
              <a:t> After completing the ML model, we will connect the model with a website which will input data and make predictions in real-time for an individual user.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736132" y="668663"/>
            <a:ext cx="4677753" cy="86796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Tools used:</a:t>
            </a:r>
          </a:p>
        </p:txBody>
      </p:sp>
      <p:sp>
        <p:nvSpPr>
          <p:cNvPr id="124" name="Title 1"/>
          <p:cNvSpPr txBox="1"/>
          <p:nvPr/>
        </p:nvSpPr>
        <p:spPr>
          <a:xfrm>
            <a:off x="324091" y="1602594"/>
            <a:ext cx="8760306" cy="4746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Python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Pandas Library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Scikit Library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Pickle library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Streamlit Library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V.S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ctrTitle"/>
          </p:nvPr>
        </p:nvSpPr>
        <p:spPr>
          <a:xfrm>
            <a:off x="736132" y="668663"/>
            <a:ext cx="4677753" cy="867961"/>
          </a:xfrm>
          <a:prstGeom prst="rect">
            <a:avLst/>
          </a:prstGeom>
        </p:spPr>
        <p:txBody>
          <a:bodyPr/>
          <a:lstStyle>
            <a:lvl1pPr algn="l" defTabSz="795527">
              <a:defRPr sz="3800"/>
            </a:lvl1pPr>
          </a:lstStyle>
          <a:p>
            <a:pPr/>
            <a:r>
              <a:t>Accuracy of our model: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ctrTitle"/>
          </p:nvPr>
        </p:nvSpPr>
        <p:spPr>
          <a:xfrm>
            <a:off x="736131" y="115299"/>
            <a:ext cx="6429843" cy="1820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Real time Prediction on a webpage: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44" y="1058806"/>
            <a:ext cx="8530388" cy="4807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510" y="1506381"/>
            <a:ext cx="8192980" cy="5256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ctrTitle"/>
          </p:nvPr>
        </p:nvSpPr>
        <p:spPr>
          <a:xfrm>
            <a:off x="762000" y="2514600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ctrTitle"/>
          </p:nvPr>
        </p:nvSpPr>
        <p:spPr>
          <a:xfrm>
            <a:off x="631262" y="241847"/>
            <a:ext cx="2683517" cy="108793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ABSTRACT </a:t>
            </a:r>
          </a:p>
        </p:txBody>
      </p:sp>
      <p:sp>
        <p:nvSpPr>
          <p:cNvPr id="97" name="Title 1"/>
          <p:cNvSpPr txBox="1"/>
          <p:nvPr/>
        </p:nvSpPr>
        <p:spPr>
          <a:xfrm>
            <a:off x="451185" y="1430327"/>
            <a:ext cx="8428458" cy="4649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758951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 1.7 crore people die each year from cardiovascular diseases.</a:t>
            </a:r>
          </a:p>
          <a:p>
            <a:pPr defTabSz="758951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Day by day the cases of heart diseases are increasing at a rapid rate and it’s very Important and concerning to predict any such diseases beforehand. This diagnosis is a difficult task.</a:t>
            </a:r>
          </a:p>
          <a:p>
            <a:pPr defTabSz="758951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 We prepared a heart disease prediction system to predict whether the patient is likely to be diagnosed with a heart disease or not using the medical history of the patient</a:t>
            </a:r>
          </a:p>
          <a:p>
            <a:pPr defTabSz="758951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 . We used different algorithms of machine learning such as logistic regression and KNN to predict and classify the patient with heart disease</a:t>
            </a:r>
          </a:p>
          <a:p>
            <a:pPr defTabSz="758951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Given heart disease prediction system enhances medical care and reduces the cost.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ctrTitle"/>
          </p:nvPr>
        </p:nvSpPr>
        <p:spPr>
          <a:xfrm>
            <a:off x="609600" y="685799"/>
            <a:ext cx="2144954" cy="928184"/>
          </a:xfrm>
          <a:prstGeom prst="rect">
            <a:avLst/>
          </a:prstGeom>
        </p:spPr>
        <p:txBody>
          <a:bodyPr/>
          <a:lstStyle>
            <a:lvl1pPr algn="l" defTabSz="768094">
              <a:defRPr sz="3600"/>
            </a:lvl1pPr>
          </a:lstStyle>
          <a:p>
            <a:pPr/>
            <a:r>
              <a:t>OBJECTIVE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960119" y="2057400"/>
            <a:ext cx="7680960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786383">
              <a:buSzPct val="100000"/>
              <a:buFont typeface="Arial"/>
              <a:buChar char="•"/>
              <a:defRPr sz="2500">
                <a:latin typeface="+mn-lt"/>
                <a:ea typeface="+mn-ea"/>
                <a:cs typeface="+mn-cs"/>
                <a:sym typeface="Calibri"/>
              </a:defRPr>
            </a:pPr>
            <a:r>
              <a:t>To check whether the patient is to be diagnosed with any heart disease.</a:t>
            </a:r>
          </a:p>
          <a:p>
            <a:pPr defTabSz="786383">
              <a:buSzPct val="100000"/>
              <a:buFont typeface="Arial"/>
              <a:buChar char="•"/>
              <a:defRPr sz="2500">
                <a:latin typeface="+mn-lt"/>
                <a:ea typeface="+mn-ea"/>
                <a:cs typeface="+mn-cs"/>
                <a:sym typeface="Calibri"/>
              </a:defRPr>
            </a:pPr>
            <a:r>
              <a:t>The person should have a medical history or should have information about certain parameters used to predict heart disease.</a:t>
            </a:r>
          </a:p>
          <a:p>
            <a:pPr defTabSz="786383">
              <a:buSzPct val="100000"/>
              <a:buFont typeface="Arial"/>
              <a:buChar char="•"/>
              <a:defRPr sz="2500">
                <a:latin typeface="+mn-lt"/>
                <a:ea typeface="+mn-ea"/>
                <a:cs typeface="+mn-cs"/>
                <a:sym typeface="Calibri"/>
              </a:defRPr>
            </a:pPr>
            <a:r>
              <a:t>Using a dataset collecting information on many patients with which we can train our model to give accurate predictions.</a:t>
            </a:r>
          </a:p>
          <a:p>
            <a:pPr defTabSz="786383">
              <a:buSzPct val="100000"/>
              <a:buFont typeface="Arial"/>
              <a:buChar char="•"/>
              <a:defRPr sz="2500">
                <a:latin typeface="+mn-lt"/>
                <a:ea typeface="+mn-ea"/>
                <a:cs typeface="+mn-cs"/>
                <a:sym typeface="Calibri"/>
              </a:defRPr>
            </a:pPr>
            <a:r>
              <a:t>Using the trained model to predict the possibilities using a web app.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xfrm>
            <a:off x="457200" y="9906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SCOPE of the Problem Statement </a:t>
            </a:r>
          </a:p>
        </p:txBody>
      </p:sp>
      <p:sp>
        <p:nvSpPr>
          <p:cNvPr id="103" name="Title 1"/>
          <p:cNvSpPr txBox="1"/>
          <p:nvPr/>
        </p:nvSpPr>
        <p:spPr>
          <a:xfrm>
            <a:off x="960119" y="2057400"/>
            <a:ext cx="7680960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There are instruments available which can predict heart disease but either they are expensive or are not efficient to calculate the chance of heart disease in humans.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Prediction and timely treatment of this deadly disease only can reduce its effectiveness.</a:t>
            </a:r>
          </a:p>
          <a:p>
            <a:pPr>
              <a:buSzPct val="100000"/>
              <a:buFont typeface="Arial"/>
              <a:buChar char="•"/>
              <a:defRPr sz="3000">
                <a:latin typeface="+mn-lt"/>
                <a:ea typeface="+mn-ea"/>
                <a:cs typeface="+mn-cs"/>
                <a:sym typeface="Calibri"/>
              </a:defRPr>
            </a:pPr>
            <a:r>
              <a:t>Such accurate predictions can decrease the mortality rate.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LITERATURE REVIEW</a:t>
            </a:r>
          </a:p>
        </p:txBody>
      </p:sp>
      <p:graphicFrame>
        <p:nvGraphicFramePr>
          <p:cNvPr id="106" name="Table 2"/>
          <p:cNvGraphicFramePr/>
          <p:nvPr/>
        </p:nvGraphicFramePr>
        <p:xfrm>
          <a:off x="1447800" y="1828800"/>
          <a:ext cx="60960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 :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TITLE Prediction of cardiovascular Disease using Machine learning algorithms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AUTHORS :Muktevi Srivenkatesh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Year of Publication :2020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Journal/Conference/Book Chapter Name:International Journal of Engineering and Advanced Technology (IJEAT)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Technology / Algorithm Used :KNN, Logistic Regression, Support Vector Machine, Naive Bayes, Random Forest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Summary :Logistic Regression classifier demonstrated its exhibition in foreseeing with best outcomes regarding precision and least execution tim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Gap : used less parameters like glue and height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LITERATURE REVIEW</a:t>
            </a:r>
          </a:p>
        </p:txBody>
      </p:sp>
      <p:graphicFrame>
        <p:nvGraphicFramePr>
          <p:cNvPr id="109" name="Table 2"/>
          <p:cNvGraphicFramePr/>
          <p:nvPr/>
        </p:nvGraphicFramePr>
        <p:xfrm>
          <a:off x="1447800" y="1828800"/>
          <a:ext cx="60960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 : 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TITLE Using Machine Learning for Heart Disease Prediction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AUTHORS : Dhai Eddine Salhi , Abdelkamel Tari, M-Tahar Kechadi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Year of Publication : 2021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Journal/Conference/Book Chapter Name: Reasearch Gate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Technology / Algorithm Used : Neural Networks, KNN, SVM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Summary : 93% of accuracy on neural network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Gap : No gap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LITERATURE REVIEW</a:t>
            </a:r>
          </a:p>
        </p:txBody>
      </p:sp>
      <p:graphicFrame>
        <p:nvGraphicFramePr>
          <p:cNvPr id="112" name="Table 2"/>
          <p:cNvGraphicFramePr/>
          <p:nvPr/>
        </p:nvGraphicFramePr>
        <p:xfrm>
          <a:off x="1447800" y="1828800"/>
          <a:ext cx="60960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 : 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TITLE Heart disease prediction using machine learning algorithms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AUTHORS :Harshit Jindal, Sarthak Agrawal, Rishabh Khera, Rachna Jain and Preeti Nagrath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Year of Publication : 2020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Journal/Conference/Book Chapter Name: IOP Conference Series: Materials Science and Engineering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Technology / Algorithm Used : KNN and Logistic Regression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Summary :Logistic Regression and KNN outperforms Random Forest Classifier in the prediction of the patient diagnosed with a heart Disease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Gap : Failed to mention the difference between accuracy of KNN and Logistic Regression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LITERATURE REVIEW</a:t>
            </a:r>
          </a:p>
        </p:txBody>
      </p:sp>
      <p:graphicFrame>
        <p:nvGraphicFramePr>
          <p:cNvPr id="115" name="Table 2"/>
          <p:cNvGraphicFramePr/>
          <p:nvPr/>
        </p:nvGraphicFramePr>
        <p:xfrm>
          <a:off x="1447800" y="1828800"/>
          <a:ext cx="60960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 : 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TITLE Heart Disease Prediction using Machine Learning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AUTHORS : Abhijeet Jagtap , Priya Malewadkar , Omkar Baswat , Harshali Rambade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Year of Publication : 2019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Journal/Conference/Book Chapter Name: International Journal of Research in Engineering, Science and Management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Technology / Algorithm Used : Naïve Bayes, logistic regression and SVM.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Summary : Naïve Bayes had 60% accuracy, logistic regression had 61.45% and SVM had 64.4%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Gap : More accuracy with a bigger dataset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LITERATURE REVIEW</a:t>
            </a:r>
          </a:p>
        </p:txBody>
      </p:sp>
      <p:graphicFrame>
        <p:nvGraphicFramePr>
          <p:cNvPr id="118" name="Table 2"/>
          <p:cNvGraphicFramePr/>
          <p:nvPr/>
        </p:nvGraphicFramePr>
        <p:xfrm>
          <a:off x="1447800" y="1828800"/>
          <a:ext cx="60960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 : 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TITLE Heart Disease prognosis using machine learning classification techniques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AUTHORS : Mohammed Nowshad Ruhani Chowdhury, Ezaz Ahmed, Md. Abu Dayan Siddik, Akhlak Uz Zaman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Year of Publication : 2021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Journal/Conference/Book Chapter Name: 2021 6th International Conference for Convergence in Technology (I2CT)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Technology / Algorithm Used :Decision tree, Logistic Regression, Naive Bayes, SVM, KNN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Summary : 2*2 confusion matrix was used to show accuracy of an algorithm.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Gap : Confusion matrix is used for performance of model on test 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