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4" r:id="rId10"/>
    <p:sldId id="262" r:id="rId11"/>
    <p:sldId id="263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CAB33-8C74-4A8E-869F-504D3399C519}" v="20" dt="2022-08-27T10:31:14.127"/>
    <p1510:client id="{D2B162CD-7F1F-4CB0-873B-EE24813B3DBF}" v="292" dt="2022-08-27T10:42:17.313"/>
    <p1510:client id="{D711AC0D-BBF5-4CA8-A9BA-2326293B270A}" v="2" dt="2022-08-27T09:59:50.3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620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2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1525" y="1630725"/>
            <a:ext cx="2343000" cy="1552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375" y="218938"/>
            <a:ext cx="454215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121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793" y="1284932"/>
            <a:ext cx="8422640" cy="261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2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artoon-snake-vector-clipart.png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.uct.ac.za/article/-2020-09-28-pitch-your-business-idea-for-a-chance-to-win-bi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nitayneeman.com/posts/standardizing-node.js-version-in-an-npm-package/" TargetMode="External"/><Relationship Id="rId7" Type="http://schemas.openxmlformats.org/officeDocument/2006/relationships/hyperlink" Target="https://artandlogic.com/2017/04/json-parsing-conversion-caching-apollo-ios-graphql-clie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askubuntu.com/questions/1006266/unable-to-install-heroku" TargetMode="External"/><Relationship Id="rId5" Type="http://schemas.openxmlformats.org/officeDocument/2006/relationships/hyperlink" Target="https://azmisahin.com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makotonoblog.be/installer-mongodb-3-ubuntu-16-04-lts-linux-mint-1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499"/>
                </a:moveTo>
                <a:lnTo>
                  <a:pt x="9143999" y="1714499"/>
                </a:lnTo>
                <a:lnTo>
                  <a:pt x="9143999" y="0"/>
                </a:lnTo>
                <a:lnTo>
                  <a:pt x="0" y="0"/>
                </a:lnTo>
                <a:lnTo>
                  <a:pt x="0" y="17144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818" y="-152400"/>
            <a:ext cx="5389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0" dirty="0"/>
              <a:t>NODE TEAM</a:t>
            </a:r>
            <a:endParaRPr sz="8000" dirty="0"/>
          </a:p>
        </p:txBody>
      </p:sp>
      <p:sp>
        <p:nvSpPr>
          <p:cNvPr id="5" name="object 5"/>
          <p:cNvSpPr txBox="1"/>
          <p:nvPr/>
        </p:nvSpPr>
        <p:spPr>
          <a:xfrm>
            <a:off x="3429000" y="4185211"/>
            <a:ext cx="24384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1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Chris, Matteo, Tamin</a:t>
            </a:r>
            <a:endParaRPr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AC72463-3EBC-3D02-767B-04E8BE942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8330" y="895350"/>
            <a:ext cx="5610856" cy="30214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29375" y="1907575"/>
            <a:ext cx="3055620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375" y="3469675"/>
            <a:ext cx="3541395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9375" y="3888775"/>
            <a:ext cx="398780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F9B0C09-AB38-876F-2EBA-B244A1CB0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25" y="52704"/>
            <a:ext cx="3813175" cy="628377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ELEVETOR   PITCH</a:t>
            </a:r>
            <a:endParaRPr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5BB9CD-B46A-C882-27FE-102ACCE6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5350"/>
            <a:ext cx="8077200" cy="3599854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DC4FA3D8-2060-33F2-85DA-D6AE51F75FF5}"/>
              </a:ext>
            </a:extLst>
          </p:cNvPr>
          <p:cNvSpPr txBox="1"/>
          <p:nvPr/>
        </p:nvSpPr>
        <p:spPr>
          <a:xfrm>
            <a:off x="761999" y="1123950"/>
            <a:ext cx="7763513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484505" algn="l"/>
                <a:tab pos="485140" algn="l"/>
              </a:tabLst>
            </a:pPr>
            <a:r>
              <a:rPr lang="en-GB" sz="3600" b="1" spc="-10" dirty="0">
                <a:solidFill>
                  <a:srgbClr val="212121"/>
                </a:solidFill>
                <a:latin typeface="+mj-lt"/>
                <a:cs typeface="Courier New"/>
              </a:rPr>
              <a:t>Description 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484505" algn="l"/>
                <a:tab pos="485140" algn="l"/>
              </a:tabLst>
            </a:pPr>
            <a:r>
              <a:rPr lang="en-GB" sz="1600" b="1" dirty="0">
                <a:solidFill>
                  <a:srgbClr val="1B4587"/>
                </a:solidFill>
                <a:latin typeface="+mj-lt"/>
                <a:cs typeface="Courier New"/>
              </a:rPr>
              <a:t>Snake Express is a video game genre where the player manoeuvres a growing line that becomes a primary obstacle to itself</a:t>
            </a:r>
            <a:endParaRPr lang="en-GB" sz="1600" dirty="0">
              <a:latin typeface="+mj-lt"/>
              <a:cs typeface="Courier New"/>
            </a:endParaRPr>
          </a:p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lang="en-GB" sz="2100" b="1" spc="-10" dirty="0">
                <a:solidFill>
                  <a:srgbClr val="212121"/>
                </a:solidFill>
                <a:latin typeface="+mj-lt"/>
                <a:cs typeface="Courier New"/>
              </a:rPr>
              <a:t>Gameplay:</a:t>
            </a:r>
            <a:endParaRPr sz="2100" dirty="0">
              <a:latin typeface="+mj-lt"/>
              <a:cs typeface="Courier New"/>
            </a:endParaRPr>
          </a:p>
          <a:p>
            <a:pPr marL="484505" indent="-351790">
              <a:lnSpc>
                <a:spcPct val="100000"/>
              </a:lnSpc>
              <a:spcBef>
                <a:spcPts val="20"/>
              </a:spcBef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lang="en-GB" sz="1600" b="1" dirty="0">
                <a:solidFill>
                  <a:srgbClr val="1B4587"/>
                </a:solidFill>
                <a:latin typeface="+mj-lt"/>
                <a:cs typeface="Courier New"/>
              </a:rPr>
              <a:t>The player controls a line that looks like a snake a on bordered plane. As it moves forward, it leaves a trail behind, resembling a moving snake.</a:t>
            </a:r>
          </a:p>
          <a:p>
            <a:pPr marL="484505" indent="-351790">
              <a:lnSpc>
                <a:spcPct val="100000"/>
              </a:lnSpc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lang="en-GB" sz="1600" b="1" dirty="0">
                <a:solidFill>
                  <a:srgbClr val="1B4587"/>
                </a:solidFill>
                <a:latin typeface="+mj-lt"/>
                <a:cs typeface="Courier New"/>
              </a:rPr>
              <a:t>The end of the trail is in a fixed position, so the snake continually gets longer as it moves</a:t>
            </a:r>
          </a:p>
          <a:p>
            <a:pPr marL="484505" indent="-351790">
              <a:lnSpc>
                <a:spcPct val="100000"/>
              </a:lnSpc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lang="en-GB" sz="1600" b="1" dirty="0">
                <a:solidFill>
                  <a:srgbClr val="1B4587"/>
                </a:solidFill>
                <a:latin typeface="+mj-lt"/>
                <a:cs typeface="Courier New"/>
              </a:rPr>
              <a:t>When the snake collides with itself, the player loses.</a:t>
            </a:r>
            <a:endParaRPr lang="en-GB" sz="1600" b="1" spc="-10" dirty="0">
              <a:solidFill>
                <a:srgbClr val="1B4587"/>
              </a:solidFill>
              <a:latin typeface="+mj-lt"/>
              <a:cs typeface="Courier New"/>
            </a:endParaRPr>
          </a:p>
          <a:p>
            <a:pPr marL="132715">
              <a:lnSpc>
                <a:spcPct val="100000"/>
              </a:lnSpc>
              <a:tabLst>
                <a:tab pos="484505" algn="l"/>
                <a:tab pos="485140" algn="l"/>
              </a:tabLst>
            </a:pPr>
            <a:endParaRPr lang="en-GB" sz="1600" b="1" spc="-10" dirty="0">
              <a:solidFill>
                <a:srgbClr val="1B4587"/>
              </a:solidFill>
              <a:latin typeface="+mj-lt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160" y="342900"/>
            <a:ext cx="8182230" cy="102646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000" kern="1200" dirty="0">
                <a:solidFill>
                  <a:schemeClr val="tx1"/>
                </a:solidFill>
                <a:latin typeface="+mj-lt"/>
                <a:cs typeface="+mj-cs"/>
              </a:rPr>
              <a:t>CONCEPT</a:t>
            </a:r>
            <a:endParaRPr lang="en-US" sz="5000" kern="1200" spc="-83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388012"/>
            <a:ext cx="2468880" cy="13716"/>
          </a:xfrm>
          <a:custGeom>
            <a:avLst/>
            <a:gdLst>
              <a:gd name="connsiteX0" fmla="*/ 0 w 2468880"/>
              <a:gd name="connsiteY0" fmla="*/ 0 h 13716"/>
              <a:gd name="connsiteX1" fmla="*/ 592531 w 2468880"/>
              <a:gd name="connsiteY1" fmla="*/ 0 h 13716"/>
              <a:gd name="connsiteX2" fmla="*/ 1160374 w 2468880"/>
              <a:gd name="connsiteY2" fmla="*/ 0 h 13716"/>
              <a:gd name="connsiteX3" fmla="*/ 1728216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02282 w 2468880"/>
              <a:gd name="connsiteY6" fmla="*/ 13716 h 13716"/>
              <a:gd name="connsiteX7" fmla="*/ 1209751 w 2468880"/>
              <a:gd name="connsiteY7" fmla="*/ 13716 h 13716"/>
              <a:gd name="connsiteX8" fmla="*/ 641909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  <a:gd name="connsiteX0" fmla="*/ 0 w 2468880"/>
              <a:gd name="connsiteY0" fmla="*/ 0 h 13716"/>
              <a:gd name="connsiteX1" fmla="*/ 567842 w 2468880"/>
              <a:gd name="connsiteY1" fmla="*/ 0 h 13716"/>
              <a:gd name="connsiteX2" fmla="*/ 1234440 w 2468880"/>
              <a:gd name="connsiteY2" fmla="*/ 0 h 13716"/>
              <a:gd name="connsiteX3" fmla="*/ 1777594 w 2468880"/>
              <a:gd name="connsiteY3" fmla="*/ 0 h 13716"/>
              <a:gd name="connsiteX4" fmla="*/ 2468880 w 2468880"/>
              <a:gd name="connsiteY4" fmla="*/ 0 h 13716"/>
              <a:gd name="connsiteX5" fmla="*/ 2468880 w 2468880"/>
              <a:gd name="connsiteY5" fmla="*/ 13716 h 13716"/>
              <a:gd name="connsiteX6" fmla="*/ 1876349 w 2468880"/>
              <a:gd name="connsiteY6" fmla="*/ 13716 h 13716"/>
              <a:gd name="connsiteX7" fmla="*/ 1209751 w 2468880"/>
              <a:gd name="connsiteY7" fmla="*/ 13716 h 13716"/>
              <a:gd name="connsiteX8" fmla="*/ 617220 w 2468880"/>
              <a:gd name="connsiteY8" fmla="*/ 13716 h 13716"/>
              <a:gd name="connsiteX9" fmla="*/ 0 w 2468880"/>
              <a:gd name="connsiteY9" fmla="*/ 13716 h 13716"/>
              <a:gd name="connsiteX10" fmla="*/ 0 w 246888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3716" fill="none" extrusionOk="0">
                <a:moveTo>
                  <a:pt x="0" y="0"/>
                </a:moveTo>
                <a:cubicBezTo>
                  <a:pt x="172691" y="-12357"/>
                  <a:pt x="387089" y="31321"/>
                  <a:pt x="592531" y="0"/>
                </a:cubicBezTo>
                <a:cubicBezTo>
                  <a:pt x="767979" y="-23244"/>
                  <a:pt x="871733" y="8472"/>
                  <a:pt x="1160374" y="0"/>
                </a:cubicBezTo>
                <a:cubicBezTo>
                  <a:pt x="1449601" y="-3911"/>
                  <a:pt x="1607266" y="19376"/>
                  <a:pt x="1728216" y="0"/>
                </a:cubicBezTo>
                <a:cubicBezTo>
                  <a:pt x="1818829" y="-58888"/>
                  <a:pt x="2275430" y="-9413"/>
                  <a:pt x="2468880" y="0"/>
                </a:cubicBezTo>
                <a:cubicBezTo>
                  <a:pt x="2468188" y="5888"/>
                  <a:pt x="2468638" y="7585"/>
                  <a:pt x="2468880" y="13716"/>
                </a:cubicBezTo>
                <a:cubicBezTo>
                  <a:pt x="2232442" y="-7891"/>
                  <a:pt x="2078773" y="18481"/>
                  <a:pt x="1802282" y="13716"/>
                </a:cubicBezTo>
                <a:cubicBezTo>
                  <a:pt x="1540683" y="28046"/>
                  <a:pt x="1384233" y="12786"/>
                  <a:pt x="1209751" y="13716"/>
                </a:cubicBezTo>
                <a:cubicBezTo>
                  <a:pt x="1038679" y="-32929"/>
                  <a:pt x="820616" y="386"/>
                  <a:pt x="641909" y="13716"/>
                </a:cubicBezTo>
                <a:cubicBezTo>
                  <a:pt x="423595" y="7916"/>
                  <a:pt x="155068" y="36884"/>
                  <a:pt x="0" y="13716"/>
                </a:cubicBezTo>
                <a:cubicBezTo>
                  <a:pt x="-272" y="10611"/>
                  <a:pt x="1187" y="4872"/>
                  <a:pt x="0" y="0"/>
                </a:cubicBezTo>
                <a:close/>
              </a:path>
              <a:path w="2468880" h="13716" stroke="0" extrusionOk="0">
                <a:moveTo>
                  <a:pt x="0" y="0"/>
                </a:moveTo>
                <a:cubicBezTo>
                  <a:pt x="201127" y="34474"/>
                  <a:pt x="321325" y="11273"/>
                  <a:pt x="567842" y="0"/>
                </a:cubicBezTo>
                <a:cubicBezTo>
                  <a:pt x="816255" y="-37660"/>
                  <a:pt x="940209" y="-838"/>
                  <a:pt x="1234440" y="0"/>
                </a:cubicBezTo>
                <a:cubicBezTo>
                  <a:pt x="1509789" y="16874"/>
                  <a:pt x="1664509" y="5689"/>
                  <a:pt x="1777594" y="0"/>
                </a:cubicBezTo>
                <a:cubicBezTo>
                  <a:pt x="1845726" y="-6548"/>
                  <a:pt x="2193196" y="19370"/>
                  <a:pt x="2468880" y="0"/>
                </a:cubicBezTo>
                <a:cubicBezTo>
                  <a:pt x="2469348" y="4754"/>
                  <a:pt x="2469666" y="7202"/>
                  <a:pt x="2468880" y="13716"/>
                </a:cubicBezTo>
                <a:cubicBezTo>
                  <a:pt x="2271382" y="39808"/>
                  <a:pt x="1978656" y="27169"/>
                  <a:pt x="1876349" y="13716"/>
                </a:cubicBezTo>
                <a:cubicBezTo>
                  <a:pt x="1751977" y="-10588"/>
                  <a:pt x="1388067" y="-1350"/>
                  <a:pt x="1209751" y="13716"/>
                </a:cubicBezTo>
                <a:cubicBezTo>
                  <a:pt x="1065802" y="26489"/>
                  <a:pt x="753821" y="-5576"/>
                  <a:pt x="617220" y="13716"/>
                </a:cubicBezTo>
                <a:cubicBezTo>
                  <a:pt x="481425" y="23840"/>
                  <a:pt x="248319" y="-4963"/>
                  <a:pt x="0" y="13716"/>
                </a:cubicBezTo>
                <a:cubicBezTo>
                  <a:pt x="255" y="8106"/>
                  <a:pt x="1215" y="5237"/>
                  <a:pt x="0" y="0"/>
                </a:cubicBezTo>
                <a:close/>
              </a:path>
              <a:path w="2468880" h="13716" fill="none" stroke="0" extrusionOk="0">
                <a:moveTo>
                  <a:pt x="0" y="0"/>
                </a:moveTo>
                <a:cubicBezTo>
                  <a:pt x="191987" y="-31891"/>
                  <a:pt x="414837" y="25678"/>
                  <a:pt x="592531" y="0"/>
                </a:cubicBezTo>
                <a:cubicBezTo>
                  <a:pt x="785000" y="-43603"/>
                  <a:pt x="868560" y="12415"/>
                  <a:pt x="1160374" y="0"/>
                </a:cubicBezTo>
                <a:cubicBezTo>
                  <a:pt x="1441409" y="-18672"/>
                  <a:pt x="1600372" y="47113"/>
                  <a:pt x="1728216" y="0"/>
                </a:cubicBezTo>
                <a:cubicBezTo>
                  <a:pt x="1847110" y="23792"/>
                  <a:pt x="2233557" y="23802"/>
                  <a:pt x="2468880" y="0"/>
                </a:cubicBezTo>
                <a:cubicBezTo>
                  <a:pt x="2468111" y="5840"/>
                  <a:pt x="2468272" y="8037"/>
                  <a:pt x="2468880" y="13716"/>
                </a:cubicBezTo>
                <a:cubicBezTo>
                  <a:pt x="2265563" y="-22543"/>
                  <a:pt x="2033349" y="11690"/>
                  <a:pt x="1802282" y="13716"/>
                </a:cubicBezTo>
                <a:cubicBezTo>
                  <a:pt x="1512355" y="27001"/>
                  <a:pt x="1367809" y="24730"/>
                  <a:pt x="1209751" y="13716"/>
                </a:cubicBezTo>
                <a:cubicBezTo>
                  <a:pt x="1060405" y="21557"/>
                  <a:pt x="875661" y="6266"/>
                  <a:pt x="641909" y="13716"/>
                </a:cubicBezTo>
                <a:cubicBezTo>
                  <a:pt x="461670" y="10009"/>
                  <a:pt x="162829" y="13891"/>
                  <a:pt x="0" y="13716"/>
                </a:cubicBezTo>
                <a:cubicBezTo>
                  <a:pt x="48" y="10879"/>
                  <a:pt x="353" y="48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468880"/>
                      <a:gd name="connsiteY0" fmla="*/ 0 h 13716"/>
                      <a:gd name="connsiteX1" fmla="*/ 592531 w 2468880"/>
                      <a:gd name="connsiteY1" fmla="*/ 0 h 13716"/>
                      <a:gd name="connsiteX2" fmla="*/ 1160374 w 2468880"/>
                      <a:gd name="connsiteY2" fmla="*/ 0 h 13716"/>
                      <a:gd name="connsiteX3" fmla="*/ 1728216 w 2468880"/>
                      <a:gd name="connsiteY3" fmla="*/ 0 h 13716"/>
                      <a:gd name="connsiteX4" fmla="*/ 2468880 w 2468880"/>
                      <a:gd name="connsiteY4" fmla="*/ 0 h 13716"/>
                      <a:gd name="connsiteX5" fmla="*/ 2468880 w 2468880"/>
                      <a:gd name="connsiteY5" fmla="*/ 13716 h 13716"/>
                      <a:gd name="connsiteX6" fmla="*/ 1802282 w 2468880"/>
                      <a:gd name="connsiteY6" fmla="*/ 13716 h 13716"/>
                      <a:gd name="connsiteX7" fmla="*/ 1209751 w 2468880"/>
                      <a:gd name="connsiteY7" fmla="*/ 13716 h 13716"/>
                      <a:gd name="connsiteX8" fmla="*/ 641909 w 2468880"/>
                      <a:gd name="connsiteY8" fmla="*/ 13716 h 13716"/>
                      <a:gd name="connsiteX9" fmla="*/ 0 w 2468880"/>
                      <a:gd name="connsiteY9" fmla="*/ 13716 h 13716"/>
                      <a:gd name="connsiteX10" fmla="*/ 0 w 246888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68880" h="13716" fill="none" extrusionOk="0">
                        <a:moveTo>
                          <a:pt x="0" y="0"/>
                        </a:moveTo>
                        <a:cubicBezTo>
                          <a:pt x="171523" y="-1510"/>
                          <a:pt x="416079" y="20036"/>
                          <a:pt x="592531" y="0"/>
                        </a:cubicBezTo>
                        <a:cubicBezTo>
                          <a:pt x="768983" y="-20036"/>
                          <a:pt x="878305" y="13110"/>
                          <a:pt x="1160374" y="0"/>
                        </a:cubicBezTo>
                        <a:cubicBezTo>
                          <a:pt x="1442443" y="-13110"/>
                          <a:pt x="1612108" y="24695"/>
                          <a:pt x="1728216" y="0"/>
                        </a:cubicBezTo>
                        <a:cubicBezTo>
                          <a:pt x="1844324" y="-24695"/>
                          <a:pt x="2271040" y="20667"/>
                          <a:pt x="2468880" y="0"/>
                        </a:cubicBezTo>
                        <a:cubicBezTo>
                          <a:pt x="2468530" y="5728"/>
                          <a:pt x="2468490" y="7624"/>
                          <a:pt x="2468880" y="13716"/>
                        </a:cubicBezTo>
                        <a:cubicBezTo>
                          <a:pt x="2229297" y="-19231"/>
                          <a:pt x="2066775" y="25681"/>
                          <a:pt x="1802282" y="13716"/>
                        </a:cubicBezTo>
                        <a:cubicBezTo>
                          <a:pt x="1537789" y="1751"/>
                          <a:pt x="1379930" y="17694"/>
                          <a:pt x="1209751" y="13716"/>
                        </a:cubicBezTo>
                        <a:cubicBezTo>
                          <a:pt x="1039572" y="9738"/>
                          <a:pt x="837025" y="8278"/>
                          <a:pt x="641909" y="13716"/>
                        </a:cubicBezTo>
                        <a:cubicBezTo>
                          <a:pt x="446793" y="19154"/>
                          <a:pt x="170561" y="13900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468880" h="13716" stroke="0" extrusionOk="0">
                        <a:moveTo>
                          <a:pt x="0" y="0"/>
                        </a:moveTo>
                        <a:cubicBezTo>
                          <a:pt x="190931" y="24910"/>
                          <a:pt x="333688" y="11559"/>
                          <a:pt x="567842" y="0"/>
                        </a:cubicBezTo>
                        <a:cubicBezTo>
                          <a:pt x="801996" y="-11559"/>
                          <a:pt x="939971" y="-5677"/>
                          <a:pt x="1234440" y="0"/>
                        </a:cubicBezTo>
                        <a:cubicBezTo>
                          <a:pt x="1528909" y="5677"/>
                          <a:pt x="1658539" y="5184"/>
                          <a:pt x="1777594" y="0"/>
                        </a:cubicBezTo>
                        <a:cubicBezTo>
                          <a:pt x="1896649" y="-5184"/>
                          <a:pt x="2186164" y="23915"/>
                          <a:pt x="2468880" y="0"/>
                        </a:cubicBezTo>
                        <a:cubicBezTo>
                          <a:pt x="2469409" y="5071"/>
                          <a:pt x="2469155" y="7437"/>
                          <a:pt x="2468880" y="13716"/>
                        </a:cubicBezTo>
                        <a:cubicBezTo>
                          <a:pt x="2271330" y="32027"/>
                          <a:pt x="2001027" y="26982"/>
                          <a:pt x="1876349" y="13716"/>
                        </a:cubicBezTo>
                        <a:cubicBezTo>
                          <a:pt x="1751671" y="450"/>
                          <a:pt x="1364652" y="10491"/>
                          <a:pt x="1209751" y="13716"/>
                        </a:cubicBezTo>
                        <a:cubicBezTo>
                          <a:pt x="1054850" y="16941"/>
                          <a:pt x="748438" y="15502"/>
                          <a:pt x="617220" y="13716"/>
                        </a:cubicBezTo>
                        <a:cubicBezTo>
                          <a:pt x="486002" y="11930"/>
                          <a:pt x="237432" y="22628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yellow bag on a black surface&#10;&#10;Description automatically generated with low confidence">
            <a:extLst>
              <a:ext uri="{FF2B5EF4-FFF2-40B4-BE49-F238E27FC236}">
                <a16:creationId xmlns:a16="http://schemas.microsoft.com/office/drawing/2014/main" id="{83F55F99-BB57-64A5-5CEE-B00F8677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15" y="1725976"/>
            <a:ext cx="4051442" cy="296032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5527E5-8AB0-6DE2-0661-6EB0B7068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72" y="1712260"/>
            <a:ext cx="4210812" cy="2974040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8FAAFA1C-844C-88A6-1966-A1CEDB53F52C}"/>
              </a:ext>
            </a:extLst>
          </p:cNvPr>
          <p:cNvSpPr txBox="1"/>
          <p:nvPr/>
        </p:nvSpPr>
        <p:spPr>
          <a:xfrm>
            <a:off x="4800600" y="1744628"/>
            <a:ext cx="386079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484505" algn="l"/>
                <a:tab pos="485140" algn="l"/>
              </a:tabLst>
            </a:pPr>
            <a:r>
              <a:rPr lang="en-GB" sz="3600" b="1" spc="-10" dirty="0">
                <a:solidFill>
                  <a:srgbClr val="212121"/>
                </a:solidFill>
                <a:latin typeface="+mj-lt"/>
                <a:cs typeface="Courier New"/>
              </a:rPr>
              <a:t>User Story 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484505" algn="l"/>
                <a:tab pos="485140" algn="l"/>
              </a:tabLst>
            </a:pPr>
            <a:r>
              <a:rPr lang="en-GB" sz="1600" b="1" dirty="0">
                <a:solidFill>
                  <a:srgbClr val="1B4587"/>
                </a:solidFill>
                <a:latin typeface="+mj-lt"/>
                <a:cs typeface="Courier New"/>
              </a:rPr>
              <a:t>As a gamer I want to surf the net and to play Snake and my scores to be saved;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484505" algn="l"/>
                <a:tab pos="485140" algn="l"/>
              </a:tabLst>
            </a:pPr>
            <a:endParaRPr lang="en-GB" sz="1600" b="1" dirty="0">
              <a:solidFill>
                <a:srgbClr val="1B4587"/>
              </a:solidFill>
              <a:latin typeface="+mj-lt"/>
              <a:cs typeface="Courier New"/>
            </a:endParaRP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484505" algn="l"/>
                <a:tab pos="485140" algn="l"/>
              </a:tabLst>
            </a:pPr>
            <a:r>
              <a:rPr lang="en-GB" sz="1600" b="1" dirty="0">
                <a:solidFill>
                  <a:srgbClr val="1B4587"/>
                </a:solidFill>
                <a:latin typeface="+mj-lt"/>
                <a:cs typeface="Courier New"/>
              </a:rPr>
              <a:t>SO THAT I can assess whether I am improved and  compare my results to other players around the world.</a:t>
            </a:r>
          </a:p>
          <a:p>
            <a:pPr marL="12065">
              <a:lnSpc>
                <a:spcPct val="100000"/>
              </a:lnSpc>
              <a:spcBef>
                <a:spcPts val="20"/>
              </a:spcBef>
              <a:tabLst>
                <a:tab pos="484505" algn="l"/>
                <a:tab pos="485140" algn="l"/>
              </a:tabLst>
            </a:pPr>
            <a:endParaRPr lang="en-GB" sz="1600" dirty="0">
              <a:latin typeface="+mj-lt"/>
              <a:cs typeface="Courier New"/>
            </a:endParaRPr>
          </a:p>
          <a:p>
            <a:pPr marL="132715">
              <a:lnSpc>
                <a:spcPct val="100000"/>
              </a:lnSpc>
              <a:tabLst>
                <a:tab pos="484505" algn="l"/>
                <a:tab pos="485140" algn="l"/>
              </a:tabLst>
            </a:pPr>
            <a:endParaRPr lang="en-GB" sz="1600" b="1" spc="-10" dirty="0">
              <a:solidFill>
                <a:srgbClr val="1B4587"/>
              </a:solidFill>
              <a:latin typeface="+mj-lt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" y="85725"/>
            <a:ext cx="1892935" cy="609600"/>
          </a:xfrm>
          <a:custGeom>
            <a:avLst/>
            <a:gdLst/>
            <a:ahLst/>
            <a:cxnLst/>
            <a:rect l="l" t="t" r="r" b="b"/>
            <a:pathLst>
              <a:path w="1892935" h="609600">
                <a:moveTo>
                  <a:pt x="1892619" y="609600"/>
                </a:moveTo>
                <a:lnTo>
                  <a:pt x="0" y="609600"/>
                </a:lnTo>
                <a:lnTo>
                  <a:pt x="0" y="0"/>
                </a:lnTo>
                <a:lnTo>
                  <a:pt x="1892619" y="0"/>
                </a:lnTo>
                <a:lnTo>
                  <a:pt x="1892619" y="609600"/>
                </a:lnTo>
                <a:close/>
              </a:path>
            </a:pathLst>
          </a:custGeom>
          <a:solidFill>
            <a:srgbClr val="00F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52704"/>
            <a:ext cx="2974975" cy="628377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spc="-150"/>
              <a:t>TECNOLOGIES</a:t>
            </a:r>
            <a:endParaRPr sz="4000" spc="-150"/>
          </a:p>
        </p:txBody>
      </p:sp>
      <p:sp>
        <p:nvSpPr>
          <p:cNvPr id="4" name="object 4"/>
          <p:cNvSpPr txBox="1"/>
          <p:nvPr/>
        </p:nvSpPr>
        <p:spPr>
          <a:xfrm>
            <a:off x="235674" y="835377"/>
            <a:ext cx="3915475" cy="173637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440690" algn="l"/>
              </a:tabLst>
            </a:pPr>
            <a:r>
              <a:rPr lang="en-GB" sz="1600" spc="-50" dirty="0">
                <a:latin typeface="MS Gothic"/>
                <a:cs typeface="MS Gothic"/>
              </a:rPr>
              <a:t>❏</a:t>
            </a:r>
            <a:r>
              <a:rPr lang="en-GB" sz="1600" spc="-10" dirty="0">
                <a:latin typeface="Calibri"/>
                <a:cs typeface="Calibri"/>
              </a:rPr>
              <a:t>Node JS</a:t>
            </a:r>
            <a:endParaRPr sz="1600" dirty="0">
              <a:latin typeface="Calibri"/>
              <a:cs typeface="Calibri"/>
            </a:endParaRPr>
          </a:p>
          <a:p>
            <a:pPr marL="12700">
              <a:tabLst>
                <a:tab pos="440690" algn="l"/>
              </a:tabLst>
            </a:pPr>
            <a:r>
              <a:rPr sz="1600" spc="-50" dirty="0">
                <a:latin typeface="Calibri"/>
                <a:cs typeface="Calibri"/>
              </a:rPr>
              <a:t>❏</a:t>
            </a:r>
            <a:r>
              <a:rPr lang="en-US" sz="1600" spc="-50" dirty="0">
                <a:latin typeface="Calibri"/>
                <a:cs typeface="Calibri"/>
              </a:rPr>
              <a:t> </a:t>
            </a:r>
            <a:r>
              <a:rPr lang="en-GB" sz="1600" spc="-10" dirty="0">
                <a:latin typeface="Calibri"/>
                <a:cs typeface="Calibri"/>
              </a:rPr>
              <a:t>React JS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❏</a:t>
            </a:r>
            <a:r>
              <a:rPr lang="en-GB"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Apollo </a:t>
            </a:r>
            <a:r>
              <a:rPr lang="en-GB" sz="16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❏</a:t>
            </a:r>
            <a:r>
              <a:rPr lang="en-GB"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❏</a:t>
            </a:r>
            <a:r>
              <a:rPr lang="en-GB"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</a:p>
          <a:p>
            <a:pPr marL="12700">
              <a:tabLst>
                <a:tab pos="440690" algn="l"/>
              </a:tabLst>
            </a:pPr>
            <a:r>
              <a:rPr lang="en-GB"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❏ </a:t>
            </a:r>
            <a:r>
              <a:rPr lang="en-GB" sz="1600" spc="-10" dirty="0">
                <a:latin typeface="Calibri"/>
                <a:cs typeface="Calibri"/>
              </a:rPr>
              <a:t>Express</a:t>
            </a:r>
          </a:p>
          <a:p>
            <a:pPr marL="12700">
              <a:tabLst>
                <a:tab pos="440690" algn="l"/>
              </a:tabLst>
            </a:pPr>
            <a:r>
              <a:rPr lang="en-GB" sz="1600" spc="-50" dirty="0">
                <a:latin typeface="Calibri" panose="020F0502020204030204" pitchFamily="34" charset="0"/>
                <a:cs typeface="Calibri" panose="020F0502020204030204" pitchFamily="34" charset="0"/>
              </a:rPr>
              <a:t>❏ </a:t>
            </a:r>
            <a:r>
              <a:rPr lang="en-GB" sz="1600" spc="-10" dirty="0">
                <a:latin typeface="Calibri"/>
                <a:cs typeface="Calibri"/>
              </a:rPr>
              <a:t>JWT Authentication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7845C9E-6C50-D4FC-87B4-38EDB131B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3000" y="745719"/>
            <a:ext cx="1047748" cy="104774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8F1211B-A28D-A588-CE0A-77E4857B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72200" y="745719"/>
            <a:ext cx="1219200" cy="1047748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832A507-49D0-EE72-EE57-BED0157CCB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40676" y="2038350"/>
            <a:ext cx="1524000" cy="800100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2D13697F-7311-F47D-B925-657307BFAB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35915" y="2038350"/>
            <a:ext cx="1710969" cy="80010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3ACD648-F684-48B6-C40E-0A99DB6A53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000748" y="2951937"/>
            <a:ext cx="977720" cy="1098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6527" y="1239828"/>
            <a:ext cx="8742680" cy="3617595"/>
          </a:xfrm>
          <a:custGeom>
            <a:avLst/>
            <a:gdLst/>
            <a:ahLst/>
            <a:cxnLst/>
            <a:rect l="l" t="t" r="r" b="b"/>
            <a:pathLst>
              <a:path w="8742680" h="3617595">
                <a:moveTo>
                  <a:pt x="0" y="0"/>
                </a:moveTo>
                <a:lnTo>
                  <a:pt x="8742599" y="0"/>
                </a:lnTo>
                <a:lnTo>
                  <a:pt x="8742599" y="3617099"/>
                </a:lnTo>
                <a:lnTo>
                  <a:pt x="0" y="36170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+mj-lt"/>
              </a:rPr>
              <a:t>Roles:</a:t>
            </a:r>
          </a:p>
          <a:p>
            <a:pPr marL="484505" indent="-351790">
              <a:lnSpc>
                <a:spcPct val="100000"/>
              </a:lnSpc>
              <a:spcBef>
                <a:spcPts val="20"/>
              </a:spcBef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sz="1600" dirty="0">
                <a:solidFill>
                  <a:srgbClr val="1B4587"/>
                </a:solidFill>
                <a:latin typeface="+mj-lt"/>
              </a:rPr>
              <a:t>Matteo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-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Front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spc="-25" dirty="0">
                <a:solidFill>
                  <a:srgbClr val="1B4587"/>
                </a:solidFill>
                <a:latin typeface="+mj-lt"/>
              </a:rPr>
              <a:t>End</a:t>
            </a:r>
            <a:r>
              <a:rPr lang="en-GB" sz="1600" spc="-25" dirty="0">
                <a:solidFill>
                  <a:srgbClr val="1B4587"/>
                </a:solidFill>
                <a:latin typeface="+mj-lt"/>
              </a:rPr>
              <a:t> (components and interface)</a:t>
            </a:r>
            <a:endParaRPr sz="1600" dirty="0">
              <a:latin typeface="+mj-lt"/>
            </a:endParaRPr>
          </a:p>
          <a:p>
            <a:pPr marL="484505" indent="-351790">
              <a:lnSpc>
                <a:spcPct val="100000"/>
              </a:lnSpc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sz="1600" dirty="0">
                <a:solidFill>
                  <a:srgbClr val="1B4587"/>
                </a:solidFill>
                <a:latin typeface="+mj-lt"/>
              </a:rPr>
              <a:t>Tamin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1B4587"/>
                </a:solidFill>
                <a:latin typeface="+mj-lt"/>
              </a:rPr>
              <a:t>–</a:t>
            </a:r>
            <a:r>
              <a:rPr sz="1600" spc="-4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Models</a:t>
            </a:r>
            <a:r>
              <a:rPr lang="en-GB" sz="1600" dirty="0">
                <a:solidFill>
                  <a:srgbClr val="1B4587"/>
                </a:solidFill>
                <a:latin typeface="+mj-lt"/>
              </a:rPr>
              <a:t> at early stage</a:t>
            </a:r>
            <a:endParaRPr sz="1600" dirty="0">
              <a:latin typeface="+mj-lt"/>
            </a:endParaRPr>
          </a:p>
          <a:p>
            <a:pPr marL="484505" indent="-351790">
              <a:lnSpc>
                <a:spcPct val="100000"/>
              </a:lnSpc>
              <a:buFont typeface="Arial"/>
              <a:buChar char="●"/>
              <a:tabLst>
                <a:tab pos="484505" algn="l"/>
                <a:tab pos="485140" algn="l"/>
              </a:tabLst>
            </a:pPr>
            <a:r>
              <a:rPr lang="en-GB" sz="1600" dirty="0">
                <a:solidFill>
                  <a:srgbClr val="1B4587"/>
                </a:solidFill>
                <a:latin typeface="+mj-lt"/>
              </a:rPr>
              <a:t>Chris</a:t>
            </a:r>
            <a:r>
              <a:rPr sz="1600" spc="-40" dirty="0">
                <a:solidFill>
                  <a:srgbClr val="1B4587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1B4587"/>
                </a:solidFill>
                <a:latin typeface="+mj-lt"/>
              </a:rPr>
              <a:t>–</a:t>
            </a:r>
            <a:r>
              <a:rPr sz="1600" spc="-35" dirty="0">
                <a:solidFill>
                  <a:srgbClr val="1B4587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1B4587"/>
                </a:solidFill>
                <a:latin typeface="+mj-lt"/>
              </a:rPr>
              <a:t>Game play (from an existing one) and Back End</a:t>
            </a:r>
            <a:endParaRPr sz="16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+mj-lt"/>
            </a:endParaRPr>
          </a:p>
          <a:p>
            <a:pPr marL="27305">
              <a:lnSpc>
                <a:spcPct val="100000"/>
              </a:lnSpc>
            </a:pPr>
            <a:r>
              <a:rPr spc="-10" dirty="0">
                <a:latin typeface="+mj-lt"/>
              </a:rPr>
              <a:t>Challenges:</a:t>
            </a:r>
          </a:p>
          <a:p>
            <a:pPr marL="484505" marR="5080" indent="-47244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84505" algn="l"/>
                <a:tab pos="485140" algn="l"/>
              </a:tabLst>
            </a:pPr>
            <a:r>
              <a:rPr sz="1600" dirty="0">
                <a:solidFill>
                  <a:srgbClr val="1B4587"/>
                </a:solidFill>
                <a:latin typeface="+mj-lt"/>
              </a:rPr>
              <a:t>Coordinating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with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the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team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to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ensure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that</a:t>
            </a:r>
            <a:r>
              <a:rPr sz="1600" spc="-4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we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are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on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the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same</a:t>
            </a:r>
            <a:r>
              <a:rPr sz="1600" spc="-4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spc="-20" dirty="0">
                <a:solidFill>
                  <a:srgbClr val="1B4587"/>
                </a:solidFill>
                <a:latin typeface="+mj-lt"/>
              </a:rPr>
              <a:t>page </a:t>
            </a:r>
            <a:r>
              <a:rPr sz="1600" dirty="0">
                <a:solidFill>
                  <a:srgbClr val="1B4587"/>
                </a:solidFill>
                <a:latin typeface="+mj-lt"/>
              </a:rPr>
              <a:t>with</a:t>
            </a:r>
            <a:r>
              <a:rPr sz="1600" spc="-7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functionality</a:t>
            </a:r>
            <a:r>
              <a:rPr sz="1600" spc="-7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and</a:t>
            </a:r>
            <a:r>
              <a:rPr sz="1600" spc="-7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spc="-10" dirty="0">
                <a:solidFill>
                  <a:srgbClr val="1B4587"/>
                </a:solidFill>
                <a:latin typeface="+mj-lt"/>
              </a:rPr>
              <a:t>design</a:t>
            </a:r>
            <a:endParaRPr sz="1600" dirty="0">
              <a:latin typeface="+mj-lt"/>
            </a:endParaRPr>
          </a:p>
          <a:p>
            <a:pPr marL="484505" indent="-472440">
              <a:lnSpc>
                <a:spcPct val="100000"/>
              </a:lnSpc>
              <a:buAutoNum type="arabicPeriod"/>
              <a:tabLst>
                <a:tab pos="484505" algn="l"/>
                <a:tab pos="485140" algn="l"/>
              </a:tabLst>
            </a:pPr>
            <a:r>
              <a:rPr sz="1600" dirty="0">
                <a:solidFill>
                  <a:srgbClr val="1B4587"/>
                </a:solidFill>
                <a:latin typeface="+mj-lt"/>
              </a:rPr>
              <a:t>Technically</a:t>
            </a:r>
            <a:r>
              <a:rPr sz="1600" spc="-9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challenging</a:t>
            </a:r>
            <a:r>
              <a:rPr sz="1600" spc="-9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and</a:t>
            </a:r>
            <a:r>
              <a:rPr sz="1600" spc="-9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continuously</a:t>
            </a:r>
            <a:r>
              <a:rPr sz="1600" spc="-9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spc="-10" dirty="0">
                <a:solidFill>
                  <a:srgbClr val="1B4587"/>
                </a:solidFill>
                <a:latin typeface="+mj-lt"/>
              </a:rPr>
              <a:t>learning</a:t>
            </a:r>
            <a:endParaRPr sz="1600" dirty="0">
              <a:latin typeface="+mj-lt"/>
            </a:endParaRPr>
          </a:p>
          <a:p>
            <a:pPr marL="484505" indent="-472440">
              <a:lnSpc>
                <a:spcPct val="100000"/>
              </a:lnSpc>
              <a:buAutoNum type="arabicPeriod"/>
              <a:tabLst>
                <a:tab pos="484505" algn="l"/>
                <a:tab pos="485140" algn="l"/>
              </a:tabLst>
            </a:pPr>
            <a:r>
              <a:rPr sz="1600" dirty="0">
                <a:solidFill>
                  <a:srgbClr val="1B4587"/>
                </a:solidFill>
                <a:latin typeface="+mj-lt"/>
              </a:rPr>
              <a:t>Motivating</a:t>
            </a:r>
            <a:r>
              <a:rPr sz="1600" spc="-55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each</a:t>
            </a:r>
            <a:r>
              <a:rPr sz="1600" spc="-5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other</a:t>
            </a:r>
            <a:r>
              <a:rPr sz="1600" spc="-5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to</a:t>
            </a:r>
            <a:r>
              <a:rPr sz="1600" spc="-5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deliver</a:t>
            </a:r>
            <a:r>
              <a:rPr sz="1600" spc="-5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on</a:t>
            </a:r>
            <a:r>
              <a:rPr sz="1600" spc="-5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dirty="0">
                <a:solidFill>
                  <a:srgbClr val="1B4587"/>
                </a:solidFill>
                <a:latin typeface="+mj-lt"/>
              </a:rPr>
              <a:t>our</a:t>
            </a:r>
            <a:r>
              <a:rPr sz="1600" spc="-50" dirty="0">
                <a:solidFill>
                  <a:srgbClr val="1B4587"/>
                </a:solidFill>
                <a:latin typeface="+mj-lt"/>
              </a:rPr>
              <a:t> </a:t>
            </a:r>
            <a:r>
              <a:rPr sz="1600" spc="-20" dirty="0">
                <a:solidFill>
                  <a:srgbClr val="1B4587"/>
                </a:solidFill>
                <a:latin typeface="+mj-lt"/>
              </a:rPr>
              <a:t>goal</a:t>
            </a:r>
            <a:endParaRPr sz="1600" dirty="0">
              <a:latin typeface="+mj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D1CADC-8C2B-E6E7-88E2-9798D99E465E}"/>
              </a:ext>
            </a:extLst>
          </p:cNvPr>
          <p:cNvSpPr txBox="1">
            <a:spLocks/>
          </p:cNvSpPr>
          <p:nvPr/>
        </p:nvSpPr>
        <p:spPr>
          <a:xfrm>
            <a:off x="73025" y="52704"/>
            <a:ext cx="4956175" cy="628377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4200" b="1" i="0">
                <a:solidFill>
                  <a:srgbClr val="21212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000" spc="-150" dirty="0"/>
              <a:t>ROLES and CHALLENGES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C6AA-37CA-6D71-1A14-CDB43D20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75" y="218938"/>
            <a:ext cx="4825225" cy="600212"/>
          </a:xfrm>
          <a:solidFill>
            <a:srgbClr val="92D050"/>
          </a:solidFill>
        </p:spPr>
        <p:txBody>
          <a:bodyPr/>
          <a:lstStyle/>
          <a:p>
            <a:r>
              <a:rPr lang="en-GB" dirty="0"/>
              <a:t>SNAKE GAME ENGINE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87641F-AFAB-4551-DADE-25B091A4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8189912" cy="1981200"/>
          </a:xfrm>
          <a:custGeom>
            <a:avLst/>
            <a:gdLst/>
            <a:ahLst/>
            <a:cxnLst/>
            <a:rect l="l" t="t" r="r" b="b"/>
            <a:pathLst>
              <a:path w="8742680" h="3617595">
                <a:moveTo>
                  <a:pt x="0" y="0"/>
                </a:moveTo>
                <a:lnTo>
                  <a:pt x="8742599" y="0"/>
                </a:lnTo>
                <a:lnTo>
                  <a:pt x="8742599" y="3617099"/>
                </a:lnTo>
                <a:lnTo>
                  <a:pt x="0" y="36170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GB" dirty="0"/>
              <a:t>ENGINE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3D49F-EACF-BFCF-8760-CC3085DBDDA2}"/>
              </a:ext>
            </a:extLst>
          </p:cNvPr>
          <p:cNvSpPr txBox="1"/>
          <p:nvPr/>
        </p:nvSpPr>
        <p:spPr>
          <a:xfrm>
            <a:off x="685800" y="1581150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Researched and analysed 4 different game engines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and easily maintainable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integrate against, extend and adapt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to customise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stand-alone with a small number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and function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AFB34-0551-8908-9522-D6F8E09FDCDA}"/>
              </a:ext>
            </a:extLst>
          </p:cNvPr>
          <p:cNvSpPr txBox="1"/>
          <p:nvPr/>
        </p:nvSpPr>
        <p:spPr>
          <a:xfrm>
            <a:off x="457200" y="3714750"/>
            <a:ext cx="81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This project extended the existing game engine and enabled a persistent high score model for multiple players.</a:t>
            </a:r>
          </a:p>
        </p:txBody>
      </p:sp>
    </p:spTree>
    <p:extLst>
      <p:ext uri="{BB962C8B-B14F-4D97-AF65-F5344CB8AC3E}">
        <p14:creationId xmlns:p14="http://schemas.microsoft.com/office/powerpoint/2010/main" val="78640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949" y="1222574"/>
            <a:ext cx="8742680" cy="1629933"/>
          </a:xfrm>
          <a:prstGeom prst="rect">
            <a:avLst/>
          </a:prstGeom>
          <a:ln w="76199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90"/>
              </a:spcBef>
            </a:pP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Areas</a:t>
            </a:r>
            <a:r>
              <a:rPr sz="2100" b="1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212121"/>
                </a:solidFill>
                <a:latin typeface="Courier New"/>
                <a:cs typeface="Courier New"/>
              </a:rPr>
              <a:t>for</a:t>
            </a:r>
            <a:r>
              <a:rPr sz="2100" b="1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2100" b="1" spc="-10" dirty="0">
                <a:solidFill>
                  <a:srgbClr val="212121"/>
                </a:solidFill>
                <a:latin typeface="Courier New"/>
                <a:cs typeface="Courier New"/>
              </a:rPr>
              <a:t>development</a:t>
            </a:r>
            <a:endParaRPr sz="2100" dirty="0">
              <a:latin typeface="Courier New"/>
              <a:cs typeface="Courier New"/>
            </a:endParaRPr>
          </a:p>
          <a:p>
            <a:pPr marL="542925" indent="-351790">
              <a:lnSpc>
                <a:spcPct val="100000"/>
              </a:lnSpc>
              <a:spcBef>
                <a:spcPts val="2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lang="en-GB" sz="1600" b="1" dirty="0">
                <a:solidFill>
                  <a:srgbClr val="1B4587"/>
                </a:solidFill>
                <a:latin typeface="Courier New"/>
                <a:cs typeface="Courier New"/>
              </a:rPr>
              <a:t>Improve interface</a:t>
            </a:r>
            <a:endParaRPr sz="1600" dirty="0">
              <a:latin typeface="Courier New"/>
              <a:cs typeface="Courier New"/>
            </a:endParaRPr>
          </a:p>
          <a:p>
            <a:pPr marL="542925" indent="-351790">
              <a:lnSpc>
                <a:spcPct val="1000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lang="en-GB" sz="1600" b="1" dirty="0">
                <a:solidFill>
                  <a:srgbClr val="1B4587"/>
                </a:solidFill>
                <a:latin typeface="Courier New"/>
                <a:cs typeface="Courier New"/>
              </a:rPr>
              <a:t>Add more features</a:t>
            </a:r>
            <a:endParaRPr sz="1600" dirty="0">
              <a:latin typeface="Courier New"/>
              <a:cs typeface="Courier New"/>
            </a:endParaRPr>
          </a:p>
          <a:p>
            <a:pPr marL="542925" indent="-351790">
              <a:lnSpc>
                <a:spcPct val="1000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lang="en-GB" sz="1600" b="1" dirty="0">
                <a:solidFill>
                  <a:srgbClr val="1B4587"/>
                </a:solidFill>
                <a:latin typeface="Courier New"/>
                <a:cs typeface="Courier New"/>
              </a:rPr>
              <a:t>Add game level: easy, normal, hard</a:t>
            </a:r>
          </a:p>
          <a:p>
            <a:pPr marL="542925" indent="-351790">
              <a:lnSpc>
                <a:spcPct val="1000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endParaRPr lang="en-GB" sz="1600" b="1" dirty="0">
              <a:solidFill>
                <a:srgbClr val="1B4587"/>
              </a:solidFill>
              <a:latin typeface="Courier New"/>
              <a:cs typeface="Courier New"/>
            </a:endParaRPr>
          </a:p>
          <a:p>
            <a:pPr marL="191135">
              <a:lnSpc>
                <a:spcPct val="100000"/>
              </a:lnSpc>
              <a:tabLst>
                <a:tab pos="542290" algn="l"/>
                <a:tab pos="542925" algn="l"/>
              </a:tabLst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F194ED8-325B-5E75-1421-BECF4312D0AE}"/>
              </a:ext>
            </a:extLst>
          </p:cNvPr>
          <p:cNvSpPr txBox="1">
            <a:spLocks/>
          </p:cNvSpPr>
          <p:nvPr/>
        </p:nvSpPr>
        <p:spPr>
          <a:xfrm>
            <a:off x="381000" y="69262"/>
            <a:ext cx="5638801" cy="8382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lvl1pPr>
              <a:defRPr sz="4200" b="1" i="0">
                <a:solidFill>
                  <a:srgbClr val="21212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000" kern="1200" dirty="0">
                <a:solidFill>
                  <a:schemeClr val="tx1"/>
                </a:solidFill>
                <a:latin typeface="+mj-lt"/>
                <a:cs typeface="+mj-cs"/>
              </a:rPr>
              <a:t>FUTURE DEVELOPMENT</a:t>
            </a:r>
            <a:endParaRPr lang="en-US" sz="5000" kern="1200" spc="-83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B61DEDFD-265E-3D19-895D-0B663408B5DF}"/>
              </a:ext>
            </a:extLst>
          </p:cNvPr>
          <p:cNvSpPr txBox="1">
            <a:spLocks/>
          </p:cNvSpPr>
          <p:nvPr/>
        </p:nvSpPr>
        <p:spPr>
          <a:xfrm>
            <a:off x="480885" y="1733550"/>
            <a:ext cx="8182230" cy="10264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 sz="4200" b="1" i="0">
                <a:solidFill>
                  <a:srgbClr val="21212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000" kern="1200" dirty="0">
                <a:solidFill>
                  <a:schemeClr val="tx1"/>
                </a:solidFill>
                <a:latin typeface="+mj-lt"/>
                <a:cs typeface="+mj-cs"/>
              </a:rPr>
              <a:t>DEMO</a:t>
            </a:r>
            <a:endParaRPr lang="en-US" sz="5000" kern="1200" spc="-83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B31215F041947B5CFB1810E7C0A90" ma:contentTypeVersion="14" ma:contentTypeDescription="Create a new document." ma:contentTypeScope="" ma:versionID="cbe71fab3cedd7132f7aff8549be80ba">
  <xsd:schema xmlns:xsd="http://www.w3.org/2001/XMLSchema" xmlns:xs="http://www.w3.org/2001/XMLSchema" xmlns:p="http://schemas.microsoft.com/office/2006/metadata/properties" xmlns:ns3="c2df266c-9bc0-4676-891c-518902c89848" xmlns:ns4="11780d96-06fe-4907-9d57-9710c3e82868" targetNamespace="http://schemas.microsoft.com/office/2006/metadata/properties" ma:root="true" ma:fieldsID="2061f7abe517ee0a6cb4bf5c1aa81a56" ns3:_="" ns4:_="">
    <xsd:import namespace="c2df266c-9bc0-4676-891c-518902c89848"/>
    <xsd:import namespace="11780d96-06fe-4907-9d57-9710c3e828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f266c-9bc0-4676-891c-518902c898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80d96-06fe-4907-9d57-9710c3e82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1FAF7-D15D-4CF0-A34F-673903F44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B8DBA-5201-4535-95CA-7A8EA35687B5}">
  <ds:schemaRefs>
    <ds:schemaRef ds:uri="http://purl.org/dc/terms/"/>
    <ds:schemaRef ds:uri="c2df266c-9bc0-4676-891c-518902c89848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1780d96-06fe-4907-9d57-9710c3e82868"/>
  </ds:schemaRefs>
</ds:datastoreItem>
</file>

<file path=customXml/itemProps3.xml><?xml version="1.0" encoding="utf-8"?>
<ds:datastoreItem xmlns:ds="http://schemas.openxmlformats.org/officeDocument/2006/customXml" ds:itemID="{2BE9FA64-A647-48A0-81A8-811F0E2C8B55}">
  <ds:schemaRefs>
    <ds:schemaRef ds:uri="11780d96-06fe-4907-9d57-9710c3e82868"/>
    <ds:schemaRef ds:uri="c2df266c-9bc0-4676-891c-518902c898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298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Gothic</vt:lpstr>
      <vt:lpstr>Arial</vt:lpstr>
      <vt:lpstr>Calibri</vt:lpstr>
      <vt:lpstr>Courier New</vt:lpstr>
      <vt:lpstr>Trebuchet MS</vt:lpstr>
      <vt:lpstr>Office Theme</vt:lpstr>
      <vt:lpstr>NODE TEAM</vt:lpstr>
      <vt:lpstr>ELEVETOR   PITCH</vt:lpstr>
      <vt:lpstr>CONCEPT</vt:lpstr>
      <vt:lpstr>TECNOLOGIES</vt:lpstr>
      <vt:lpstr>PowerPoint Presentation</vt:lpstr>
      <vt:lpstr>SNAKE GAME ENGINE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Gatsby</dc:title>
  <dc:creator>Chris Aylen</dc:creator>
  <cp:lastModifiedBy>Chris Aylen</cp:lastModifiedBy>
  <cp:revision>5</cp:revision>
  <dcterms:created xsi:type="dcterms:W3CDTF">2022-08-25T17:44:52Z</dcterms:created>
  <dcterms:modified xsi:type="dcterms:W3CDTF">2022-08-27T10:42:17Z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0x010100ACDB31215F041947B5CFB1810E7C0A90</vt:lpwstr>
  </property>
</Properties>
</file>