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notesMasterIdLst>
    <p:notesMasterId r:id="rId9"/>
  </p:notesMasterIdLst>
  <p:sldIdLst>
    <p:sldId id="325" r:id="rId2"/>
    <p:sldId id="326" r:id="rId3"/>
    <p:sldId id="327" r:id="rId4"/>
    <p:sldId id="332" r:id="rId5"/>
    <p:sldId id="328" r:id="rId6"/>
    <p:sldId id="329" r:id="rId7"/>
    <p:sldId id="33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0" d="100"/>
          <a:sy n="90" d="100"/>
        </p:scale>
        <p:origin x="117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C27B0F-2918-48E0-B4CB-427316697EAD}" type="datetimeFigureOut">
              <a:rPr lang="en-US" smtClean="0"/>
              <a:t>8/28/2020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5A1EA3-BC09-419F-9A09-6E9E28A1A49B}" type="slidenum">
              <a:rPr lang="en-US" smtClean="0"/>
              <a:t>‹#›</a:t>
            </a:fld>
            <a:endParaRPr lang="en-US"/>
          </a:p>
        </p:txBody>
      </p:sp>
    </p:spTree>
    <p:extLst>
      <p:ext uri="{BB962C8B-B14F-4D97-AF65-F5344CB8AC3E}">
        <p14:creationId xmlns:p14="http://schemas.microsoft.com/office/powerpoint/2010/main" val="3637834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74E457-6945-477A-B548-117F161702D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97751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3212135-6BE4-864A-95BE-33F9D5429F75}" type="datetime1">
              <a:rPr lang="en-US" smtClean="0"/>
              <a:t>8/28/2020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56525A-7F6F-4F2C-90D4-D7970A9E787F}" type="slidenum">
              <a:rPr lang="en-US" smtClean="0"/>
              <a:t>‹#›</a:t>
            </a:fld>
            <a:endParaRPr lang="en-US"/>
          </a:p>
        </p:txBody>
      </p:sp>
      <p:cxnSp>
        <p:nvCxnSpPr>
          <p:cNvPr id="7" name="Straight Connector 6"/>
          <p:cNvCxnSpPr/>
          <p:nvPr/>
        </p:nvCxnSpPr>
        <p:spPr>
          <a:xfrm>
            <a:off x="1524000" y="3509963"/>
            <a:ext cx="9144000" cy="0"/>
          </a:xfrm>
          <a:prstGeom prst="line">
            <a:avLst/>
          </a:prstGeom>
          <a:ln w="19050">
            <a:solidFill>
              <a:srgbClr val="A31F34"/>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4254F78D-33E6-461B-9748-BE6D20782F1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7726" y="665163"/>
            <a:ext cx="1732547" cy="914400"/>
          </a:xfrm>
          <a:prstGeom prst="rect">
            <a:avLst/>
          </a:prstGeom>
        </p:spPr>
      </p:pic>
    </p:spTree>
    <p:extLst>
      <p:ext uri="{BB962C8B-B14F-4D97-AF65-F5344CB8AC3E}">
        <p14:creationId xmlns:p14="http://schemas.microsoft.com/office/powerpoint/2010/main" val="288047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5BA2DD-9446-FE45-9F10-77B02D53AF41}" type="datetime1">
              <a:rPr lang="en-US" smtClean="0"/>
              <a:t>8/28/2020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56525A-7F6F-4F2C-90D4-D7970A9E787F}" type="slidenum">
              <a:rPr lang="en-US" smtClean="0"/>
              <a:t>‹#›</a:t>
            </a:fld>
            <a:endParaRPr lang="en-US"/>
          </a:p>
        </p:txBody>
      </p:sp>
      <p:cxnSp>
        <p:nvCxnSpPr>
          <p:cNvPr id="7" name="Straight Connector 6"/>
          <p:cNvCxnSpPr/>
          <p:nvPr/>
        </p:nvCxnSpPr>
        <p:spPr>
          <a:xfrm>
            <a:off x="609600" y="1091195"/>
            <a:ext cx="10972800" cy="0"/>
          </a:xfrm>
          <a:prstGeom prst="line">
            <a:avLst/>
          </a:prstGeom>
          <a:ln w="19050">
            <a:solidFill>
              <a:srgbClr val="A31F3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1032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ACE7E6-53D1-BC49-987A-9163DB47B8B8}" type="datetime1">
              <a:rPr lang="en-US" smtClean="0"/>
              <a:t>8/28/2020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56525A-7F6F-4F2C-90D4-D7970A9E787F}" type="slidenum">
              <a:rPr lang="en-US" smtClean="0"/>
              <a:t>‹#›</a:t>
            </a:fld>
            <a:endParaRPr lang="en-US"/>
          </a:p>
        </p:txBody>
      </p:sp>
    </p:spTree>
    <p:extLst>
      <p:ext uri="{BB962C8B-B14F-4D97-AF65-F5344CB8AC3E}">
        <p14:creationId xmlns:p14="http://schemas.microsoft.com/office/powerpoint/2010/main" val="33054646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B08C23-C145-3946-AF78-3875CA0FCAC6}" type="datetime1">
              <a:rPr lang="en-US" smtClean="0"/>
              <a:t>8/28/2020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56525A-7F6F-4F2C-90D4-D7970A9E787F}" type="slidenum">
              <a:rPr lang="en-US" smtClean="0"/>
              <a:t>‹#›</a:t>
            </a:fld>
            <a:endParaRPr lang="en-US"/>
          </a:p>
        </p:txBody>
      </p:sp>
      <p:cxnSp>
        <p:nvCxnSpPr>
          <p:cNvPr id="9" name="Straight Connector 8"/>
          <p:cNvCxnSpPr/>
          <p:nvPr/>
        </p:nvCxnSpPr>
        <p:spPr>
          <a:xfrm>
            <a:off x="609600" y="1107237"/>
            <a:ext cx="10972800" cy="0"/>
          </a:xfrm>
          <a:prstGeom prst="line">
            <a:avLst/>
          </a:prstGeom>
          <a:ln w="19050">
            <a:solidFill>
              <a:srgbClr val="A31F3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04907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6E620C3-333F-C64D-A0A6-5622A24E80EF}" type="datetime1">
              <a:rPr lang="en-US" smtClean="0"/>
              <a:t>8/28/2020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56525A-7F6F-4F2C-90D4-D7970A9E787F}" type="slidenum">
              <a:rPr lang="en-US" smtClean="0"/>
              <a:t>‹#›</a:t>
            </a:fld>
            <a:endParaRPr lang="en-US"/>
          </a:p>
        </p:txBody>
      </p:sp>
      <p:cxnSp>
        <p:nvCxnSpPr>
          <p:cNvPr id="7" name="Straight Connector 6"/>
          <p:cNvCxnSpPr/>
          <p:nvPr/>
        </p:nvCxnSpPr>
        <p:spPr>
          <a:xfrm>
            <a:off x="831850" y="4584014"/>
            <a:ext cx="10515600" cy="0"/>
          </a:xfrm>
          <a:prstGeom prst="line">
            <a:avLst/>
          </a:prstGeom>
          <a:ln w="19050">
            <a:solidFill>
              <a:srgbClr val="A31F3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98928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87448"/>
            <a:ext cx="5394960" cy="4937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7440" y="1187448"/>
            <a:ext cx="5394960" cy="4937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16E656-6809-9A42-8EB0-DEDC423A3C10}" type="datetime1">
              <a:rPr lang="en-US" smtClean="0"/>
              <a:t>8/28/2020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56525A-7F6F-4F2C-90D4-D7970A9E787F}" type="slidenum">
              <a:rPr lang="en-US" smtClean="0"/>
              <a:t>‹#›</a:t>
            </a:fld>
            <a:endParaRPr lang="en-US"/>
          </a:p>
        </p:txBody>
      </p:sp>
      <p:cxnSp>
        <p:nvCxnSpPr>
          <p:cNvPr id="8" name="Straight Connector 7"/>
          <p:cNvCxnSpPr/>
          <p:nvPr/>
        </p:nvCxnSpPr>
        <p:spPr>
          <a:xfrm>
            <a:off x="609600" y="1107237"/>
            <a:ext cx="10972800" cy="0"/>
          </a:xfrm>
          <a:prstGeom prst="line">
            <a:avLst/>
          </a:prstGeom>
          <a:ln w="19050">
            <a:solidFill>
              <a:srgbClr val="A31F3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72421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65125"/>
            <a:ext cx="10972800" cy="731520"/>
          </a:xfrm>
        </p:spPr>
        <p:txBody>
          <a:bodyPr/>
          <a:lstStyle/>
          <a:p>
            <a:r>
              <a:rPr lang="en-US"/>
              <a:t>Click to edit Master title style</a:t>
            </a:r>
          </a:p>
        </p:txBody>
      </p:sp>
      <p:sp>
        <p:nvSpPr>
          <p:cNvPr id="3" name="Text Placeholder 2"/>
          <p:cNvSpPr>
            <a:spLocks noGrp="1"/>
          </p:cNvSpPr>
          <p:nvPr>
            <p:ph type="body" idx="1"/>
          </p:nvPr>
        </p:nvSpPr>
        <p:spPr>
          <a:xfrm>
            <a:off x="609600" y="1187450"/>
            <a:ext cx="5394960" cy="457200"/>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1644650"/>
            <a:ext cx="5394960" cy="44805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7440" y="1187450"/>
            <a:ext cx="5394960" cy="457200"/>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40" y="1644650"/>
            <a:ext cx="5394960" cy="44805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F7A18C3-914C-C44C-BD39-0BF8C3FCB7E5}" type="datetime1">
              <a:rPr lang="en-US" smtClean="0"/>
              <a:t>8/28/2020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56525A-7F6F-4F2C-90D4-D7970A9E787F}" type="slidenum">
              <a:rPr lang="en-US" smtClean="0"/>
              <a:t>‹#›</a:t>
            </a:fld>
            <a:endParaRPr lang="en-US"/>
          </a:p>
        </p:txBody>
      </p:sp>
      <p:cxnSp>
        <p:nvCxnSpPr>
          <p:cNvPr id="10" name="Straight Connector 9"/>
          <p:cNvCxnSpPr/>
          <p:nvPr/>
        </p:nvCxnSpPr>
        <p:spPr>
          <a:xfrm>
            <a:off x="609600" y="1107238"/>
            <a:ext cx="10972800" cy="0"/>
          </a:xfrm>
          <a:prstGeom prst="line">
            <a:avLst/>
          </a:prstGeom>
          <a:ln w="19050">
            <a:solidFill>
              <a:srgbClr val="A31F3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58219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7B37579-1960-9C41-8A1C-2CB63FCEF77D}" type="datetime1">
              <a:rPr lang="en-US" smtClean="0"/>
              <a:t>8/28/2020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56525A-7F6F-4F2C-90D4-D7970A9E787F}" type="slidenum">
              <a:rPr lang="en-US" smtClean="0"/>
              <a:t>‹#›</a:t>
            </a:fld>
            <a:endParaRPr lang="en-US"/>
          </a:p>
        </p:txBody>
      </p:sp>
      <p:cxnSp>
        <p:nvCxnSpPr>
          <p:cNvPr id="6" name="Straight Connector 5"/>
          <p:cNvCxnSpPr/>
          <p:nvPr/>
        </p:nvCxnSpPr>
        <p:spPr>
          <a:xfrm>
            <a:off x="609600" y="1096644"/>
            <a:ext cx="10972800" cy="0"/>
          </a:xfrm>
          <a:prstGeom prst="line">
            <a:avLst/>
          </a:prstGeom>
          <a:ln w="19050">
            <a:solidFill>
              <a:srgbClr val="A31F3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65082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5CE160-FD55-3447-8F9E-F31B73394379}" type="datetime1">
              <a:rPr lang="en-US" smtClean="0"/>
              <a:t>8/28/2020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56525A-7F6F-4F2C-90D4-D7970A9E787F}" type="slidenum">
              <a:rPr lang="en-US" smtClean="0"/>
              <a:t>‹#›</a:t>
            </a:fld>
            <a:endParaRPr lang="en-US"/>
          </a:p>
        </p:txBody>
      </p:sp>
    </p:spTree>
    <p:extLst>
      <p:ext uri="{BB962C8B-B14F-4D97-AF65-F5344CB8AC3E}">
        <p14:creationId xmlns:p14="http://schemas.microsoft.com/office/powerpoint/2010/main" val="22486813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normAutofit/>
          </a:bodyPr>
          <a:lstStyle>
            <a:lvl1pPr>
              <a:defRPr sz="2800"/>
            </a:lvl1pPr>
            <a:lvl2pPr>
              <a:defRPr sz="2800"/>
            </a:lvl2pPr>
            <a:lvl3pPr>
              <a:defRPr sz="2800"/>
            </a:lvl3pPr>
            <a:lvl4pPr>
              <a:defRPr sz="2800"/>
            </a:lvl4pPr>
            <a:lvl5pPr>
              <a:defRPr sz="28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E85F710-4384-F648-9633-47D389327083}" type="datetime1">
              <a:rPr lang="en-US" smtClean="0"/>
              <a:t>8/28/2020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56525A-7F6F-4F2C-90D4-D7970A9E787F}" type="slidenum">
              <a:rPr lang="en-US" smtClean="0"/>
              <a:t>‹#›</a:t>
            </a:fld>
            <a:endParaRPr lang="en-US"/>
          </a:p>
        </p:txBody>
      </p:sp>
    </p:spTree>
    <p:extLst>
      <p:ext uri="{BB962C8B-B14F-4D97-AF65-F5344CB8AC3E}">
        <p14:creationId xmlns:p14="http://schemas.microsoft.com/office/powerpoint/2010/main" val="35912018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D8D0ECE-89B3-4D48-8F3D-2CDCDA683D8D}" type="datetime1">
              <a:rPr lang="en-US" smtClean="0"/>
              <a:t>8/28/2020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56525A-7F6F-4F2C-90D4-D7970A9E787F}" type="slidenum">
              <a:rPr lang="en-US" smtClean="0"/>
              <a:t>‹#›</a:t>
            </a:fld>
            <a:endParaRPr lang="en-US"/>
          </a:p>
        </p:txBody>
      </p:sp>
    </p:spTree>
    <p:extLst>
      <p:ext uri="{BB962C8B-B14F-4D97-AF65-F5344CB8AC3E}">
        <p14:creationId xmlns:p14="http://schemas.microsoft.com/office/powerpoint/2010/main" val="7526548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6400800"/>
            <a:ext cx="12192000" cy="457200"/>
          </a:xfrm>
          <a:prstGeom prst="rect">
            <a:avLst/>
          </a:prstGeom>
          <a:solidFill>
            <a:srgbClr val="A31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365124"/>
            <a:ext cx="10972800" cy="73152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187448"/>
            <a:ext cx="10972800" cy="493776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448800" y="0"/>
            <a:ext cx="2743200" cy="274320"/>
          </a:xfrm>
          <a:prstGeom prst="rect">
            <a:avLst/>
          </a:prstGeom>
        </p:spPr>
        <p:txBody>
          <a:bodyPr vert="horz" lIns="91440" tIns="45720" rIns="91440" bIns="45720" rtlCol="0" anchor="ctr"/>
          <a:lstStyle>
            <a:lvl1pPr algn="r">
              <a:defRPr sz="1200">
                <a:solidFill>
                  <a:schemeClr val="tx1"/>
                </a:solidFill>
              </a:defRPr>
            </a:lvl1pPr>
          </a:lstStyle>
          <a:p>
            <a:fld id="{24AC4F80-9FF4-4DDF-9712-CC6974099EC7}" type="datetimeFigureOut">
              <a:rPr lang="en-US" smtClean="0"/>
              <a:t>8/28/2020</a:t>
            </a:fld>
            <a:endParaRPr lang="en-US"/>
          </a:p>
        </p:txBody>
      </p:sp>
      <p:sp>
        <p:nvSpPr>
          <p:cNvPr id="5" name="Footer Placeholder 4"/>
          <p:cNvSpPr>
            <a:spLocks noGrp="1"/>
          </p:cNvSpPr>
          <p:nvPr>
            <p:ph type="ftr" sz="quarter" idx="3"/>
          </p:nvPr>
        </p:nvSpPr>
        <p:spPr>
          <a:xfrm>
            <a:off x="4038600" y="6446838"/>
            <a:ext cx="4114800" cy="365125"/>
          </a:xfrm>
          <a:prstGeom prst="rect">
            <a:avLst/>
          </a:prstGeom>
        </p:spPr>
        <p:txBody>
          <a:bodyPr vert="horz" lIns="91440" tIns="45720" rIns="91440" bIns="45720" rtlCol="0" anchor="ctr"/>
          <a:lstStyle>
            <a:lvl1pPr algn="ctr">
              <a:defRPr sz="1200">
                <a:solidFill>
                  <a:schemeClr val="bg1"/>
                </a:solidFill>
              </a:defRPr>
            </a:lvl1pPr>
          </a:lstStyle>
          <a:p>
            <a:endParaRPr lang="en-US"/>
          </a:p>
        </p:txBody>
      </p:sp>
      <p:sp>
        <p:nvSpPr>
          <p:cNvPr id="6" name="Slide Number Placeholder 5"/>
          <p:cNvSpPr>
            <a:spLocks noGrp="1"/>
          </p:cNvSpPr>
          <p:nvPr>
            <p:ph type="sldNum" sz="quarter" idx="4"/>
          </p:nvPr>
        </p:nvSpPr>
        <p:spPr>
          <a:xfrm>
            <a:off x="8839200" y="6446838"/>
            <a:ext cx="2743200" cy="365125"/>
          </a:xfrm>
          <a:prstGeom prst="rect">
            <a:avLst/>
          </a:prstGeom>
        </p:spPr>
        <p:txBody>
          <a:bodyPr vert="horz" lIns="91440" tIns="45720" rIns="91440" bIns="45720" rtlCol="0" anchor="ctr"/>
          <a:lstStyle>
            <a:lvl1pPr algn="r">
              <a:defRPr sz="1200">
                <a:solidFill>
                  <a:schemeClr val="bg1"/>
                </a:solidFill>
              </a:defRPr>
            </a:lvl1pPr>
          </a:lstStyle>
          <a:p>
            <a:fld id="{7C1A4C07-2642-4CA1-9B16-689F6C1264F3}" type="slidenum">
              <a:rPr lang="en-US" smtClean="0"/>
              <a:t>‹#›</a:t>
            </a:fld>
            <a:endParaRPr lang="en-US"/>
          </a:p>
        </p:txBody>
      </p:sp>
      <p:pic>
        <p:nvPicPr>
          <p:cNvPr id="8" name="Picture 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7809" y="6476260"/>
            <a:ext cx="1371600" cy="306279"/>
          </a:xfrm>
          <a:prstGeom prst="rect">
            <a:avLst/>
          </a:prstGeom>
        </p:spPr>
      </p:pic>
    </p:spTree>
    <p:extLst>
      <p:ext uri="{BB962C8B-B14F-4D97-AF65-F5344CB8AC3E}">
        <p14:creationId xmlns:p14="http://schemas.microsoft.com/office/powerpoint/2010/main" val="439128315"/>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a:buChar char="•"/>
        <a:defRPr sz="28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a:buChar char="•"/>
        <a:defRPr sz="28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a:buChar char="•"/>
        <a:defRPr sz="2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a:buChar char="•"/>
        <a:defRPr sz="2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ist.mit.edu/windows/10/student-vm" TargetMode="External"/><Relationship Id="rId2" Type="http://schemas.openxmlformats.org/officeDocument/2006/relationships/hyperlink" Target="https://ist.mit.edu/windows/10/base-v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ansys.com/academic/free-student-products" TargetMode="Externa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hyperlink" Target="https://personal.ems.psu.edu/~radovic/ChemKin_Theory_PaSR.pdf" TargetMode="External"/><Relationship Id="rId2" Type="http://schemas.openxmlformats.org/officeDocument/2006/relationships/hyperlink" Target="https://personal.ems.psu.edu/~radovic/ChemKinTutorials_PaSR.pdf"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pdfs.semanticscholar.org/78ad/3a160b87e2e4e29b6081d2b108e05b0e9cd9.pd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7430" y="1122363"/>
            <a:ext cx="10046676" cy="2387600"/>
          </a:xfrm>
        </p:spPr>
        <p:txBody>
          <a:bodyPr>
            <a:noAutofit/>
          </a:bodyPr>
          <a:lstStyle/>
          <a:p>
            <a:r>
              <a:rPr lang="en-US" sz="4800" b="1" dirty="0"/>
              <a:t>How to Install </a:t>
            </a:r>
            <a:r>
              <a:rPr lang="en-US" sz="4800" b="1" dirty="0" err="1"/>
              <a:t>Chemkin</a:t>
            </a:r>
            <a:r>
              <a:rPr lang="en-US" sz="4800" b="1" dirty="0"/>
              <a:t> Pro Student</a:t>
            </a:r>
            <a:endParaRPr lang="en-US" sz="4800" dirty="0"/>
          </a:p>
        </p:txBody>
      </p:sp>
      <p:sp>
        <p:nvSpPr>
          <p:cNvPr id="3" name="Subtitle 2"/>
          <p:cNvSpPr>
            <a:spLocks noGrp="1"/>
          </p:cNvSpPr>
          <p:nvPr>
            <p:ph type="subTitle" idx="1"/>
          </p:nvPr>
        </p:nvSpPr>
        <p:spPr>
          <a:xfrm>
            <a:off x="1524000" y="3602038"/>
            <a:ext cx="9144000" cy="2288808"/>
          </a:xfrm>
        </p:spPr>
        <p:txBody>
          <a:bodyPr>
            <a:normAutofit/>
          </a:bodyPr>
          <a:lstStyle/>
          <a:p>
            <a:r>
              <a:rPr lang="en-US" altLang="zh-TW" sz="2800" dirty="0"/>
              <a:t>Prof. Green 5.68J/10.652J</a:t>
            </a:r>
          </a:p>
          <a:p>
            <a:r>
              <a:rPr lang="en-US" altLang="zh-TW" sz="2800" dirty="0"/>
              <a:t>Sept 01 2020</a:t>
            </a:r>
          </a:p>
          <a:p>
            <a:r>
              <a:rPr lang="en-US" altLang="zh-TW" sz="2800" dirty="0"/>
              <a:t>Charles McGill</a:t>
            </a:r>
            <a:endParaRPr lang="en-US" sz="2800" dirty="0"/>
          </a:p>
        </p:txBody>
      </p:sp>
    </p:spTree>
    <p:extLst>
      <p:ext uri="{BB962C8B-B14F-4D97-AF65-F5344CB8AC3E}">
        <p14:creationId xmlns:p14="http://schemas.microsoft.com/office/powerpoint/2010/main" val="21908878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Chemkin</a:t>
            </a:r>
            <a:r>
              <a:rPr lang="en-US" dirty="0"/>
              <a:t> Pro Student Version</a:t>
            </a:r>
          </a:p>
        </p:txBody>
      </p:sp>
      <p:sp>
        <p:nvSpPr>
          <p:cNvPr id="5" name="Content Placeholder 4"/>
          <p:cNvSpPr>
            <a:spLocks noGrp="1"/>
          </p:cNvSpPr>
          <p:nvPr>
            <p:ph idx="1"/>
          </p:nvPr>
        </p:nvSpPr>
        <p:spPr/>
        <p:txBody>
          <a:bodyPr/>
          <a:lstStyle/>
          <a:p>
            <a:r>
              <a:rPr lang="en-US" dirty="0"/>
              <a:t>Ansys Student 2020 R2</a:t>
            </a:r>
          </a:p>
          <a:p>
            <a:r>
              <a:rPr lang="en-US" b="1" dirty="0"/>
              <a:t>Windows only</a:t>
            </a:r>
            <a:endParaRPr lang="en-US" dirty="0"/>
          </a:p>
          <a:p>
            <a:r>
              <a:rPr lang="en-US" dirty="0"/>
              <a:t>Free download</a:t>
            </a:r>
          </a:p>
          <a:p>
            <a:r>
              <a:rPr lang="en-US" dirty="0"/>
              <a:t>Local license – no connection to outside server</a:t>
            </a:r>
          </a:p>
          <a:p>
            <a:r>
              <a:rPr lang="en-US" dirty="0"/>
              <a:t>Roughly 25 GB install, 60 GB if you install a virtual machine for it</a:t>
            </a:r>
          </a:p>
          <a:p>
            <a:r>
              <a:rPr lang="en-US" dirty="0"/>
              <a:t>Many bundled applications, some of which can be deleted afterwards for disk space</a:t>
            </a:r>
          </a:p>
          <a:p>
            <a:endParaRPr lang="en-US" dirty="0"/>
          </a:p>
        </p:txBody>
      </p:sp>
    </p:spTree>
    <p:extLst>
      <p:ext uri="{BB962C8B-B14F-4D97-AF65-F5344CB8AC3E}">
        <p14:creationId xmlns:p14="http://schemas.microsoft.com/office/powerpoint/2010/main" val="34879059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8D859-4155-4CFE-8083-B10C898CA12A}"/>
              </a:ext>
            </a:extLst>
          </p:cNvPr>
          <p:cNvSpPr>
            <a:spLocks noGrp="1"/>
          </p:cNvSpPr>
          <p:nvPr>
            <p:ph type="title"/>
          </p:nvPr>
        </p:nvSpPr>
        <p:spPr/>
        <p:txBody>
          <a:bodyPr/>
          <a:lstStyle/>
          <a:p>
            <a:r>
              <a:rPr lang="en-US" dirty="0"/>
              <a:t>Windows Virtual Machine</a:t>
            </a:r>
          </a:p>
        </p:txBody>
      </p:sp>
      <p:sp>
        <p:nvSpPr>
          <p:cNvPr id="3" name="Content Placeholder 2">
            <a:extLst>
              <a:ext uri="{FF2B5EF4-FFF2-40B4-BE49-F238E27FC236}">
                <a16:creationId xmlns:a16="http://schemas.microsoft.com/office/drawing/2014/main" id="{205CD595-50FC-474E-8F2D-9C43D2DA11E8}"/>
              </a:ext>
            </a:extLst>
          </p:cNvPr>
          <p:cNvSpPr>
            <a:spLocks noGrp="1"/>
          </p:cNvSpPr>
          <p:nvPr>
            <p:ph idx="1"/>
          </p:nvPr>
        </p:nvSpPr>
        <p:spPr/>
        <p:txBody>
          <a:bodyPr>
            <a:normAutofit fontScale="70000" lnSpcReduction="20000"/>
          </a:bodyPr>
          <a:lstStyle/>
          <a:p>
            <a:r>
              <a:rPr lang="en-US" dirty="0"/>
              <a:t>If you are using a non-Windows system, MIT has made available virtual machine image for windows that will allow you access.</a:t>
            </a:r>
          </a:p>
          <a:p>
            <a:r>
              <a:rPr lang="en-US" dirty="0" err="1"/>
              <a:t>VmWare</a:t>
            </a:r>
            <a:r>
              <a:rPr lang="en-US" dirty="0"/>
              <a:t> – runs virtual machines</a:t>
            </a:r>
          </a:p>
          <a:p>
            <a:pPr lvl="1"/>
            <a:r>
              <a:rPr lang="en-US" dirty="0"/>
              <a:t>https://ist.mit.edu/vmware-fusion</a:t>
            </a:r>
          </a:p>
          <a:p>
            <a:pPr lvl="1"/>
            <a:r>
              <a:rPr lang="en-US" dirty="0" err="1"/>
              <a:t>Vmware</a:t>
            </a:r>
            <a:r>
              <a:rPr lang="en-US" dirty="0"/>
              <a:t> Fusion Pro for Macs</a:t>
            </a:r>
          </a:p>
          <a:p>
            <a:pPr lvl="1"/>
            <a:r>
              <a:rPr lang="en-US" dirty="0" err="1"/>
              <a:t>Vmware</a:t>
            </a:r>
            <a:r>
              <a:rPr lang="en-US" dirty="0"/>
              <a:t> Workstation Pro for Linux</a:t>
            </a:r>
          </a:p>
          <a:p>
            <a:pPr lvl="2"/>
            <a:r>
              <a:rPr lang="en-US" dirty="0"/>
              <a:t>Linux install from the download with command “</a:t>
            </a:r>
            <a:r>
              <a:rPr lang="en-US" dirty="0" err="1"/>
              <a:t>sudo</a:t>
            </a:r>
            <a:r>
              <a:rPr lang="en-US" dirty="0"/>
              <a:t> </a:t>
            </a:r>
            <a:r>
              <a:rPr lang="en-US" dirty="0" err="1"/>
              <a:t>sh</a:t>
            </a:r>
            <a:r>
              <a:rPr lang="en-US" dirty="0"/>
              <a:t> &lt;</a:t>
            </a:r>
            <a:r>
              <a:rPr lang="en-US" dirty="0" err="1"/>
              <a:t>insert_the_bundle_filename</a:t>
            </a:r>
            <a:r>
              <a:rPr lang="en-US" dirty="0"/>
              <a:t>&gt;.bundle”</a:t>
            </a:r>
          </a:p>
          <a:p>
            <a:r>
              <a:rPr lang="en-US" dirty="0"/>
              <a:t>Windows 10 Virtual Machine</a:t>
            </a:r>
          </a:p>
          <a:p>
            <a:pPr lvl="1"/>
            <a:r>
              <a:rPr lang="en-US" dirty="0">
                <a:hlinkClick r:id="rId2"/>
              </a:rPr>
              <a:t>https://ist.mit.edu/windows/10/base-vm</a:t>
            </a:r>
            <a:r>
              <a:rPr lang="en-US" dirty="0"/>
              <a:t> Basic installation option, 9 GB zip</a:t>
            </a:r>
          </a:p>
          <a:p>
            <a:pPr lvl="1"/>
            <a:r>
              <a:rPr lang="en-US" dirty="0">
                <a:hlinkClick r:id="rId3"/>
              </a:rPr>
              <a:t>https://ist.mit.edu/windows/10/student-vm</a:t>
            </a:r>
            <a:r>
              <a:rPr lang="en-US" dirty="0"/>
              <a:t> Some extra software, 12 GB zip</a:t>
            </a:r>
          </a:p>
          <a:p>
            <a:pPr lvl="1"/>
            <a:r>
              <a:rPr lang="en-US" dirty="0"/>
              <a:t>Save and extract in the directory that you want to be the working directory for </a:t>
            </a:r>
            <a:r>
              <a:rPr lang="en-US" dirty="0" err="1"/>
              <a:t>vmware</a:t>
            </a:r>
            <a:r>
              <a:rPr lang="en-US" dirty="0"/>
              <a:t>.</a:t>
            </a:r>
          </a:p>
          <a:p>
            <a:pPr lvl="1"/>
            <a:r>
              <a:rPr lang="en-US" dirty="0"/>
              <a:t>Default 60 GB disk space allocation, enough to install Ansys Student.</a:t>
            </a:r>
          </a:p>
          <a:p>
            <a:pPr lvl="1"/>
            <a:r>
              <a:rPr lang="en-US" dirty="0"/>
              <a:t>Updated every semester, switch to the newest one if you have one already.</a:t>
            </a:r>
          </a:p>
          <a:p>
            <a:pPr lvl="1"/>
            <a:r>
              <a:rPr lang="en-US" dirty="0"/>
              <a:t>Old VMs can accumulate update files and crowd out disk space.</a:t>
            </a:r>
          </a:p>
        </p:txBody>
      </p:sp>
    </p:spTree>
    <p:extLst>
      <p:ext uri="{BB962C8B-B14F-4D97-AF65-F5344CB8AC3E}">
        <p14:creationId xmlns:p14="http://schemas.microsoft.com/office/powerpoint/2010/main" val="12371657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59595-A36A-479B-8284-D7B452C422DD}"/>
              </a:ext>
            </a:extLst>
          </p:cNvPr>
          <p:cNvSpPr>
            <a:spLocks noGrp="1"/>
          </p:cNvSpPr>
          <p:nvPr>
            <p:ph type="title"/>
          </p:nvPr>
        </p:nvSpPr>
        <p:spPr/>
        <p:txBody>
          <a:bodyPr>
            <a:normAutofit/>
          </a:bodyPr>
          <a:lstStyle/>
          <a:p>
            <a:r>
              <a:rPr lang="en-US" dirty="0"/>
              <a:t>VMware</a:t>
            </a:r>
          </a:p>
        </p:txBody>
      </p:sp>
      <p:sp>
        <p:nvSpPr>
          <p:cNvPr id="3" name="Content Placeholder 2">
            <a:extLst>
              <a:ext uri="{FF2B5EF4-FFF2-40B4-BE49-F238E27FC236}">
                <a16:creationId xmlns:a16="http://schemas.microsoft.com/office/drawing/2014/main" id="{5EB4976C-FD97-4331-9692-768C423B5B0A}"/>
              </a:ext>
            </a:extLst>
          </p:cNvPr>
          <p:cNvSpPr>
            <a:spLocks noGrp="1"/>
          </p:cNvSpPr>
          <p:nvPr>
            <p:ph idx="1"/>
          </p:nvPr>
        </p:nvSpPr>
        <p:spPr>
          <a:xfrm>
            <a:off x="609600" y="1187448"/>
            <a:ext cx="3480262" cy="4937760"/>
          </a:xfrm>
        </p:spPr>
        <p:txBody>
          <a:bodyPr>
            <a:normAutofit fontScale="70000" lnSpcReduction="20000"/>
          </a:bodyPr>
          <a:lstStyle/>
          <a:p>
            <a:r>
              <a:rPr lang="en-US" dirty="0"/>
              <a:t>For Linux, launch from terminal as root (</a:t>
            </a:r>
            <a:r>
              <a:rPr lang="en-US" dirty="0" err="1"/>
              <a:t>sudo</a:t>
            </a:r>
            <a:r>
              <a:rPr lang="en-US" dirty="0"/>
              <a:t> </a:t>
            </a:r>
            <a:r>
              <a:rPr lang="en-US" dirty="0" err="1"/>
              <a:t>vmware</a:t>
            </a:r>
            <a:r>
              <a:rPr lang="en-US" dirty="0"/>
              <a:t>) to make sure settings are saved between sessions.</a:t>
            </a:r>
          </a:p>
          <a:p>
            <a:r>
              <a:rPr lang="en-US" dirty="0"/>
              <a:t>Open the .</a:t>
            </a:r>
            <a:r>
              <a:rPr lang="en-US" dirty="0" err="1"/>
              <a:t>vmx</a:t>
            </a:r>
            <a:r>
              <a:rPr lang="en-US" dirty="0"/>
              <a:t> file for your downloaded and extracted Windows virtual machine to load it into </a:t>
            </a:r>
            <a:r>
              <a:rPr lang="en-US" dirty="0" err="1"/>
              <a:t>vmware</a:t>
            </a:r>
            <a:r>
              <a:rPr lang="en-US" dirty="0"/>
              <a:t>.</a:t>
            </a:r>
          </a:p>
          <a:p>
            <a:r>
              <a:rPr lang="en-US" dirty="0"/>
              <a:t>On first launch, you will need to set up your username, etc.</a:t>
            </a:r>
          </a:p>
          <a:p>
            <a:r>
              <a:rPr lang="en-US" dirty="0"/>
              <a:t>Some time when the virtual computer is turned off, change settings to create a shared network folder for easy passing things in and out.</a:t>
            </a:r>
          </a:p>
          <a:p>
            <a:endParaRPr lang="en-US" dirty="0"/>
          </a:p>
        </p:txBody>
      </p:sp>
      <p:pic>
        <p:nvPicPr>
          <p:cNvPr id="4" name="Picture 3">
            <a:extLst>
              <a:ext uri="{FF2B5EF4-FFF2-40B4-BE49-F238E27FC236}">
                <a16:creationId xmlns:a16="http://schemas.microsoft.com/office/drawing/2014/main" id="{DE2622AB-9CE5-46EF-B367-D678346A7D3F}"/>
              </a:ext>
            </a:extLst>
          </p:cNvPr>
          <p:cNvPicPr>
            <a:picLocks noChangeAspect="1"/>
          </p:cNvPicPr>
          <p:nvPr/>
        </p:nvPicPr>
        <p:blipFill>
          <a:blip r:embed="rId2"/>
          <a:stretch>
            <a:fillRect/>
          </a:stretch>
        </p:blipFill>
        <p:spPr>
          <a:xfrm>
            <a:off x="4406295" y="1529735"/>
            <a:ext cx="2947700" cy="3998029"/>
          </a:xfrm>
          <a:prstGeom prst="rect">
            <a:avLst/>
          </a:prstGeom>
        </p:spPr>
      </p:pic>
      <p:pic>
        <p:nvPicPr>
          <p:cNvPr id="5" name="Picture 4">
            <a:extLst>
              <a:ext uri="{FF2B5EF4-FFF2-40B4-BE49-F238E27FC236}">
                <a16:creationId xmlns:a16="http://schemas.microsoft.com/office/drawing/2014/main" id="{C81D6DE7-F0CB-40A9-A194-A31D8195BBC0}"/>
              </a:ext>
            </a:extLst>
          </p:cNvPr>
          <p:cNvPicPr>
            <a:picLocks noChangeAspect="1"/>
          </p:cNvPicPr>
          <p:nvPr/>
        </p:nvPicPr>
        <p:blipFill>
          <a:blip r:embed="rId3"/>
          <a:stretch>
            <a:fillRect/>
          </a:stretch>
        </p:blipFill>
        <p:spPr>
          <a:xfrm>
            <a:off x="6808349" y="1740244"/>
            <a:ext cx="5383651" cy="3832167"/>
          </a:xfrm>
          <a:prstGeom prst="rect">
            <a:avLst/>
          </a:prstGeom>
        </p:spPr>
      </p:pic>
    </p:spTree>
    <p:extLst>
      <p:ext uri="{BB962C8B-B14F-4D97-AF65-F5344CB8AC3E}">
        <p14:creationId xmlns:p14="http://schemas.microsoft.com/office/powerpoint/2010/main" val="5729256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CEDAA-CF3C-46AD-BE1F-75282ECB7FC0}"/>
              </a:ext>
            </a:extLst>
          </p:cNvPr>
          <p:cNvSpPr>
            <a:spLocks noGrp="1"/>
          </p:cNvSpPr>
          <p:nvPr>
            <p:ph type="title"/>
          </p:nvPr>
        </p:nvSpPr>
        <p:spPr>
          <a:xfrm>
            <a:off x="609600" y="365124"/>
            <a:ext cx="10972800" cy="731520"/>
          </a:xfrm>
        </p:spPr>
        <p:txBody>
          <a:bodyPr anchor="ctr">
            <a:normAutofit/>
          </a:bodyPr>
          <a:lstStyle/>
          <a:p>
            <a:r>
              <a:rPr lang="en-US" dirty="0"/>
              <a:t>Download and Install Ansys</a:t>
            </a:r>
          </a:p>
        </p:txBody>
      </p:sp>
      <p:sp>
        <p:nvSpPr>
          <p:cNvPr id="10" name="Content Placeholder 2">
            <a:extLst>
              <a:ext uri="{FF2B5EF4-FFF2-40B4-BE49-F238E27FC236}">
                <a16:creationId xmlns:a16="http://schemas.microsoft.com/office/drawing/2014/main" id="{834F38C2-33A1-4FE9-B636-164B78525B06}"/>
              </a:ext>
            </a:extLst>
          </p:cNvPr>
          <p:cNvSpPr>
            <a:spLocks noGrp="1"/>
          </p:cNvSpPr>
          <p:nvPr>
            <p:ph sz="half" idx="1"/>
          </p:nvPr>
        </p:nvSpPr>
        <p:spPr>
          <a:xfrm>
            <a:off x="609600" y="1187448"/>
            <a:ext cx="5394960" cy="4937760"/>
          </a:xfrm>
        </p:spPr>
        <p:txBody>
          <a:bodyPr>
            <a:normAutofit fontScale="70000" lnSpcReduction="20000"/>
          </a:bodyPr>
          <a:lstStyle/>
          <a:p>
            <a:r>
              <a:rPr lang="en-US" dirty="0">
                <a:hlinkClick r:id="rId2"/>
              </a:rPr>
              <a:t>https://www.ansys.com/academic/free-student-products</a:t>
            </a:r>
            <a:endParaRPr lang="en-US" dirty="0"/>
          </a:p>
          <a:p>
            <a:r>
              <a:rPr lang="en-US" dirty="0"/>
              <a:t>Ansys Student 2020 R2.</a:t>
            </a:r>
          </a:p>
          <a:p>
            <a:pPr lvl="1"/>
            <a:r>
              <a:rPr lang="en-US" dirty="0"/>
              <a:t>Not Discover Live Student or Discovery AIM Student.</a:t>
            </a:r>
          </a:p>
          <a:p>
            <a:r>
              <a:rPr lang="en-US" dirty="0"/>
              <a:t>6.3 GB zipped download file</a:t>
            </a:r>
          </a:p>
          <a:p>
            <a:r>
              <a:rPr lang="en-US" dirty="0"/>
              <a:t>Unzip</a:t>
            </a:r>
          </a:p>
          <a:p>
            <a:r>
              <a:rPr lang="en-US" dirty="0"/>
              <a:t>Right click on setup.exe file and run as administrator</a:t>
            </a:r>
          </a:p>
          <a:p>
            <a:r>
              <a:rPr lang="en-US" dirty="0"/>
              <a:t>Click through install prompts</a:t>
            </a:r>
          </a:p>
          <a:p>
            <a:pPr lvl="1"/>
            <a:r>
              <a:rPr lang="en-US" dirty="0"/>
              <a:t>One optional prompt will report data back to Ansys.</a:t>
            </a:r>
          </a:p>
          <a:p>
            <a:r>
              <a:rPr lang="en-US" dirty="0"/>
              <a:t>Can go back and delete the installer.</a:t>
            </a:r>
          </a:p>
          <a:p>
            <a:r>
              <a:rPr lang="en-US" dirty="0"/>
              <a:t>From start menu, search and launch </a:t>
            </a:r>
            <a:r>
              <a:rPr lang="en-US" dirty="0" err="1"/>
              <a:t>Chemkin</a:t>
            </a:r>
            <a:r>
              <a:rPr lang="en-US" dirty="0"/>
              <a:t> 2020 R2.</a:t>
            </a:r>
          </a:p>
          <a:p>
            <a:pPr lvl="2"/>
            <a:endParaRPr lang="en-US" dirty="0"/>
          </a:p>
          <a:p>
            <a:endParaRPr lang="en-US" dirty="0"/>
          </a:p>
          <a:p>
            <a:endParaRPr lang="en-US" dirty="0"/>
          </a:p>
          <a:p>
            <a:endParaRPr lang="en-US" dirty="0"/>
          </a:p>
        </p:txBody>
      </p:sp>
      <p:pic>
        <p:nvPicPr>
          <p:cNvPr id="5" name="Picture 4" descr="A screenshot of a cell phone&#10;&#10;Description automatically generated">
            <a:extLst>
              <a:ext uri="{FF2B5EF4-FFF2-40B4-BE49-F238E27FC236}">
                <a16:creationId xmlns:a16="http://schemas.microsoft.com/office/drawing/2014/main" id="{6E4FEB4C-3CAF-4CC2-BBA1-758CFAD26EE4}"/>
              </a:ext>
            </a:extLst>
          </p:cNvPr>
          <p:cNvPicPr>
            <a:picLocks noChangeAspect="1"/>
          </p:cNvPicPr>
          <p:nvPr/>
        </p:nvPicPr>
        <p:blipFill>
          <a:blip r:embed="rId3"/>
          <a:stretch>
            <a:fillRect/>
          </a:stretch>
        </p:blipFill>
        <p:spPr>
          <a:xfrm>
            <a:off x="6932813" y="255787"/>
            <a:ext cx="4735304" cy="3942141"/>
          </a:xfrm>
          <a:prstGeom prst="rect">
            <a:avLst/>
          </a:prstGeom>
          <a:noFill/>
        </p:spPr>
      </p:pic>
      <p:pic>
        <p:nvPicPr>
          <p:cNvPr id="7" name="Picture 6">
            <a:extLst>
              <a:ext uri="{FF2B5EF4-FFF2-40B4-BE49-F238E27FC236}">
                <a16:creationId xmlns:a16="http://schemas.microsoft.com/office/drawing/2014/main" id="{C6C1F542-A6F5-4516-B9DB-8B2ED4719101}"/>
              </a:ext>
            </a:extLst>
          </p:cNvPr>
          <p:cNvPicPr>
            <a:picLocks noChangeAspect="1"/>
          </p:cNvPicPr>
          <p:nvPr/>
        </p:nvPicPr>
        <p:blipFill>
          <a:blip r:embed="rId4"/>
          <a:stretch>
            <a:fillRect/>
          </a:stretch>
        </p:blipFill>
        <p:spPr>
          <a:xfrm>
            <a:off x="6932813" y="4197928"/>
            <a:ext cx="4617322" cy="2136603"/>
          </a:xfrm>
          <a:prstGeom prst="rect">
            <a:avLst/>
          </a:prstGeom>
        </p:spPr>
      </p:pic>
    </p:spTree>
    <p:extLst>
      <p:ext uri="{BB962C8B-B14F-4D97-AF65-F5344CB8AC3E}">
        <p14:creationId xmlns:p14="http://schemas.microsoft.com/office/powerpoint/2010/main" val="9593193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E548C-0A17-45D5-9514-927CAE356E36}"/>
              </a:ext>
            </a:extLst>
          </p:cNvPr>
          <p:cNvSpPr>
            <a:spLocks noGrp="1"/>
          </p:cNvSpPr>
          <p:nvPr>
            <p:ph type="title"/>
          </p:nvPr>
        </p:nvSpPr>
        <p:spPr/>
        <p:txBody>
          <a:bodyPr/>
          <a:lstStyle/>
          <a:p>
            <a:r>
              <a:rPr lang="en-US" dirty="0"/>
              <a:t>Help and Manuals</a:t>
            </a:r>
          </a:p>
        </p:txBody>
      </p:sp>
      <p:sp>
        <p:nvSpPr>
          <p:cNvPr id="3" name="Content Placeholder 2">
            <a:extLst>
              <a:ext uri="{FF2B5EF4-FFF2-40B4-BE49-F238E27FC236}">
                <a16:creationId xmlns:a16="http://schemas.microsoft.com/office/drawing/2014/main" id="{D2B1CD2E-2264-4D0A-9F8F-93075C21A857}"/>
              </a:ext>
            </a:extLst>
          </p:cNvPr>
          <p:cNvSpPr>
            <a:spLocks noGrp="1"/>
          </p:cNvSpPr>
          <p:nvPr>
            <p:ph idx="1"/>
          </p:nvPr>
        </p:nvSpPr>
        <p:spPr>
          <a:xfrm>
            <a:off x="609600" y="3195928"/>
            <a:ext cx="10873564" cy="3296948"/>
          </a:xfrm>
        </p:spPr>
        <p:txBody>
          <a:bodyPr>
            <a:normAutofit fontScale="77500" lnSpcReduction="20000"/>
          </a:bodyPr>
          <a:lstStyle/>
          <a:p>
            <a:r>
              <a:rPr lang="en-US" dirty="0"/>
              <a:t>Current Manuals accessible in a web-readable version through the software help section.</a:t>
            </a:r>
          </a:p>
          <a:p>
            <a:pPr lvl="1"/>
            <a:r>
              <a:rPr lang="en-US" dirty="0"/>
              <a:t>Ansys controls documents tightly so not downloadable.</a:t>
            </a:r>
          </a:p>
          <a:p>
            <a:r>
              <a:rPr lang="en-US" dirty="0"/>
              <a:t>Some old versions of manuals in pdf form can be found online.</a:t>
            </a:r>
          </a:p>
          <a:p>
            <a:pPr lvl="1"/>
            <a:r>
              <a:rPr lang="en-US" dirty="0"/>
              <a:t>Input Manual – No longer available</a:t>
            </a:r>
          </a:p>
          <a:p>
            <a:pPr lvl="1"/>
            <a:r>
              <a:rPr lang="en-US" dirty="0"/>
              <a:t>Tutorial Manual - </a:t>
            </a:r>
            <a:r>
              <a:rPr lang="en-US" dirty="0">
                <a:hlinkClick r:id="rId2"/>
              </a:rPr>
              <a:t>https://personal.ems.psu.edu/~radovic/ChemKinTutorials_PaSR.pdf</a:t>
            </a:r>
            <a:endParaRPr lang="en-US" dirty="0"/>
          </a:p>
          <a:p>
            <a:pPr lvl="1"/>
            <a:r>
              <a:rPr lang="en-US" dirty="0"/>
              <a:t>Theory Manual – </a:t>
            </a:r>
            <a:r>
              <a:rPr lang="en-US" dirty="0">
                <a:hlinkClick r:id="rId3"/>
              </a:rPr>
              <a:t>https://personal.ems.psu.edu/~radovic/ChemKin_Theory_PaSR.pdf</a:t>
            </a:r>
            <a:endParaRPr lang="en-US" dirty="0"/>
          </a:p>
          <a:p>
            <a:pPr lvl="1"/>
            <a:r>
              <a:rPr lang="en-US" dirty="0"/>
              <a:t>Relevant Lennard-Jones parameters- </a:t>
            </a:r>
            <a:r>
              <a:rPr lang="en-US" dirty="0">
                <a:hlinkClick r:id="rId4"/>
              </a:rPr>
              <a:t>https://pdfs.semanticscholar.org/78ad/3a160b87e2e4e29b6081d2b108e05b0e9cd9.pdf</a:t>
            </a:r>
            <a:endParaRPr lang="en-US" dirty="0"/>
          </a:p>
          <a:p>
            <a:pPr lvl="1"/>
            <a:endParaRPr lang="en-US" dirty="0"/>
          </a:p>
        </p:txBody>
      </p:sp>
      <p:pic>
        <p:nvPicPr>
          <p:cNvPr id="5" name="Picture 4">
            <a:extLst>
              <a:ext uri="{FF2B5EF4-FFF2-40B4-BE49-F238E27FC236}">
                <a16:creationId xmlns:a16="http://schemas.microsoft.com/office/drawing/2014/main" id="{D7D88897-65EC-47C9-85C6-6DFDC0FC8EAC}"/>
              </a:ext>
            </a:extLst>
          </p:cNvPr>
          <p:cNvPicPr>
            <a:picLocks noChangeAspect="1"/>
          </p:cNvPicPr>
          <p:nvPr/>
        </p:nvPicPr>
        <p:blipFill rotWithShape="1">
          <a:blip r:embed="rId5"/>
          <a:srcRect b="74481"/>
          <a:stretch/>
        </p:blipFill>
        <p:spPr>
          <a:xfrm>
            <a:off x="1414130" y="1188384"/>
            <a:ext cx="9783803" cy="1778100"/>
          </a:xfrm>
          <a:prstGeom prst="rect">
            <a:avLst/>
          </a:prstGeom>
        </p:spPr>
      </p:pic>
    </p:spTree>
    <p:extLst>
      <p:ext uri="{BB962C8B-B14F-4D97-AF65-F5344CB8AC3E}">
        <p14:creationId xmlns:p14="http://schemas.microsoft.com/office/powerpoint/2010/main" val="40749295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1A876-0AE2-42E5-893D-7840715C57BE}"/>
              </a:ext>
            </a:extLst>
          </p:cNvPr>
          <p:cNvSpPr>
            <a:spLocks noGrp="1"/>
          </p:cNvSpPr>
          <p:nvPr>
            <p:ph type="title"/>
          </p:nvPr>
        </p:nvSpPr>
        <p:spPr/>
        <p:txBody>
          <a:bodyPr/>
          <a:lstStyle/>
          <a:p>
            <a:r>
              <a:rPr lang="en-US" dirty="0"/>
              <a:t>Alternative Options</a:t>
            </a:r>
          </a:p>
        </p:txBody>
      </p:sp>
      <p:sp>
        <p:nvSpPr>
          <p:cNvPr id="3" name="Content Placeholder 2">
            <a:extLst>
              <a:ext uri="{FF2B5EF4-FFF2-40B4-BE49-F238E27FC236}">
                <a16:creationId xmlns:a16="http://schemas.microsoft.com/office/drawing/2014/main" id="{94B33386-2459-4D87-91A8-31835613501C}"/>
              </a:ext>
            </a:extLst>
          </p:cNvPr>
          <p:cNvSpPr>
            <a:spLocks noGrp="1"/>
          </p:cNvSpPr>
          <p:nvPr>
            <p:ph idx="1"/>
          </p:nvPr>
        </p:nvSpPr>
        <p:spPr/>
        <p:txBody>
          <a:bodyPr>
            <a:normAutofit fontScale="85000" lnSpcReduction="20000"/>
          </a:bodyPr>
          <a:lstStyle/>
          <a:p>
            <a:r>
              <a:rPr lang="en-US" dirty="0"/>
              <a:t>Having your own version of Student Chemkin without external license checks will be the simplest way to operate. But if you cannot do this there are other alternatives.</a:t>
            </a:r>
          </a:p>
          <a:p>
            <a:r>
              <a:rPr lang="en-US" dirty="0"/>
              <a:t>Option 1</a:t>
            </a:r>
          </a:p>
          <a:p>
            <a:pPr lvl="1"/>
            <a:r>
              <a:rPr lang="en-US" dirty="0"/>
              <a:t>Open source alternatives Cantera and RMS are available. To be discussed briefly in the main tutorial.</a:t>
            </a:r>
          </a:p>
          <a:p>
            <a:r>
              <a:rPr lang="en-US" dirty="0"/>
              <a:t>Option 2</a:t>
            </a:r>
          </a:p>
          <a:p>
            <a:pPr lvl="1"/>
            <a:r>
              <a:rPr lang="en-US" dirty="0"/>
              <a:t>Remote access to Green Group Computers. Currently moving the license server within the group, so is temporarily unavailable. Will be an option in the not too distant future for MIT students.</a:t>
            </a:r>
          </a:p>
          <a:p>
            <a:r>
              <a:rPr lang="en-US" dirty="0"/>
              <a:t>Option 3</a:t>
            </a:r>
          </a:p>
          <a:p>
            <a:pPr lvl="1"/>
            <a:r>
              <a:rPr lang="en-US" dirty="0"/>
              <a:t>In past years, it has been possible to run </a:t>
            </a:r>
            <a:r>
              <a:rPr lang="en-US" dirty="0" err="1"/>
              <a:t>ChemkinPro</a:t>
            </a:r>
            <a:r>
              <a:rPr lang="en-US" dirty="0"/>
              <a:t> from the Athena Cluster computers and to access them remotely.</a:t>
            </a:r>
          </a:p>
          <a:p>
            <a:pPr lvl="1"/>
            <a:r>
              <a:rPr lang="en-US" dirty="0"/>
              <a:t>As of now I have not been able to verify this access method.</a:t>
            </a:r>
          </a:p>
          <a:p>
            <a:pPr lvl="1"/>
            <a:r>
              <a:rPr lang="en-US" dirty="0"/>
              <a:t>It is not clear whether that license has lapsed or if it is still active.</a:t>
            </a:r>
          </a:p>
        </p:txBody>
      </p:sp>
    </p:spTree>
    <p:extLst>
      <p:ext uri="{BB962C8B-B14F-4D97-AF65-F5344CB8AC3E}">
        <p14:creationId xmlns:p14="http://schemas.microsoft.com/office/powerpoint/2010/main" val="16953758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MIT Bar (16x9)">
  <a:themeElements>
    <a:clrScheme name="MIT">
      <a:dk1>
        <a:srgbClr val="000000"/>
      </a:dk1>
      <a:lt1>
        <a:srgbClr val="FFFFFF"/>
      </a:lt1>
      <a:dk2>
        <a:srgbClr val="8A8B8C"/>
      </a:dk2>
      <a:lt2>
        <a:srgbClr val="C2C0BF"/>
      </a:lt2>
      <a:accent1>
        <a:srgbClr val="A31F34"/>
      </a:accent1>
      <a:accent2>
        <a:srgbClr val="0066CC"/>
      </a:accent2>
      <a:accent3>
        <a:srgbClr val="8A8B8C"/>
      </a:accent3>
      <a:accent4>
        <a:srgbClr val="FFCC66"/>
      </a:accent4>
      <a:accent5>
        <a:srgbClr val="6600FF"/>
      </a:accent5>
      <a:accent6>
        <a:srgbClr val="339966"/>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T Bar (16x9)" id="{7A734F30-4A5B-4C1E-A626-3BDB805BF781}" vid="{3A071894-F0FE-49D3-BA47-65C88F0C580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306</TotalTime>
  <Words>644</Words>
  <Application>Microsoft Office PowerPoint</Application>
  <PresentationFormat>Widescreen</PresentationFormat>
  <Paragraphs>62</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MIT Bar (16x9)</vt:lpstr>
      <vt:lpstr>How to Install Chemkin Pro Student</vt:lpstr>
      <vt:lpstr>Chemkin Pro Student Version</vt:lpstr>
      <vt:lpstr>Windows Virtual Machine</vt:lpstr>
      <vt:lpstr>VMware</vt:lpstr>
      <vt:lpstr>Download and Install Ansys</vt:lpstr>
      <vt:lpstr>Help and Manuals</vt:lpstr>
      <vt:lpstr>Alternative Options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Install Chemkin Pro Student</dc:title>
  <dc:creator>Charles McGill</dc:creator>
  <cp:lastModifiedBy>Charles McGill</cp:lastModifiedBy>
  <cp:revision>15</cp:revision>
  <dcterms:created xsi:type="dcterms:W3CDTF">2020-08-27T21:36:02Z</dcterms:created>
  <dcterms:modified xsi:type="dcterms:W3CDTF">2020-08-28T05:59:53Z</dcterms:modified>
</cp:coreProperties>
</file>