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6041D0-8ED4-4673-9AF7-E41607B5F7D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Untitled Section" id="{132CA61C-33FA-4515-886F-617F40CF02CE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0206-B5B9-4F19-B7CC-B691FB2CB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364AD-DF35-436C-B5CA-5BE6E0515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1D59E-4688-4903-8E40-6F084E22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4DB16-B84A-4B72-B700-D33932E5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DB304-B432-4925-8E4E-4A466DE5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7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712F-9C7E-4AB7-92FA-1755EDA9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64E07-97BE-436A-AD2E-638F7F75F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2C68-5249-43DF-BAAD-63261E0D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412B-B08A-4F92-9655-E118409E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EBDF-F7E9-4E56-96B1-69ADD0E7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8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0137C-424F-45D3-9813-892ED76D0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501A9-7C7F-4594-A8B4-43991CB1A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84E6-03D8-4F10-80D2-D0E70076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3E61-70CA-4020-B86F-E679B22E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45CB1-8F54-48FD-8E17-D071CD4B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CB68-89E1-4D2C-91F3-FB765453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7C440-C76D-404E-93FA-7214979C5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4CBE-5EFE-4628-BA9B-8B4B5B3F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7D1D-0F35-4BDC-A356-E4D18C7F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A0486-F183-46B0-8E11-49BF7423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A24B-D712-404E-9CAD-EED5C92C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56335-C139-4A66-9097-0E6CDEEE8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8B48-467E-4F0F-8577-6DEC35C7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2155-FC6E-4D4B-B3C3-977670BB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37156-DC39-42AC-8EC5-FAD7B80E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B869-6E51-46AC-831B-B08D448A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FDC35-AC4C-44CF-83DA-0E8DDA1BA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FD246-7949-4669-B9A1-51E506330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1E9B7-FF67-4E7D-AF11-B593F5AA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E144-3DA8-47F4-8750-3356F2D8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FF43-C0CD-4C1B-9C29-7DC8C9AE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E4A7-8E71-4CDE-B727-F0FF1E46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18AF-54CC-42D0-A372-14FEC995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A16AA-D658-449F-873C-7449C6EDC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7442F-1A00-4B47-9A1E-269D55E39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F1A18-18A5-4CDA-BC7E-0B53B82A9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2DBE2-A4C1-46D3-87D7-9D8C3384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F3DB0-ADE1-4FD7-AC70-1177DCA5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74A37-DE1E-404E-A208-AC7BDB5D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4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FC42-4E5B-4BEC-B40B-4C5FACDC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B8BCD-4B61-4D72-AFEB-A544D81F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6BB61-9FB2-401A-8346-D7825B50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004A9-832F-4887-BACB-619C5AA4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8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9D238-89F0-406A-81C5-EF75BDC2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0722A-4552-4060-87A4-F1D7104E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8230B-7E30-421F-A47B-97A93912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BB36-63F5-4115-BE79-BC03B277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8536-7433-4BFA-8DC9-E1C9FEA21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493C2-A1E3-4FA0-A606-A3554E6A4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19EDA-E936-4757-B4F5-39C97CB5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AF3F0-35E5-4DD6-8635-7F6E93E8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E0FB1-F84A-46F3-A486-60B5008A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3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093F-2196-4C88-AB20-88FE0D29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1B0B1-709F-466E-8259-841241070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B541F-24F4-4713-83BA-8D8617EBF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6BA8-15A7-4D29-AB84-DA138782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2A802-7FC1-40FB-B13D-891ACAF1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9A005-E584-44DE-B481-CA3EA2CB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DC341-83E5-439F-9F03-E41758C4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5D4E7-70B7-4C8A-A21D-691E1C95D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50AD3-FCAB-4062-B82D-3F4123A81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3B7A9-9018-43CE-AD9A-81487A3755CB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23A90-B9C5-4058-9267-B306B5CFE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DCD7-F830-4760-8D1A-587989F97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3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806F-FEEE-4760-B41A-8392AC532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1FE31-3674-4694-9ED6-344535129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 4020</a:t>
            </a:r>
          </a:p>
          <a:p>
            <a:r>
              <a:rPr lang="en-US" dirty="0"/>
              <a:t>University of Central Florida</a:t>
            </a:r>
          </a:p>
        </p:txBody>
      </p:sp>
    </p:spTree>
    <p:extLst>
      <p:ext uri="{BB962C8B-B14F-4D97-AF65-F5344CB8AC3E}">
        <p14:creationId xmlns:p14="http://schemas.microsoft.com/office/powerpoint/2010/main" val="165408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Suggested to create a dedicated folder for source code. I use c:\work\Python</a:t>
            </a:r>
          </a:p>
          <a:p>
            <a:r>
              <a:rPr lang="en-US" dirty="0"/>
              <a:t>Use a text editor such as Notepad++ or Sublime to create a source code module with a .</a:t>
            </a:r>
            <a:r>
              <a:rPr lang="en-US" dirty="0" err="1"/>
              <a:t>py</a:t>
            </a:r>
            <a:r>
              <a:rPr lang="en-US" dirty="0"/>
              <a:t> extension</a:t>
            </a:r>
          </a:p>
          <a:p>
            <a:r>
              <a:rPr lang="en-US" dirty="0"/>
              <a:t>Go to File\Open to open and load external source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3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expected: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firstNumber</a:t>
            </a:r>
            <a:r>
              <a:rPr lang="en-US" dirty="0"/>
              <a:t> = 1 + 2</a:t>
            </a:r>
          </a:p>
          <a:p>
            <a:pPr marL="0" indent="0">
              <a:buNone/>
            </a:pPr>
            <a:r>
              <a:rPr lang="en-US" dirty="0" err="1"/>
              <a:t>secondNumber</a:t>
            </a:r>
            <a:r>
              <a:rPr lang="en-US" dirty="0"/>
              <a:t> = 105 + 10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firstNumber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secondNumber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6989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perform normal operations with variables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total = </a:t>
            </a:r>
            <a:r>
              <a:rPr lang="en-US" dirty="0" err="1"/>
              <a:t>firstNumber</a:t>
            </a:r>
            <a:r>
              <a:rPr lang="en-US" dirty="0"/>
              <a:t> + </a:t>
            </a:r>
            <a:r>
              <a:rPr lang="en-US" dirty="0" err="1"/>
              <a:t>secondNumber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print(total)</a:t>
            </a:r>
          </a:p>
        </p:txBody>
      </p:sp>
    </p:spTree>
    <p:extLst>
      <p:ext uri="{BB962C8B-B14F-4D97-AF65-F5344CB8AC3E}">
        <p14:creationId xmlns:p14="http://schemas.microsoft.com/office/powerpoint/2010/main" val="15232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8738" y="-642938"/>
            <a:ext cx="14849475" cy="814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8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190625"/>
            <a:ext cx="92678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6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171575"/>
            <a:ext cx="95440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59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138237"/>
            <a:ext cx="93630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2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628650"/>
            <a:ext cx="94297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9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933450"/>
            <a:ext cx="93535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55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166812"/>
            <a:ext cx="94773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3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F6CE-88E3-4484-8D1D-D6967106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4D21-FB8A-45F9-AB63-667DD8D3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bit project oriented</a:t>
            </a:r>
          </a:p>
          <a:p>
            <a:endParaRPr lang="en-US" dirty="0"/>
          </a:p>
          <a:p>
            <a:r>
              <a:rPr lang="en-US" dirty="0"/>
              <a:t>Variables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Logic</a:t>
            </a:r>
          </a:p>
          <a:p>
            <a:r>
              <a:rPr lang="en-US" dirty="0"/>
              <a:t>Data Structures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Object Oriented Python</a:t>
            </a:r>
          </a:p>
        </p:txBody>
      </p:sp>
    </p:spTree>
    <p:extLst>
      <p:ext uri="{BB962C8B-B14F-4D97-AF65-F5344CB8AC3E}">
        <p14:creationId xmlns:p14="http://schemas.microsoft.com/office/powerpoint/2010/main" val="195601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Normal operations</a:t>
            </a:r>
          </a:p>
          <a:p>
            <a:pPr marL="0" indent="0">
              <a:buNone/>
            </a:pPr>
            <a:r>
              <a:rPr lang="en-US" dirty="0"/>
              <a:t>&gt;&gt;&gt; 3 + 14</a:t>
            </a:r>
          </a:p>
          <a:p>
            <a:pPr marL="0" indent="0">
              <a:buNone/>
            </a:pPr>
            <a:r>
              <a:rPr lang="en-US" dirty="0"/>
              <a:t>17</a:t>
            </a:r>
          </a:p>
          <a:p>
            <a:pPr marL="0" indent="0">
              <a:buNone/>
            </a:pPr>
            <a:r>
              <a:rPr lang="en-US" dirty="0"/>
              <a:t>&gt;&gt;&gt; 4.5 + 9</a:t>
            </a:r>
          </a:p>
          <a:p>
            <a:pPr marL="0" indent="0">
              <a:buNone/>
            </a:pPr>
            <a:r>
              <a:rPr lang="en-US" dirty="0"/>
              <a:t>13.5</a:t>
            </a:r>
          </a:p>
          <a:p>
            <a:pPr marL="0" indent="0">
              <a:buNone/>
            </a:pPr>
            <a:r>
              <a:rPr lang="en-US" dirty="0"/>
              <a:t>&gt;&gt;&gt; 5 - 4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&gt;&gt;&gt; 3 * 4</a:t>
            </a:r>
          </a:p>
          <a:p>
            <a:pPr marL="0" indent="0">
              <a:buNone/>
            </a:pPr>
            <a:r>
              <a:rPr lang="en-US" dirty="0"/>
              <a:t>12</a:t>
            </a:r>
          </a:p>
          <a:p>
            <a:pPr marL="0" indent="0">
              <a:buNone/>
            </a:pPr>
            <a:r>
              <a:rPr lang="en-US" dirty="0"/>
              <a:t>&gt;&gt;&gt; 10 / 5</a:t>
            </a:r>
          </a:p>
          <a:p>
            <a:pPr marL="0" indent="0">
              <a:buNone/>
            </a:pPr>
            <a:r>
              <a:rPr lang="en-US" dirty="0"/>
              <a:t>2.0</a:t>
            </a:r>
          </a:p>
          <a:p>
            <a:pPr marL="0" indent="0">
              <a:buNone/>
            </a:pPr>
            <a:r>
              <a:rPr lang="en-US" dirty="0"/>
              <a:t>&gt;&gt;&gt; 5 % 2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1923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114" y="0"/>
            <a:ext cx="6083124" cy="708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80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999" y="386862"/>
            <a:ext cx="4832948" cy="579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70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044" y="298939"/>
            <a:ext cx="5526718" cy="58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21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health variable and assign it a value of 50</a:t>
            </a:r>
          </a:p>
          <a:p>
            <a:r>
              <a:rPr lang="en-US" dirty="0"/>
              <a:t>Import random</a:t>
            </a:r>
          </a:p>
          <a:p>
            <a:r>
              <a:rPr lang="en-US" b="1" dirty="0"/>
              <a:t>Note that F1 brings you Python help</a:t>
            </a:r>
          </a:p>
          <a:p>
            <a:r>
              <a:rPr lang="en-US" dirty="0"/>
              <a:t>We will use </a:t>
            </a:r>
            <a:r>
              <a:rPr lang="en-US" dirty="0" err="1"/>
              <a:t>random.randint</a:t>
            </a:r>
            <a:r>
              <a:rPr lang="en-US" dirty="0"/>
              <a:t>(</a:t>
            </a:r>
            <a:r>
              <a:rPr lang="en-US" dirty="0" err="1"/>
              <a:t>low,high</a:t>
            </a:r>
            <a:r>
              <a:rPr lang="en-US" dirty="0"/>
              <a:t>) for random numbers</a:t>
            </a:r>
          </a:p>
          <a:p>
            <a:r>
              <a:rPr lang="en-US" dirty="0"/>
              <a:t>Generate a </a:t>
            </a:r>
            <a:r>
              <a:rPr lang="en-US" dirty="0" err="1"/>
              <a:t>potionHealth</a:t>
            </a:r>
            <a:r>
              <a:rPr lang="en-US" dirty="0"/>
              <a:t> value from 25 to 50</a:t>
            </a:r>
          </a:p>
          <a:p>
            <a:r>
              <a:rPr lang="en-US" dirty="0"/>
              <a:t>Now add the </a:t>
            </a:r>
            <a:r>
              <a:rPr lang="en-US" dirty="0" err="1"/>
              <a:t>potionHealth</a:t>
            </a:r>
            <a:r>
              <a:rPr lang="en-US" dirty="0"/>
              <a:t> to health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71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variable for difficulty.</a:t>
            </a:r>
          </a:p>
          <a:p>
            <a:r>
              <a:rPr lang="en-US" dirty="0"/>
              <a:t>The following is the current code:</a:t>
            </a:r>
          </a:p>
          <a:p>
            <a:pPr marL="0" indent="0">
              <a:buNone/>
            </a:pPr>
            <a:r>
              <a:rPr lang="en-US" dirty="0"/>
              <a:t>import random</a:t>
            </a:r>
          </a:p>
          <a:p>
            <a:pPr marL="0" indent="0">
              <a:buNone/>
            </a:pPr>
            <a:r>
              <a:rPr lang="en-US" dirty="0"/>
              <a:t>health = 50</a:t>
            </a:r>
          </a:p>
          <a:p>
            <a:pPr marL="0" indent="0">
              <a:buNone/>
            </a:pPr>
            <a:r>
              <a:rPr lang="en-US" dirty="0" err="1"/>
              <a:t>potionHealth</a:t>
            </a:r>
            <a:r>
              <a:rPr lang="en-US" dirty="0"/>
              <a:t> = </a:t>
            </a:r>
            <a:r>
              <a:rPr lang="en-US" dirty="0" err="1"/>
              <a:t>random.randint</a:t>
            </a:r>
            <a:r>
              <a:rPr lang="en-US" dirty="0"/>
              <a:t>(25,50)</a:t>
            </a:r>
          </a:p>
          <a:p>
            <a:pPr marL="0" indent="0">
              <a:buNone/>
            </a:pPr>
            <a:r>
              <a:rPr lang="en-US" dirty="0"/>
              <a:t>difficulty = 1</a:t>
            </a:r>
          </a:p>
          <a:p>
            <a:pPr marL="0" indent="0">
              <a:buNone/>
            </a:pPr>
            <a:r>
              <a:rPr lang="en-US" dirty="0"/>
              <a:t>health = health + </a:t>
            </a:r>
            <a:r>
              <a:rPr lang="en-US" dirty="0" err="1"/>
              <a:t>potionHealth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print(health)</a:t>
            </a:r>
          </a:p>
        </p:txBody>
      </p:sp>
    </p:spTree>
    <p:extLst>
      <p:ext uri="{BB962C8B-B14F-4D97-AF65-F5344CB8AC3E}">
        <p14:creationId xmlns:p14="http://schemas.microsoft.com/office/powerpoint/2010/main" val="2559151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Difficulty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difficulty to change the amount of health being added.</a:t>
            </a:r>
          </a:p>
          <a:p>
            <a:pPr marL="0" indent="0">
              <a:buNone/>
            </a:pPr>
            <a:r>
              <a:rPr lang="en-US" dirty="0"/>
              <a:t>health = health + </a:t>
            </a:r>
            <a:r>
              <a:rPr lang="en-US" dirty="0" err="1"/>
              <a:t>potionHealth</a:t>
            </a:r>
            <a:r>
              <a:rPr lang="en-US" dirty="0"/>
              <a:t> / difficulty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Introduces a decimal</a:t>
            </a:r>
          </a:p>
          <a:p>
            <a:pPr marL="0" indent="0">
              <a:buNone/>
            </a:pPr>
            <a:r>
              <a:rPr lang="en-US" dirty="0"/>
              <a:t>81.0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use casting to fix.</a:t>
            </a:r>
          </a:p>
          <a:p>
            <a:pPr marL="0" indent="0">
              <a:buNone/>
            </a:pPr>
            <a:r>
              <a:rPr lang="en-US" dirty="0"/>
              <a:t>health = health +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potionHealth</a:t>
            </a:r>
            <a:r>
              <a:rPr lang="en-US" dirty="0"/>
              <a:t> / difficulty)</a:t>
            </a:r>
          </a:p>
          <a:p>
            <a:pPr marL="0" indent="0">
              <a:buNone/>
            </a:pPr>
            <a:r>
              <a:rPr lang="en-US" b="1" dirty="0"/>
              <a:t>for</a:t>
            </a:r>
          </a:p>
          <a:p>
            <a:pPr marL="0" indent="0">
              <a:buNone/>
            </a:pPr>
            <a:r>
              <a:rPr lang="en-US" dirty="0"/>
              <a:t>85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5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Difficulty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change the difficulty value as follows: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random</a:t>
            </a:r>
          </a:p>
          <a:p>
            <a:pPr marL="0" indent="0">
              <a:buNone/>
            </a:pPr>
            <a:r>
              <a:rPr lang="en-US" dirty="0"/>
              <a:t>health = 50</a:t>
            </a:r>
          </a:p>
          <a:p>
            <a:pPr marL="0" indent="0">
              <a:buNone/>
            </a:pPr>
            <a:r>
              <a:rPr lang="en-US" dirty="0" err="1"/>
              <a:t>potionHealth</a:t>
            </a:r>
            <a:r>
              <a:rPr lang="en-US" dirty="0"/>
              <a:t> = </a:t>
            </a:r>
            <a:r>
              <a:rPr lang="en-US" dirty="0" err="1"/>
              <a:t>random.randint</a:t>
            </a:r>
            <a:r>
              <a:rPr lang="en-US" dirty="0"/>
              <a:t>(25,50)</a:t>
            </a:r>
          </a:p>
          <a:p>
            <a:pPr marL="0" indent="0">
              <a:buNone/>
            </a:pPr>
            <a:r>
              <a:rPr lang="en-US" dirty="0"/>
              <a:t>difficulty = 3</a:t>
            </a:r>
          </a:p>
          <a:p>
            <a:pPr marL="0" indent="0">
              <a:buNone/>
            </a:pPr>
            <a:r>
              <a:rPr lang="en-US" dirty="0"/>
              <a:t>health = health +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potionHealth</a:t>
            </a:r>
            <a:r>
              <a:rPr lang="en-US" dirty="0"/>
              <a:t> / difficulty)</a:t>
            </a:r>
          </a:p>
          <a:p>
            <a:pPr marL="0" indent="0">
              <a:buNone/>
            </a:pPr>
            <a:r>
              <a:rPr lang="en-US" dirty="0"/>
              <a:t>print(health)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64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778658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round(2.1)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&gt;&gt;&gt; round(2.8)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89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43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math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math.floor</a:t>
            </a:r>
            <a:r>
              <a:rPr lang="en-US" dirty="0"/>
              <a:t>(2.8)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math.ceil</a:t>
            </a:r>
            <a:r>
              <a:rPr lang="en-US" dirty="0"/>
              <a:t>(2.1)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math.pi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3.141592653589793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math.e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2.718281828459045</a:t>
            </a:r>
          </a:p>
        </p:txBody>
      </p:sp>
    </p:spTree>
    <p:extLst>
      <p:ext uri="{BB962C8B-B14F-4D97-AF65-F5344CB8AC3E}">
        <p14:creationId xmlns:p14="http://schemas.microsoft.com/office/powerpoint/2010/main" val="215920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5327-0494-46BB-8AC5-653ABBAF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F0DC-F9A1-4284-9E96-7CFC1998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 to https://www.python.org/downloads/</a:t>
            </a:r>
          </a:p>
          <a:p>
            <a:r>
              <a:rPr lang="en-US" dirty="0"/>
              <a:t>Install Python 3</a:t>
            </a:r>
          </a:p>
          <a:p>
            <a:endParaRPr lang="en-US" dirty="0"/>
          </a:p>
          <a:p>
            <a:r>
              <a:rPr lang="en-US" dirty="0"/>
              <a:t>Add Python to path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custom install and select Install for all users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Click install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5D1A6-6C7E-49E6-A6C6-85E4BC32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5" y="2638768"/>
            <a:ext cx="2000054" cy="1240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18B21-736F-47BD-9D77-D12A28520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807" y="4107107"/>
            <a:ext cx="2120111" cy="13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32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830"/>
            <a:ext cx="10515600" cy="1325563"/>
          </a:xfrm>
        </p:spPr>
        <p:txBody>
          <a:bodyPr/>
          <a:lstStyle/>
          <a:p>
            <a:r>
              <a:rPr lang="en-US" dirty="0"/>
              <a:t>Trig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024"/>
            <a:ext cx="10515600" cy="59699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Values are in radians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math.sin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0.8414709848078965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math.cos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0.5403023058681398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math.tan</a:t>
            </a:r>
            <a:r>
              <a:rPr lang="en-US" dirty="0"/>
              <a:t>(</a:t>
            </a:r>
            <a:r>
              <a:rPr lang="en-US" dirty="0" err="1"/>
              <a:t>math.pi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-1.2246467991473532e-16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math.asin</a:t>
            </a:r>
            <a:r>
              <a:rPr lang="en-US" dirty="0"/>
              <a:t>(.2)</a:t>
            </a:r>
          </a:p>
          <a:p>
            <a:pPr marL="0" indent="0">
              <a:buNone/>
            </a:pPr>
            <a:r>
              <a:rPr lang="en-US" dirty="0"/>
              <a:t>0.2013579207903308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math.acos</a:t>
            </a:r>
            <a:r>
              <a:rPr lang="en-US" dirty="0"/>
              <a:t>(.2)</a:t>
            </a:r>
          </a:p>
          <a:p>
            <a:pPr marL="0" indent="0">
              <a:buNone/>
            </a:pPr>
            <a:r>
              <a:rPr lang="en-US" dirty="0"/>
              <a:t>1.369438406004566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math.atan</a:t>
            </a:r>
            <a:r>
              <a:rPr lang="en-US" dirty="0"/>
              <a:t>(.2)</a:t>
            </a:r>
          </a:p>
          <a:p>
            <a:pPr marL="0" indent="0">
              <a:buNone/>
            </a:pPr>
            <a:r>
              <a:rPr lang="en-US" dirty="0"/>
              <a:t>0.19739555984988078</a:t>
            </a:r>
          </a:p>
        </p:txBody>
      </p:sp>
    </p:spTree>
    <p:extLst>
      <p:ext uri="{BB962C8B-B14F-4D97-AF65-F5344CB8AC3E}">
        <p14:creationId xmlns:p14="http://schemas.microsoft.com/office/powerpoint/2010/main" val="2948062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46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math.pow</a:t>
            </a:r>
            <a:r>
              <a:rPr lang="en-US" dirty="0"/>
              <a:t>(2,3)</a:t>
            </a:r>
          </a:p>
          <a:p>
            <a:pPr marL="0" indent="0">
              <a:buNone/>
            </a:pPr>
            <a:r>
              <a:rPr lang="en-US" dirty="0"/>
              <a:t>8.0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math.pow</a:t>
            </a:r>
            <a:r>
              <a:rPr lang="en-US" dirty="0"/>
              <a:t>(5,.5)</a:t>
            </a:r>
          </a:p>
          <a:p>
            <a:pPr marL="0" indent="0">
              <a:buNone/>
            </a:pPr>
            <a:r>
              <a:rPr lang="en-US" dirty="0"/>
              <a:t>2.23606797749979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2 ** 3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en-US" dirty="0"/>
              <a:t>&gt;&gt;&gt; 5 ** .5</a:t>
            </a:r>
          </a:p>
          <a:p>
            <a:pPr marL="0" indent="0">
              <a:buNone/>
            </a:pPr>
            <a:r>
              <a:rPr lang="en-US" dirty="0"/>
              <a:t>2.23606797749979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79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math.exp</a:t>
            </a:r>
            <a:r>
              <a:rPr lang="en-US" dirty="0"/>
              <a:t>(2)</a:t>
            </a:r>
          </a:p>
          <a:p>
            <a:pPr marL="0" indent="0">
              <a:buNone/>
            </a:pPr>
            <a:r>
              <a:rPr lang="en-US" dirty="0"/>
              <a:t>7.38905609893065</a:t>
            </a:r>
          </a:p>
          <a:p>
            <a:pPr marL="0" indent="0">
              <a:buNone/>
            </a:pPr>
            <a:r>
              <a:rPr lang="en-US" dirty="0"/>
              <a:t>&gt;&gt;&gt; math.log(</a:t>
            </a:r>
            <a:r>
              <a:rPr lang="en-US" dirty="0" err="1"/>
              <a:t>math.e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1.0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math.log2(12)</a:t>
            </a:r>
          </a:p>
          <a:p>
            <a:pPr marL="0" indent="0">
              <a:buNone/>
            </a:pPr>
            <a:r>
              <a:rPr lang="en-US" dirty="0"/>
              <a:t>3.584962500721156</a:t>
            </a:r>
          </a:p>
          <a:p>
            <a:pPr marL="0" indent="0">
              <a:buNone/>
            </a:pPr>
            <a:r>
              <a:rPr lang="en-US" dirty="0"/>
              <a:t>&gt;&gt;&gt; math.log10(12)</a:t>
            </a:r>
          </a:p>
          <a:p>
            <a:pPr marL="0" indent="0">
              <a:buNone/>
            </a:pPr>
            <a:r>
              <a:rPr lang="en-US" dirty="0"/>
              <a:t>1.0791812460476249</a:t>
            </a:r>
          </a:p>
        </p:txBody>
      </p:sp>
    </p:spTree>
    <p:extLst>
      <p:ext uri="{BB962C8B-B14F-4D97-AF65-F5344CB8AC3E}">
        <p14:creationId xmlns:p14="http://schemas.microsoft.com/office/powerpoint/2010/main" val="1782582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FC5F-86D1-426F-AB0B-E7B2A94B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296C-F773-41D8-BFA9-FE781F8BE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Strings are of type str</a:t>
            </a:r>
          </a:p>
          <a:p>
            <a:pPr marL="0" indent="0">
              <a:buNone/>
            </a:pPr>
            <a:r>
              <a:rPr lang="en-US" dirty="0"/>
              <a:t>&gt;&gt;&gt; print(type("Hello world"))</a:t>
            </a:r>
          </a:p>
          <a:p>
            <a:pPr marL="0" indent="0">
              <a:buNone/>
            </a:pPr>
            <a:r>
              <a:rPr lang="en-US" dirty="0"/>
              <a:t>&lt;class 'str’&gt;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broken:</a:t>
            </a:r>
          </a:p>
          <a:p>
            <a:pPr marL="0" indent="0">
              <a:buNone/>
            </a:pPr>
            <a:r>
              <a:rPr lang="en-US" dirty="0"/>
              <a:t>"John said to me "I will see you later"“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can be fixed</a:t>
            </a:r>
          </a:p>
          <a:p>
            <a:pPr marL="0" indent="0">
              <a:buNone/>
            </a:pPr>
            <a:r>
              <a:rPr lang="en-US" dirty="0"/>
              <a:t>'John said to me "I will see you later"'</a:t>
            </a:r>
          </a:p>
        </p:txBody>
      </p:sp>
    </p:spTree>
    <p:extLst>
      <p:ext uri="{BB962C8B-B14F-4D97-AF65-F5344CB8AC3E}">
        <p14:creationId xmlns:p14="http://schemas.microsoft.com/office/powerpoint/2010/main" val="1107899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B794-380A-4E82-9C8F-C5F84001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2"/>
            <a:ext cx="10515600" cy="1325563"/>
          </a:xfrm>
        </p:spPr>
        <p:txBody>
          <a:bodyPr/>
          <a:lstStyle/>
          <a:p>
            <a:r>
              <a:rPr lang="en-US" dirty="0"/>
              <a:t>Long Text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A3511-D0FA-4666-83E9-5E86FA6A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4"/>
            <a:ext cx="10515600" cy="52111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following does not work because of the line breaks</a:t>
            </a:r>
          </a:p>
          <a:p>
            <a:pPr marL="0" indent="0">
              <a:buNone/>
            </a:pPr>
            <a:r>
              <a:rPr lang="en-US" dirty="0" err="1"/>
              <a:t>romeo</a:t>
            </a:r>
            <a:r>
              <a:rPr lang="en-US" dirty="0"/>
              <a:t> = "Two households, both alike in dignity,</a:t>
            </a:r>
          </a:p>
          <a:p>
            <a:pPr marL="0" indent="0">
              <a:buNone/>
            </a:pPr>
            <a:r>
              <a:rPr lang="en-US" dirty="0"/>
              <a:t>In fair Verona, where we lay our scene,</a:t>
            </a:r>
          </a:p>
          <a:p>
            <a:pPr marL="0" indent="0">
              <a:buNone/>
            </a:pPr>
            <a:r>
              <a:rPr lang="en-US" dirty="0"/>
              <a:t>From ancient grudge break to new mutiny,</a:t>
            </a:r>
          </a:p>
          <a:p>
            <a:pPr marL="0" indent="0">
              <a:buNone/>
            </a:pPr>
            <a:r>
              <a:rPr lang="en-US" dirty="0"/>
              <a:t>Where civil blood makes civil hands unclean.</a:t>
            </a:r>
          </a:p>
          <a:p>
            <a:pPr marL="0" indent="0">
              <a:buNone/>
            </a:pPr>
            <a:r>
              <a:rPr lang="en-US" dirty="0"/>
              <a:t>From forth the fatal loins of these two foes</a:t>
            </a:r>
          </a:p>
          <a:p>
            <a:pPr marL="0" indent="0">
              <a:buNone/>
            </a:pPr>
            <a:r>
              <a:rPr lang="en-US" dirty="0"/>
              <a:t>A pair of star-</a:t>
            </a:r>
            <a:r>
              <a:rPr lang="en-US" dirty="0" err="1"/>
              <a:t>cross'd</a:t>
            </a:r>
            <a:r>
              <a:rPr lang="en-US" dirty="0"/>
              <a:t> lovers take their life;</a:t>
            </a:r>
          </a:p>
          <a:p>
            <a:pPr marL="0" indent="0">
              <a:buNone/>
            </a:pPr>
            <a:r>
              <a:rPr lang="en-US" dirty="0"/>
              <a:t>Whose </a:t>
            </a:r>
            <a:r>
              <a:rPr lang="en-US" dirty="0" err="1"/>
              <a:t>misadventured</a:t>
            </a:r>
            <a:r>
              <a:rPr lang="en-US" dirty="0"/>
              <a:t> piteous overthrows</a:t>
            </a:r>
          </a:p>
          <a:p>
            <a:pPr marL="0" indent="0">
              <a:buNone/>
            </a:pPr>
            <a:r>
              <a:rPr lang="en-US" dirty="0"/>
              <a:t>Do with their death bury their parents' strife.</a:t>
            </a:r>
          </a:p>
          <a:p>
            <a:pPr marL="0" indent="0">
              <a:buNone/>
            </a:pPr>
            <a:r>
              <a:rPr lang="en-US" dirty="0"/>
              <a:t>The fearful passage of their death-</a:t>
            </a:r>
            <a:r>
              <a:rPr lang="en-US" dirty="0" err="1"/>
              <a:t>mark'd</a:t>
            </a:r>
            <a:r>
              <a:rPr lang="en-US" dirty="0"/>
              <a:t> love,</a:t>
            </a:r>
          </a:p>
          <a:p>
            <a:pPr marL="0" indent="0">
              <a:buNone/>
            </a:pPr>
            <a:r>
              <a:rPr lang="en-US" dirty="0"/>
              <a:t>And the continuance of their parents' rage,</a:t>
            </a:r>
          </a:p>
          <a:p>
            <a:pPr marL="0" indent="0">
              <a:buNone/>
            </a:pPr>
            <a:r>
              <a:rPr lang="en-US" dirty="0"/>
              <a:t>Which, but their children's end, </a:t>
            </a:r>
            <a:r>
              <a:rPr lang="en-US" dirty="0" err="1"/>
              <a:t>nought</a:t>
            </a:r>
            <a:r>
              <a:rPr lang="en-US" dirty="0"/>
              <a:t> could remove,</a:t>
            </a:r>
          </a:p>
          <a:p>
            <a:pPr marL="0" indent="0">
              <a:buNone/>
            </a:pPr>
            <a:r>
              <a:rPr lang="en-US" dirty="0"/>
              <a:t>Is now the two hours' traffic of our stage;</a:t>
            </a:r>
          </a:p>
          <a:p>
            <a:pPr marL="0" indent="0">
              <a:buNone/>
            </a:pPr>
            <a:r>
              <a:rPr lang="en-US" dirty="0"/>
              <a:t>The which if you with patient ears attend,</a:t>
            </a:r>
          </a:p>
          <a:p>
            <a:pPr marL="0" indent="0">
              <a:buNone/>
            </a:pPr>
            <a:r>
              <a:rPr lang="en-US" dirty="0"/>
              <a:t>What here shall miss, our toil shall strive to mend.”</a:t>
            </a:r>
          </a:p>
        </p:txBody>
      </p:sp>
    </p:spTree>
    <p:extLst>
      <p:ext uri="{BB962C8B-B14F-4D97-AF65-F5344CB8AC3E}">
        <p14:creationId xmlns:p14="http://schemas.microsoft.com/office/powerpoint/2010/main" val="3531552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B794-380A-4E82-9C8F-C5F84001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2"/>
            <a:ext cx="10515600" cy="1325563"/>
          </a:xfrm>
        </p:spPr>
        <p:txBody>
          <a:bodyPr/>
          <a:lstStyle/>
          <a:p>
            <a:r>
              <a:rPr lang="en-US" dirty="0"/>
              <a:t>Fixing Long Text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A3511-D0FA-4666-83E9-5E86FA6A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4"/>
            <a:ext cx="10515600" cy="52111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following does work because it has three quote marks</a:t>
            </a:r>
          </a:p>
          <a:p>
            <a:pPr marL="0" indent="0">
              <a:buNone/>
            </a:pPr>
            <a:r>
              <a:rPr lang="en-US" dirty="0" err="1"/>
              <a:t>romeo</a:t>
            </a:r>
            <a:r>
              <a:rPr lang="en-US" dirty="0"/>
              <a:t> = “""Two households, both alike in dignity,</a:t>
            </a:r>
          </a:p>
          <a:p>
            <a:pPr marL="0" indent="0">
              <a:buNone/>
            </a:pPr>
            <a:r>
              <a:rPr lang="en-US" dirty="0"/>
              <a:t>In fair Verona, where we lay our scene,</a:t>
            </a:r>
          </a:p>
          <a:p>
            <a:pPr marL="0" indent="0">
              <a:buNone/>
            </a:pPr>
            <a:r>
              <a:rPr lang="en-US" dirty="0"/>
              <a:t>From ancient grudge break to new mutiny,</a:t>
            </a:r>
          </a:p>
          <a:p>
            <a:pPr marL="0" indent="0">
              <a:buNone/>
            </a:pPr>
            <a:r>
              <a:rPr lang="en-US" dirty="0"/>
              <a:t>Where civil blood makes civil hands unclean.</a:t>
            </a:r>
          </a:p>
          <a:p>
            <a:pPr marL="0" indent="0">
              <a:buNone/>
            </a:pPr>
            <a:r>
              <a:rPr lang="en-US" dirty="0"/>
              <a:t>From forth the fatal loins of these two foes</a:t>
            </a:r>
          </a:p>
          <a:p>
            <a:pPr marL="0" indent="0">
              <a:buNone/>
            </a:pPr>
            <a:r>
              <a:rPr lang="en-US" dirty="0"/>
              <a:t>A pair of star-</a:t>
            </a:r>
            <a:r>
              <a:rPr lang="en-US" dirty="0" err="1"/>
              <a:t>cross'd</a:t>
            </a:r>
            <a:r>
              <a:rPr lang="en-US" dirty="0"/>
              <a:t> lovers take their life;</a:t>
            </a:r>
          </a:p>
          <a:p>
            <a:pPr marL="0" indent="0">
              <a:buNone/>
            </a:pPr>
            <a:r>
              <a:rPr lang="en-US" dirty="0"/>
              <a:t>Whose </a:t>
            </a:r>
            <a:r>
              <a:rPr lang="en-US" dirty="0" err="1"/>
              <a:t>misadventured</a:t>
            </a:r>
            <a:r>
              <a:rPr lang="en-US" dirty="0"/>
              <a:t> piteous overthrows</a:t>
            </a:r>
          </a:p>
          <a:p>
            <a:pPr marL="0" indent="0">
              <a:buNone/>
            </a:pPr>
            <a:r>
              <a:rPr lang="en-US" dirty="0"/>
              <a:t>Do with their death bury their parents' strife.</a:t>
            </a:r>
          </a:p>
          <a:p>
            <a:pPr marL="0" indent="0">
              <a:buNone/>
            </a:pPr>
            <a:r>
              <a:rPr lang="en-US" dirty="0"/>
              <a:t>The fearful passage of their death-</a:t>
            </a:r>
            <a:r>
              <a:rPr lang="en-US" dirty="0" err="1"/>
              <a:t>mark'd</a:t>
            </a:r>
            <a:r>
              <a:rPr lang="en-US" dirty="0"/>
              <a:t> love,</a:t>
            </a:r>
          </a:p>
          <a:p>
            <a:pPr marL="0" indent="0">
              <a:buNone/>
            </a:pPr>
            <a:r>
              <a:rPr lang="en-US" dirty="0"/>
              <a:t>And the continuance of their parents' rage,</a:t>
            </a:r>
          </a:p>
          <a:p>
            <a:pPr marL="0" indent="0">
              <a:buNone/>
            </a:pPr>
            <a:r>
              <a:rPr lang="en-US" dirty="0"/>
              <a:t>Which, but their children's end, </a:t>
            </a:r>
            <a:r>
              <a:rPr lang="en-US" dirty="0" err="1"/>
              <a:t>nought</a:t>
            </a:r>
            <a:r>
              <a:rPr lang="en-US" dirty="0"/>
              <a:t> could remove,</a:t>
            </a:r>
          </a:p>
          <a:p>
            <a:pPr marL="0" indent="0">
              <a:buNone/>
            </a:pPr>
            <a:r>
              <a:rPr lang="en-US" dirty="0"/>
              <a:t>Is now the two hours' traffic of our stage;</a:t>
            </a:r>
          </a:p>
          <a:p>
            <a:pPr marL="0" indent="0">
              <a:buNone/>
            </a:pPr>
            <a:r>
              <a:rPr lang="en-US" dirty="0"/>
              <a:t>The which if you with patient ears attend,</a:t>
            </a:r>
          </a:p>
          <a:p>
            <a:pPr marL="0" indent="0">
              <a:buNone/>
            </a:pPr>
            <a:r>
              <a:rPr lang="en-US" dirty="0"/>
              <a:t>What here shall miss, our toil shall strive to mend.““"</a:t>
            </a:r>
          </a:p>
        </p:txBody>
      </p:sp>
    </p:spTree>
    <p:extLst>
      <p:ext uri="{BB962C8B-B14F-4D97-AF65-F5344CB8AC3E}">
        <p14:creationId xmlns:p14="http://schemas.microsoft.com/office/powerpoint/2010/main" val="2453057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C465-AD1F-4B95-B5C2-7A75815C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9A4B-7D38-4187-B03D-75501ADD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 begin with </a:t>
            </a:r>
            <a:r>
              <a:rPr lang="en-US" b="1" dirty="0"/>
              <a:t>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ask user for name</a:t>
            </a:r>
          </a:p>
          <a:p>
            <a:pPr marL="0" indent="0">
              <a:buNone/>
            </a:pPr>
            <a:r>
              <a:rPr lang="en-US" dirty="0"/>
              <a:t># ask user for age</a:t>
            </a:r>
          </a:p>
          <a:p>
            <a:pPr marL="0" indent="0">
              <a:buNone/>
            </a:pPr>
            <a:r>
              <a:rPr lang="en-US" dirty="0"/>
              <a:t># ask user for city</a:t>
            </a:r>
          </a:p>
          <a:p>
            <a:pPr marL="0" indent="0">
              <a:buNone/>
            </a:pPr>
            <a:r>
              <a:rPr lang="en-US" dirty="0"/>
              <a:t># ask user what they enjoy</a:t>
            </a:r>
          </a:p>
          <a:p>
            <a:pPr marL="0" indent="0">
              <a:buNone/>
            </a:pPr>
            <a:r>
              <a:rPr lang="en-US" dirty="0"/>
              <a:t># create output text</a:t>
            </a:r>
          </a:p>
          <a:p>
            <a:pPr marL="0" indent="0">
              <a:buNone/>
            </a:pPr>
            <a:r>
              <a:rPr lang="en-US" dirty="0"/>
              <a:t># print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1431439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DCA0-A2FA-43DF-AEAB-D6B7F55B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AFD0-AD46-4BF7-81E1-9BDEFB4B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Ask user for their name</a:t>
            </a:r>
          </a:p>
          <a:p>
            <a:pPr marL="0" indent="0">
              <a:buNone/>
            </a:pPr>
            <a:r>
              <a:rPr lang="en-US" dirty="0"/>
              <a:t>name = input('What is your name? ‘)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Ask user for their age</a:t>
            </a:r>
          </a:p>
          <a:p>
            <a:pPr marL="0" indent="0">
              <a:buNone/>
            </a:pPr>
            <a:r>
              <a:rPr lang="en-US" dirty="0"/>
              <a:t>age = input('What is your age? ')</a:t>
            </a:r>
          </a:p>
          <a:p>
            <a:pPr marL="0" indent="0">
              <a:buNone/>
            </a:pPr>
            <a:r>
              <a:rPr lang="en-US" dirty="0" err="1"/>
              <a:t>ageInt</a:t>
            </a:r>
            <a:r>
              <a:rPr lang="en-US" dirty="0"/>
              <a:t> = int(age)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92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ECF0-5A09-40B9-9737-CA1D30B2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920"/>
            <a:ext cx="10960223" cy="60260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ask user for name</a:t>
            </a:r>
          </a:p>
          <a:p>
            <a:pPr marL="0" indent="0">
              <a:buNone/>
            </a:pPr>
            <a:r>
              <a:rPr lang="en-US" dirty="0"/>
              <a:t>name = input('What is your name? ')</a:t>
            </a:r>
          </a:p>
          <a:p>
            <a:pPr marL="0" indent="0">
              <a:buNone/>
            </a:pPr>
            <a:r>
              <a:rPr lang="en-US" dirty="0"/>
              <a:t># ask user for age</a:t>
            </a:r>
          </a:p>
          <a:p>
            <a:pPr marL="0" indent="0">
              <a:buNone/>
            </a:pPr>
            <a:r>
              <a:rPr lang="en-US" dirty="0"/>
              <a:t>age = input('What is your age? ')</a:t>
            </a:r>
          </a:p>
          <a:p>
            <a:pPr marL="0" indent="0">
              <a:buNone/>
            </a:pPr>
            <a:r>
              <a:rPr lang="en-US" dirty="0" err="1"/>
              <a:t>ageInt</a:t>
            </a:r>
            <a:r>
              <a:rPr lang="en-US" dirty="0"/>
              <a:t> = int(age)</a:t>
            </a:r>
          </a:p>
          <a:p>
            <a:pPr marL="0" indent="0">
              <a:buNone/>
            </a:pPr>
            <a:r>
              <a:rPr lang="en-US" dirty="0"/>
              <a:t># ask user for city</a:t>
            </a:r>
          </a:p>
          <a:p>
            <a:pPr marL="0" indent="0">
              <a:buNone/>
            </a:pPr>
            <a:r>
              <a:rPr lang="en-US" dirty="0"/>
              <a:t>city = input('What city do you live in? ' )</a:t>
            </a:r>
          </a:p>
          <a:p>
            <a:pPr marL="0" indent="0">
              <a:buNone/>
            </a:pPr>
            <a:r>
              <a:rPr lang="en-US" dirty="0"/>
              <a:t># ask user what they enjoy</a:t>
            </a:r>
          </a:p>
          <a:p>
            <a:pPr marL="0" indent="0">
              <a:buNone/>
            </a:pPr>
            <a:r>
              <a:rPr lang="en-US" dirty="0"/>
              <a:t>enjoy = input('What do you enjoy doing? ')</a:t>
            </a:r>
          </a:p>
          <a:p>
            <a:pPr marL="0" indent="0">
              <a:buNone/>
            </a:pPr>
            <a:r>
              <a:rPr lang="en-US" dirty="0"/>
              <a:t># create output text</a:t>
            </a:r>
          </a:p>
          <a:p>
            <a:pPr marL="0" indent="0">
              <a:buNone/>
            </a:pPr>
            <a:r>
              <a:rPr lang="en-US" dirty="0"/>
              <a:t>display = "Hello " + name + ", you are " + age</a:t>
            </a:r>
          </a:p>
          <a:p>
            <a:pPr marL="0" indent="0">
              <a:buNone/>
            </a:pPr>
            <a:r>
              <a:rPr lang="en-US" dirty="0"/>
              <a:t>display =  display + " years old and you enjoy " + enjoy + " while living in " + city</a:t>
            </a:r>
          </a:p>
          <a:p>
            <a:pPr marL="0" indent="0">
              <a:buNone/>
            </a:pPr>
            <a:r>
              <a:rPr lang="en-US" dirty="0"/>
              <a:t># print output to screen</a:t>
            </a:r>
          </a:p>
          <a:p>
            <a:pPr marL="0" indent="0">
              <a:buNone/>
            </a:pPr>
            <a:r>
              <a:rPr lang="en-US" dirty="0"/>
              <a:t>print(display)</a:t>
            </a:r>
          </a:p>
        </p:txBody>
      </p:sp>
    </p:spTree>
    <p:extLst>
      <p:ext uri="{BB962C8B-B14F-4D97-AF65-F5344CB8AC3E}">
        <p14:creationId xmlns:p14="http://schemas.microsoft.com/office/powerpoint/2010/main" val="2925548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D95D-20DD-47D2-A61A-9EFECFE5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String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DE78-6A27-4675-B636-C71FF1A2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someText</a:t>
            </a:r>
            <a:r>
              <a:rPr lang="en-US" dirty="0"/>
              <a:t> = "Who dis?"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someText</a:t>
            </a:r>
            <a:r>
              <a:rPr lang="en-US" dirty="0"/>
              <a:t> * 3</a:t>
            </a:r>
          </a:p>
          <a:p>
            <a:pPr marL="0" indent="0">
              <a:buNone/>
            </a:pPr>
            <a:r>
              <a:rPr lang="en-US" dirty="0"/>
              <a:t>'Who </a:t>
            </a:r>
            <a:r>
              <a:rPr lang="en-US" dirty="0" err="1"/>
              <a:t>dis?Who</a:t>
            </a:r>
            <a:r>
              <a:rPr lang="en-US" dirty="0"/>
              <a:t> </a:t>
            </a:r>
            <a:r>
              <a:rPr lang="en-US" dirty="0" err="1"/>
              <a:t>dis?Who</a:t>
            </a:r>
            <a:r>
              <a:rPr lang="en-US" dirty="0"/>
              <a:t> dis?’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"="*20</a:t>
            </a:r>
          </a:p>
          <a:p>
            <a:pPr marL="0" indent="0">
              <a:buNone/>
            </a:pPr>
            <a:r>
              <a:rPr lang="en-US" dirty="0"/>
              <a:t>'====================‘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5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7C38-8AB3-4C8D-A2E4-4243CB02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4B41-DE2E-4BE2-B884-8A9BA29E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Idle is the IDE that comes with Python</a:t>
            </a:r>
          </a:p>
          <a:p>
            <a:r>
              <a:rPr lang="en-US" dirty="0"/>
              <a:t>To run, just type Idle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F471F-81F3-454E-A45F-774860CA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519" y="3281363"/>
            <a:ext cx="66103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27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0B36-39C2-4591-8086-2AD514D5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4A203-993E-40C8-8FEE-8FCA919BC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the </a:t>
            </a:r>
            <a:r>
              <a:rPr lang="en-US" b="1" dirty="0"/>
              <a:t>str</a:t>
            </a:r>
            <a:r>
              <a:rPr lang="en-US" dirty="0"/>
              <a:t> function to convert non-strings to strings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A = "This is a test "</a:t>
            </a:r>
          </a:p>
          <a:p>
            <a:pPr marL="0" indent="0">
              <a:buNone/>
            </a:pPr>
            <a:r>
              <a:rPr lang="en-US" dirty="0"/>
              <a:t>&gt;&gt;&gt; B = 1</a:t>
            </a:r>
          </a:p>
          <a:p>
            <a:pPr marL="0" indent="0">
              <a:buNone/>
            </a:pPr>
            <a:r>
              <a:rPr lang="en-US" dirty="0"/>
              <a:t>&gt;&gt;&gt; A + 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File "&lt;pyshell#30&gt;",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A + B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 can only concatenate str (not "int") to str</a:t>
            </a:r>
          </a:p>
          <a:p>
            <a:pPr marL="0" indent="0">
              <a:buNone/>
            </a:pPr>
            <a:r>
              <a:rPr lang="en-US" dirty="0"/>
              <a:t>&gt;&gt;&gt; A + str(B)</a:t>
            </a:r>
          </a:p>
          <a:p>
            <a:pPr marL="0" indent="0">
              <a:buNone/>
            </a:pPr>
            <a:r>
              <a:rPr lang="en-US" dirty="0"/>
              <a:t>'This is a test 1'</a:t>
            </a:r>
          </a:p>
        </p:txBody>
      </p:sp>
    </p:spTree>
    <p:extLst>
      <p:ext uri="{BB962C8B-B14F-4D97-AF65-F5344CB8AC3E}">
        <p14:creationId xmlns:p14="http://schemas.microsoft.com/office/powerpoint/2010/main" val="1737380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9BCF-5691-4B11-87AD-D62B8DF2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 to Create Composite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85D6B-2421-4B1C-B775-37DBA473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3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format function is a more robust way to create composite strings.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&gt;&gt;&gt; A = "This is a test"</a:t>
            </a:r>
          </a:p>
          <a:p>
            <a:pPr marL="0" indent="0">
              <a:buNone/>
            </a:pPr>
            <a:r>
              <a:rPr lang="en-US" dirty="0"/>
              <a:t>&gt;&gt;&gt; B = 1</a:t>
            </a:r>
          </a:p>
          <a:p>
            <a:pPr marL="0" indent="0">
              <a:buNone/>
            </a:pPr>
            <a:r>
              <a:rPr lang="en-US" dirty="0"/>
              <a:t>&gt;&gt;&gt; "{} - {}".format(A,B)</a:t>
            </a:r>
          </a:p>
          <a:p>
            <a:pPr marL="0" indent="0">
              <a:buNone/>
            </a:pPr>
            <a:r>
              <a:rPr lang="en-US" dirty="0"/>
              <a:t>'This is a test - 1’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"{0} - {1}".format(A,B)</a:t>
            </a:r>
          </a:p>
          <a:p>
            <a:pPr marL="0" indent="0">
              <a:buNone/>
            </a:pPr>
            <a:r>
              <a:rPr lang="en-US" dirty="0"/>
              <a:t>'This is a test - 1'</a:t>
            </a:r>
          </a:p>
        </p:txBody>
      </p:sp>
    </p:spTree>
    <p:extLst>
      <p:ext uri="{BB962C8B-B14F-4D97-AF65-F5344CB8AC3E}">
        <p14:creationId xmlns:p14="http://schemas.microsoft.com/office/powerpoint/2010/main" val="465010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EF38-C969-4348-927D-431E54FD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Revamping the 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74884-CBC7-49B3-9F57-AA759F68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4" y="1825625"/>
            <a:ext cx="12129856" cy="4351338"/>
          </a:xfrm>
        </p:spPr>
        <p:txBody>
          <a:bodyPr/>
          <a:lstStyle/>
          <a:p>
            <a:r>
              <a:rPr lang="en-US" dirty="0"/>
              <a:t>Using format is better than the concatenations that were used earlier.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display = "Hello {0}, you are {1} years old and you enjoy {2} while living in {3}".format(</a:t>
            </a:r>
            <a:r>
              <a:rPr lang="en-US" sz="2000" dirty="0" err="1"/>
              <a:t>name,age,enjoy,city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display = "Hello {0}, you are {1} years old and you enjoy {2} while living in {3}“</a:t>
            </a:r>
          </a:p>
          <a:p>
            <a:pPr marL="0" indent="0">
              <a:buNone/>
            </a:pPr>
            <a:r>
              <a:rPr lang="en-US" sz="2000" dirty="0"/>
              <a:t>output = </a:t>
            </a:r>
            <a:r>
              <a:rPr lang="en-US" sz="2000" dirty="0" err="1"/>
              <a:t>display.format</a:t>
            </a:r>
            <a:r>
              <a:rPr lang="en-US" sz="2000" dirty="0"/>
              <a:t>(</a:t>
            </a:r>
            <a:r>
              <a:rPr lang="en-US" sz="2000" dirty="0" err="1"/>
              <a:t>name,age,enjoy,city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9055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67CD-A2B0-4A6E-909D-B920A8C4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24E3-175C-4A46-9441-4F3F50064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 = "Happy Birthday"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myString.count</a:t>
            </a:r>
            <a:r>
              <a:rPr lang="en-US" dirty="0"/>
              <a:t>("a")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x = "happy birthday"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x.lower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'happy birthday'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x.upper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'HAPPY BIRTHDAY'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x.capitalize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'Happy birthday’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x.title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'Happy Birthday'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57693-73E8-4AB3-8866-799AB4DE4134}"/>
              </a:ext>
            </a:extLst>
          </p:cNvPr>
          <p:cNvSpPr txBox="1"/>
          <p:nvPr/>
        </p:nvSpPr>
        <p:spPr>
          <a:xfrm>
            <a:off x="6223245" y="4518733"/>
            <a:ext cx="34800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.upper() and .lower() create copies. Strings are immutable</a:t>
            </a:r>
          </a:p>
        </p:txBody>
      </p:sp>
    </p:spTree>
    <p:extLst>
      <p:ext uri="{BB962C8B-B14F-4D97-AF65-F5344CB8AC3E}">
        <p14:creationId xmlns:p14="http://schemas.microsoft.com/office/powerpoint/2010/main" val="864435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C6EA-043B-4536-B8AF-92653880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57DA-EF66-4C3F-84CF-A6339D08E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 the following: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 = "this is a test"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x.lower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x.upper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2650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345-D72B-4994-8E1B-11774283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D8A5-D1CD-4524-9A05-A865D2F0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islower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isupper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istitle</a:t>
            </a:r>
            <a:r>
              <a:rPr lang="en-US" dirty="0"/>
              <a:t>()	</a:t>
            </a:r>
            <a:r>
              <a:rPr lang="en-US" dirty="0">
                <a:sym typeface="Wingdings" panose="05000000000000000000" pitchFamily="2" charset="2"/>
              </a:rPr>
              <a:t> "Happy Birthday"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isalpha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isdigit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isalnum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1642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0CEF-9419-4C98-A944-F81B720F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046"/>
            <a:ext cx="10515600" cy="1325563"/>
          </a:xfrm>
        </p:spPr>
        <p:txBody>
          <a:bodyPr/>
          <a:lstStyle/>
          <a:p>
            <a:r>
              <a:rPr lang="en-US" dirty="0"/>
              <a:t>Finer String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4EB4-96E7-4F30-BF54-105AD7C54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8592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&gt;&gt;&gt; x = "happy birthday"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x.index</a:t>
            </a:r>
            <a:r>
              <a:rPr lang="en-US" dirty="0"/>
              <a:t>("birthday")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Do case insensitive as follows:</a:t>
            </a:r>
          </a:p>
          <a:p>
            <a:pPr marL="0" indent="0">
              <a:buNone/>
            </a:pPr>
            <a:r>
              <a:rPr lang="en-US" dirty="0"/>
              <a:t>&gt;&gt;&gt; x = "happy birthday"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x.lower</a:t>
            </a:r>
            <a:r>
              <a:rPr lang="en-US" dirty="0"/>
              <a:t>().index("birthday")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No Match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x.index</a:t>
            </a:r>
            <a:r>
              <a:rPr lang="en-US" dirty="0"/>
              <a:t>("crap")</a:t>
            </a:r>
          </a:p>
          <a:p>
            <a:pPr marL="0" indent="0">
              <a:buNone/>
            </a:pPr>
            <a:r>
              <a:rPr lang="en-US" dirty="0"/>
              <a:t>Traceback (most recent call last):</a:t>
            </a:r>
          </a:p>
          <a:p>
            <a:pPr marL="0" indent="0">
              <a:buNone/>
            </a:pPr>
            <a:r>
              <a:rPr lang="en-US" dirty="0"/>
              <a:t>  File "&lt;pyshell#5&gt;", line 1, in &lt;module&gt;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x.index</a:t>
            </a:r>
            <a:r>
              <a:rPr lang="en-US" dirty="0"/>
              <a:t>("crap")</a:t>
            </a:r>
          </a:p>
          <a:p>
            <a:pPr marL="0" indent="0">
              <a:buNone/>
            </a:pPr>
            <a:r>
              <a:rPr lang="en-US" dirty="0" err="1"/>
              <a:t>ValueError</a:t>
            </a:r>
            <a:r>
              <a:rPr lang="en-US" dirty="0"/>
              <a:t>: substring not found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06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C56F-A306-41FF-A995-FE456780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Finer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E17E-A65F-4F0A-8043-B37D9425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x.find</a:t>
            </a:r>
            <a:r>
              <a:rPr lang="en-US" dirty="0"/>
              <a:t>("birthday")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x.find</a:t>
            </a:r>
            <a:r>
              <a:rPr lang="en-US" dirty="0"/>
              <a:t>("crap")</a:t>
            </a:r>
          </a:p>
          <a:p>
            <a:pPr marL="0" indent="0">
              <a:buNone/>
            </a:pPr>
            <a:r>
              <a:rPr lang="en-US" dirty="0"/>
              <a:t>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y = "-----happy birthday----"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y.strip</a:t>
            </a:r>
            <a:r>
              <a:rPr lang="en-US" dirty="0"/>
              <a:t>("-")</a:t>
            </a:r>
          </a:p>
          <a:p>
            <a:pPr marL="0" indent="0">
              <a:buNone/>
            </a:pPr>
            <a:r>
              <a:rPr lang="en-US" dirty="0"/>
              <a:t>'happy birthday'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E40E4-2118-4CF7-AF21-EACC7B8F8750}"/>
              </a:ext>
            </a:extLst>
          </p:cNvPr>
          <p:cNvSpPr txBox="1"/>
          <p:nvPr/>
        </p:nvSpPr>
        <p:spPr>
          <a:xfrm>
            <a:off x="6755167" y="2084561"/>
            <a:ext cx="4714043" cy="409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&gt;&gt;&gt; </a:t>
            </a:r>
            <a:r>
              <a:rPr lang="en-US" sz="2800" dirty="0" err="1"/>
              <a:t>y.lstrip</a:t>
            </a:r>
            <a:r>
              <a:rPr lang="en-US" sz="2800" dirty="0"/>
              <a:t>("-")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'happy birthday----'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&gt;&gt;&gt; </a:t>
            </a:r>
            <a:r>
              <a:rPr lang="en-US" sz="2800" dirty="0" err="1"/>
              <a:t>y.rstrip</a:t>
            </a:r>
            <a:r>
              <a:rPr lang="en-US" sz="2800" dirty="0"/>
              <a:t>("-")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'-----happy birthday’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&gt;&gt;&gt; z = "  happy birthday  "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&gt;&gt;&gt; </a:t>
            </a:r>
            <a:r>
              <a:rPr lang="en-US" sz="2800" dirty="0" err="1"/>
              <a:t>z.strip</a:t>
            </a:r>
            <a:r>
              <a:rPr lang="en-US" sz="2800" dirty="0"/>
              <a:t>()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'happy birthday'</a:t>
            </a:r>
          </a:p>
        </p:txBody>
      </p:sp>
    </p:spTree>
    <p:extLst>
      <p:ext uri="{BB962C8B-B14F-4D97-AF65-F5344CB8AC3E}">
        <p14:creationId xmlns:p14="http://schemas.microsoft.com/office/powerpoint/2010/main" val="16974617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7320-8B4F-43CC-8C63-9FFE3BA5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F49D-8C7A-4C5C-8F3B-DEE3F0D91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7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(x)</a:t>
            </a:r>
          </a:p>
          <a:p>
            <a:pPr marL="0" indent="0">
              <a:buNone/>
            </a:pPr>
            <a:r>
              <a:rPr lang="en-US" dirty="0"/>
              <a:t>14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(y)</a:t>
            </a:r>
          </a:p>
          <a:p>
            <a:pPr marL="0" indent="0">
              <a:buNone/>
            </a:pPr>
            <a:r>
              <a:rPr lang="en-US" dirty="0"/>
              <a:t>23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(z)</a:t>
            </a:r>
          </a:p>
          <a:p>
            <a:pPr marL="0" indent="0">
              <a:buNone/>
            </a:pPr>
            <a:r>
              <a:rPr lang="en-US" dirty="0"/>
              <a:t>18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x[0:7]</a:t>
            </a:r>
          </a:p>
          <a:p>
            <a:pPr marL="0" indent="0">
              <a:buNone/>
            </a:pPr>
            <a:r>
              <a:rPr lang="en-US" dirty="0"/>
              <a:t>'happy b'</a:t>
            </a:r>
          </a:p>
          <a:p>
            <a:pPr marL="0" indent="0">
              <a:buNone/>
            </a:pPr>
            <a:r>
              <a:rPr lang="en-US" dirty="0"/>
              <a:t>&gt;&gt;&gt; y[3:6]</a:t>
            </a:r>
          </a:p>
          <a:p>
            <a:pPr marL="0" indent="0">
              <a:buNone/>
            </a:pPr>
            <a:r>
              <a:rPr lang="en-US" dirty="0"/>
              <a:t>'--h'</a:t>
            </a:r>
          </a:p>
          <a:p>
            <a:pPr marL="0" indent="0">
              <a:buNone/>
            </a:pPr>
            <a:r>
              <a:rPr lang="en-US" dirty="0"/>
              <a:t>&gt;&gt;&gt; z[2:9]</a:t>
            </a:r>
          </a:p>
          <a:p>
            <a:pPr marL="0" indent="0">
              <a:buNone/>
            </a:pPr>
            <a:r>
              <a:rPr lang="en-US" dirty="0"/>
              <a:t>'happy b'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3B3A0-6C1C-43C6-8C8F-26647DAF4AA5}"/>
              </a:ext>
            </a:extLst>
          </p:cNvPr>
          <p:cNvSpPr txBox="1"/>
          <p:nvPr/>
        </p:nvSpPr>
        <p:spPr>
          <a:xfrm>
            <a:off x="5637320" y="2707689"/>
            <a:ext cx="5832630" cy="326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200" dirty="0"/>
              <a:t>&gt;&gt;&gt; a = "happy birthday Chuck Wagon"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200" dirty="0"/>
              <a:t>&gt;&gt;&gt; a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200" dirty="0"/>
              <a:t>'happy birthday Chuck Wagon'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200" dirty="0"/>
              <a:t>&gt;&gt;&gt; </a:t>
            </a:r>
            <a:r>
              <a:rPr lang="en-US" sz="2200" dirty="0" err="1"/>
              <a:t>a.split</a:t>
            </a:r>
            <a:r>
              <a:rPr lang="en-US" sz="2200" dirty="0"/>
              <a:t>(" ",-1)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200" dirty="0"/>
              <a:t>['happy', 'birthday', 'Chuck', 'Wagon']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200" dirty="0"/>
              <a:t>&gt;&gt;&gt; </a:t>
            </a:r>
            <a:r>
              <a:rPr lang="en-US" sz="2200" dirty="0" err="1"/>
              <a:t>a.split</a:t>
            </a:r>
            <a:r>
              <a:rPr lang="en-US" sz="2200" dirty="0"/>
              <a:t>()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200" dirty="0"/>
              <a:t>['happy', 'birthday', 'Chuck', 'Wagon']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200" dirty="0"/>
              <a:t>&gt;&gt;&gt; </a:t>
            </a:r>
            <a:r>
              <a:rPr lang="en-US" sz="2200" dirty="0" err="1"/>
              <a:t>a.split</a:t>
            </a:r>
            <a:r>
              <a:rPr lang="en-US" sz="2200" dirty="0"/>
              <a:t>(" ")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200" dirty="0"/>
              <a:t>['happy', 'birthday', 'Chuck', 'Wagon']</a:t>
            </a:r>
          </a:p>
        </p:txBody>
      </p:sp>
    </p:spTree>
    <p:extLst>
      <p:ext uri="{BB962C8B-B14F-4D97-AF65-F5344CB8AC3E}">
        <p14:creationId xmlns:p14="http://schemas.microsoft.com/office/powerpoint/2010/main" val="470782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D519-2B2D-4063-9708-6976E051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9A4E-DDEB-4011-88E0-07C8AC75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58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&gt;&gt;&gt; word = "</a:t>
            </a:r>
            <a:r>
              <a:rPr lang="en-US" dirty="0" err="1"/>
              <a:t>supercalifragilisticexpalodocious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&gt;&gt;&gt; word[0]</a:t>
            </a:r>
          </a:p>
          <a:p>
            <a:pPr marL="0" indent="0">
              <a:buNone/>
            </a:pPr>
            <a:r>
              <a:rPr lang="en-US" dirty="0"/>
              <a:t>'s’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variableName</a:t>
            </a:r>
            <a:r>
              <a:rPr lang="en-US" dirty="0"/>
              <a:t>[</a:t>
            </a:r>
            <a:r>
              <a:rPr lang="en-US" dirty="0" err="1"/>
              <a:t>start:end:step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variableName</a:t>
            </a:r>
            <a:r>
              <a:rPr lang="en-US" dirty="0"/>
              <a:t>[</a:t>
            </a:r>
            <a:r>
              <a:rPr lang="en-US" dirty="0" err="1"/>
              <a:t>start:end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variableName</a:t>
            </a:r>
            <a:r>
              <a:rPr lang="en-US" dirty="0"/>
              <a:t>[index]</a:t>
            </a:r>
          </a:p>
          <a:p>
            <a:pPr marL="0" indent="0">
              <a:buNone/>
            </a:pPr>
            <a:r>
              <a:rPr lang="en-US" dirty="0" err="1"/>
              <a:t>variableName</a:t>
            </a:r>
            <a:r>
              <a:rPr lang="en-US" dirty="0"/>
              <a:t>[start:]</a:t>
            </a:r>
          </a:p>
          <a:p>
            <a:pPr marL="0" indent="0">
              <a:buNone/>
            </a:pPr>
            <a:r>
              <a:rPr lang="en-US" dirty="0" err="1"/>
              <a:t>variableName</a:t>
            </a:r>
            <a:r>
              <a:rPr lang="en-US" dirty="0"/>
              <a:t>[start::step]</a:t>
            </a:r>
          </a:p>
          <a:p>
            <a:pPr marL="0" indent="0">
              <a:buNone/>
            </a:pPr>
            <a:r>
              <a:rPr lang="en-US" dirty="0" err="1"/>
              <a:t>variableName</a:t>
            </a:r>
            <a:r>
              <a:rPr lang="en-US" dirty="0"/>
              <a:t>[:7]</a:t>
            </a:r>
          </a:p>
          <a:p>
            <a:pPr marL="0" indent="0">
              <a:buNone/>
            </a:pPr>
            <a:r>
              <a:rPr lang="en-US" dirty="0" err="1"/>
              <a:t>variableName</a:t>
            </a:r>
            <a:r>
              <a:rPr lang="en-US" dirty="0"/>
              <a:t>[::-1]</a:t>
            </a:r>
          </a:p>
          <a:p>
            <a:pPr marL="0" indent="0">
              <a:buNone/>
            </a:pPr>
            <a:r>
              <a:rPr lang="en-US" dirty="0" err="1"/>
              <a:t>variableName</a:t>
            </a:r>
            <a:r>
              <a:rPr lang="en-US" dirty="0"/>
              <a:t>[-2]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1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6B7C-6260-4E81-BD85-3602F2B4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Coding and Script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20FE-C604-4FE8-8ABF-1C2F504E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-&gt; New</a:t>
            </a:r>
          </a:p>
          <a:p>
            <a:r>
              <a:rPr lang="en-US" dirty="0"/>
              <a:t>File -&gt; Save (remember to add .</a:t>
            </a:r>
            <a:r>
              <a:rPr lang="en-US" dirty="0" err="1"/>
              <a:t>py</a:t>
            </a:r>
            <a:r>
              <a:rPr lang="en-US" dirty="0"/>
              <a:t> when saving)</a:t>
            </a:r>
          </a:p>
          <a:p>
            <a:endParaRPr lang="en-US" dirty="0"/>
          </a:p>
          <a:p>
            <a:r>
              <a:rPr lang="en-US" dirty="0"/>
              <a:t>Add code 1+1, save, and run</a:t>
            </a:r>
          </a:p>
          <a:p>
            <a:r>
              <a:rPr lang="en-US" dirty="0"/>
              <a:t>Go back and change code to print(1+1), save and run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1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5975-D41B-4DFB-B72F-32E1DA48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02FF-53B9-46ED-9857-14F35AEDC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using .index() </a:t>
            </a:r>
            <a:r>
              <a:rPr lang="en-US"/>
              <a:t>to slice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&gt;&gt;&gt; word[</a:t>
            </a:r>
            <a:r>
              <a:rPr lang="en-US" dirty="0" err="1"/>
              <a:t>word.index</a:t>
            </a:r>
            <a:r>
              <a:rPr lang="en-US" dirty="0"/>
              <a:t>("</a:t>
            </a:r>
            <a:r>
              <a:rPr lang="en-US" dirty="0" err="1"/>
              <a:t>cali</a:t>
            </a:r>
            <a:r>
              <a:rPr lang="en-US" dirty="0"/>
              <a:t>"):</a:t>
            </a:r>
            <a:r>
              <a:rPr lang="en-US" dirty="0" err="1"/>
              <a:t>word.index</a:t>
            </a:r>
            <a:r>
              <a:rPr lang="en-US" dirty="0"/>
              <a:t>("</a:t>
            </a:r>
            <a:r>
              <a:rPr lang="en-US" dirty="0" err="1"/>
              <a:t>fragi</a:t>
            </a:r>
            <a:r>
              <a:rPr lang="en-US" dirty="0"/>
              <a:t>")]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cali</a:t>
            </a:r>
            <a:r>
              <a:rPr lang="en-US" dirty="0"/>
              <a:t>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word[</a:t>
            </a:r>
            <a:r>
              <a:rPr lang="en-US" dirty="0" err="1"/>
              <a:t>word.index</a:t>
            </a:r>
            <a:r>
              <a:rPr lang="en-US" dirty="0"/>
              <a:t>("</a:t>
            </a:r>
            <a:r>
              <a:rPr lang="en-US" dirty="0" err="1"/>
              <a:t>docious</a:t>
            </a:r>
            <a:r>
              <a:rPr lang="en-US" dirty="0"/>
              <a:t>"):]	    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docious</a:t>
            </a:r>
            <a:r>
              <a:rPr lang="en-US" dirty="0"/>
              <a:t>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length = </a:t>
            </a:r>
            <a:r>
              <a:rPr lang="en-US" dirty="0" err="1"/>
              <a:t>len</a:t>
            </a:r>
            <a:r>
              <a:rPr lang="en-US" dirty="0"/>
              <a:t>("</a:t>
            </a:r>
            <a:r>
              <a:rPr lang="en-US" dirty="0" err="1"/>
              <a:t>fagilistic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&gt;&gt;&gt; start = </a:t>
            </a:r>
            <a:r>
              <a:rPr lang="en-US" dirty="0" err="1"/>
              <a:t>word.index</a:t>
            </a:r>
            <a:r>
              <a:rPr lang="en-US" dirty="0"/>
              <a:t>("</a:t>
            </a:r>
            <a:r>
              <a:rPr lang="en-US" dirty="0" err="1"/>
              <a:t>fragilistic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&gt;&gt;&gt; word[start:start+length+1]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fragilistic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3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A0B5-78B8-4CFC-B31E-331E31A9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1006"/>
            <a:ext cx="10515600" cy="1325563"/>
          </a:xfrm>
        </p:spPr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5C5A-68C5-4036-9BE4-471CF211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686"/>
            <a:ext cx="10515600" cy="5681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 length = </a:t>
            </a:r>
            <a:r>
              <a:rPr lang="en-US" dirty="0" err="1"/>
              <a:t>len</a:t>
            </a:r>
            <a:r>
              <a:rPr lang="en-US" dirty="0"/>
              <a:t>("</a:t>
            </a:r>
            <a:r>
              <a:rPr lang="en-US" dirty="0" err="1"/>
              <a:t>fagilistic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&gt;&gt;&gt; start = </a:t>
            </a:r>
            <a:r>
              <a:rPr lang="en-US" dirty="0" err="1"/>
              <a:t>word.index</a:t>
            </a:r>
            <a:r>
              <a:rPr lang="en-US" dirty="0"/>
              <a:t>("</a:t>
            </a:r>
            <a:r>
              <a:rPr lang="en-US" dirty="0" err="1"/>
              <a:t>fragilistic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&gt;&gt;&gt; word[start:start+length+1]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fragilistic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763392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6573-16C4-4268-BA1E-4DF0936F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25D3-6D31-4814-BA7D-7E4C48215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here is a very long word</a:t>
            </a:r>
          </a:p>
          <a:p>
            <a:pPr marL="0" indent="0">
              <a:buNone/>
            </a:pPr>
            <a:r>
              <a:rPr lang="en-US" dirty="0"/>
              <a:t>word = "antidisestablishmentarianism"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use a slice to take out the word "establishment"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and store it in the answer variable....</a:t>
            </a:r>
          </a:p>
          <a:p>
            <a:pPr marL="0" indent="0">
              <a:buNone/>
            </a:pPr>
            <a:r>
              <a:rPr lang="en-US" dirty="0"/>
              <a:t>answer = #erase me and enter slice here... </a:t>
            </a:r>
          </a:p>
        </p:txBody>
      </p:sp>
    </p:spTree>
    <p:extLst>
      <p:ext uri="{BB962C8B-B14F-4D97-AF65-F5344CB8AC3E}">
        <p14:creationId xmlns:p14="http://schemas.microsoft.com/office/powerpoint/2010/main" val="8251924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DBFE-28EA-4EAB-B2AC-5E53F249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3CE6-6661-4C40-B4D9-52165BAD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here is a very long word</a:t>
            </a:r>
          </a:p>
          <a:p>
            <a:pPr marL="0" indent="0">
              <a:buNone/>
            </a:pPr>
            <a:r>
              <a:rPr lang="en-US" dirty="0"/>
              <a:t>word = "antidisestablishmentarianism"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use a slice to take out the word "establishment"</a:t>
            </a:r>
          </a:p>
          <a:p>
            <a:pPr marL="0" indent="0">
              <a:buNone/>
            </a:pPr>
            <a:r>
              <a:rPr lang="en-US" dirty="0" err="1"/>
              <a:t>partialWord</a:t>
            </a:r>
            <a:r>
              <a:rPr lang="en-US" dirty="0"/>
              <a:t> = "establishment"</a:t>
            </a:r>
          </a:p>
          <a:p>
            <a:pPr marL="0" indent="0">
              <a:buNone/>
            </a:pPr>
            <a:r>
              <a:rPr lang="en-US" dirty="0" err="1"/>
              <a:t>establishmentIndex</a:t>
            </a:r>
            <a:r>
              <a:rPr lang="en-US" dirty="0"/>
              <a:t> = </a:t>
            </a:r>
            <a:r>
              <a:rPr lang="en-US" dirty="0" err="1"/>
              <a:t>word.index</a:t>
            </a:r>
            <a:r>
              <a:rPr lang="en-US" dirty="0"/>
              <a:t>(</a:t>
            </a:r>
            <a:r>
              <a:rPr lang="en-US" dirty="0" err="1"/>
              <a:t>partialWord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establishWord</a:t>
            </a:r>
            <a:r>
              <a:rPr lang="en-US" dirty="0"/>
              <a:t> = word[</a:t>
            </a:r>
            <a:r>
              <a:rPr lang="en-US" dirty="0" err="1"/>
              <a:t>establishmentIndex:establishmentIndex+len</a:t>
            </a:r>
            <a:r>
              <a:rPr lang="en-US" dirty="0"/>
              <a:t>(</a:t>
            </a:r>
            <a:r>
              <a:rPr lang="en-US" dirty="0" err="1"/>
              <a:t>partialWord</a:t>
            </a:r>
            <a:r>
              <a:rPr lang="en-US" dirty="0"/>
              <a:t>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and store it in the answer variable....</a:t>
            </a:r>
          </a:p>
          <a:p>
            <a:pPr marL="0" indent="0">
              <a:buNone/>
            </a:pPr>
            <a:r>
              <a:rPr lang="en-US" dirty="0"/>
              <a:t>answer = </a:t>
            </a:r>
            <a:r>
              <a:rPr lang="en-US" dirty="0" err="1"/>
              <a:t>establishWord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66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44C5-28E3-4BF9-950A-8D0E6ACA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7208-AEB5-40B3-85D9-29B7D7E2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#get user email address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#slicer out user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#slice domain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format message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#display output message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10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AB28-6385-4621-8079-4933EEC8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1E4-9E10-4265-A3DB-0A8E63B42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#get user email address</a:t>
            </a:r>
          </a:p>
          <a:p>
            <a:pPr marL="0" indent="0">
              <a:buNone/>
            </a:pPr>
            <a:r>
              <a:rPr lang="en-US" dirty="0"/>
              <a:t>email = input("What is your email address? " ).strip()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#slice out user name</a:t>
            </a:r>
          </a:p>
          <a:p>
            <a:pPr marL="0" indent="0">
              <a:buNone/>
            </a:pPr>
            <a:r>
              <a:rPr lang="en-US" dirty="0"/>
              <a:t>user = email[:</a:t>
            </a:r>
            <a:r>
              <a:rPr lang="en-US" dirty="0" err="1"/>
              <a:t>email.index</a:t>
            </a:r>
            <a:r>
              <a:rPr lang="en-US" dirty="0"/>
              <a:t>("@")]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#slice out domain name</a:t>
            </a:r>
          </a:p>
          <a:p>
            <a:pPr marL="0" indent="0">
              <a:buNone/>
            </a:pPr>
            <a:r>
              <a:rPr lang="en-US" dirty="0"/>
              <a:t>domain = email[</a:t>
            </a:r>
            <a:r>
              <a:rPr lang="en-US" dirty="0" err="1"/>
              <a:t>email.index</a:t>
            </a:r>
            <a:r>
              <a:rPr lang="en-US" dirty="0"/>
              <a:t>("@")+1:]</a:t>
            </a:r>
          </a:p>
        </p:txBody>
      </p:sp>
    </p:spTree>
    <p:extLst>
      <p:ext uri="{BB962C8B-B14F-4D97-AF65-F5344CB8AC3E}">
        <p14:creationId xmlns:p14="http://schemas.microsoft.com/office/powerpoint/2010/main" val="7264149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A6ED-83F9-4908-9EEE-E7B98730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8B75-E0AE-4981-8F83-493BA494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4" y="1825625"/>
            <a:ext cx="1212985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format message</a:t>
            </a:r>
          </a:p>
          <a:p>
            <a:pPr marL="0" indent="0">
              <a:buNone/>
            </a:pPr>
            <a:r>
              <a:rPr lang="en-US" dirty="0"/>
              <a:t>output = "Your username is {} and your domain name is {}".format(</a:t>
            </a:r>
            <a:r>
              <a:rPr lang="en-US" dirty="0" err="1"/>
              <a:t>user,domain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#display output message</a:t>
            </a:r>
          </a:p>
          <a:p>
            <a:pPr marL="0" indent="0">
              <a:buNone/>
            </a:pPr>
            <a:r>
              <a:rPr lang="en-US" dirty="0"/>
              <a:t>print(output)</a:t>
            </a:r>
          </a:p>
        </p:txBody>
      </p:sp>
    </p:spTree>
    <p:extLst>
      <p:ext uri="{BB962C8B-B14F-4D97-AF65-F5344CB8AC3E}">
        <p14:creationId xmlns:p14="http://schemas.microsoft.com/office/powerpoint/2010/main" val="253345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290E-5277-4574-A4A2-A5FE7C0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FFA4-9A31-40E4-87E5-83C26990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 =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 are case sensitive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= "Rick“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name = ‘Rick’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6D77-BFB3-49C2-BDA5-193E458D97C0}"/>
              </a:ext>
            </a:extLst>
          </p:cNvPr>
          <p:cNvSpPr txBox="1"/>
          <p:nvPr/>
        </p:nvSpPr>
        <p:spPr>
          <a:xfrm>
            <a:off x="5965793" y="1825624"/>
            <a:ext cx="369311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&gt;&gt;&gt; number</a:t>
            </a:r>
          </a:p>
          <a:p>
            <a:r>
              <a:rPr lang="en-US" sz="2800" dirty="0"/>
              <a:t>5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&gt;&gt;&gt; name</a:t>
            </a:r>
          </a:p>
          <a:p>
            <a:r>
              <a:rPr lang="en-US" sz="2800" dirty="0"/>
              <a:t>'Rick'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0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F932-21EF-4C12-AC22-EDA079F3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4173-884D-4E0A-B19E-ABC3C92CC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1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 are dynamically typed</a:t>
            </a:r>
          </a:p>
          <a:p>
            <a:r>
              <a:rPr lang="en-US" dirty="0"/>
              <a:t>The type() function allows you to inspect the type of a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type(number)</a:t>
            </a:r>
          </a:p>
          <a:p>
            <a:pPr marL="0" indent="0">
              <a:buNone/>
            </a:pPr>
            <a:r>
              <a:rPr lang="en-US" dirty="0"/>
              <a:t>&lt;class ‘int’&gt;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type(name)</a:t>
            </a:r>
          </a:p>
          <a:p>
            <a:pPr marL="0" indent="0">
              <a:buNone/>
            </a:pPr>
            <a:r>
              <a:rPr lang="en-US" dirty="0"/>
              <a:t>&lt;class 'str’&gt;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Note: types can change</a:t>
            </a:r>
          </a:p>
        </p:txBody>
      </p:sp>
    </p:spTree>
    <p:extLst>
      <p:ext uri="{BB962C8B-B14F-4D97-AF65-F5344CB8AC3E}">
        <p14:creationId xmlns:p14="http://schemas.microsoft.com/office/powerpoint/2010/main" val="407268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538C-233D-4196-9D74-DFCF865B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CC83-9C35-4FF2-AFC8-12D82A0E0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can be null in python – this is different than them not existing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&gt;&gt;&gt; foo = None</a:t>
            </a:r>
          </a:p>
          <a:p>
            <a:pPr marL="0" indent="0">
              <a:buNone/>
            </a:pPr>
            <a:r>
              <a:rPr lang="en-US" dirty="0"/>
              <a:t>&gt;&gt;&gt; foo is None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3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C75D-0440-4581-981F-76BBAB24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1B53-D269-4F05-86A7-C168A0DB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boxes that store data</a:t>
            </a:r>
          </a:p>
          <a:p>
            <a:r>
              <a:rPr lang="en-US" dirty="0"/>
              <a:t>Each Python variable has a name and a value</a:t>
            </a:r>
          </a:p>
          <a:p>
            <a:r>
              <a:rPr lang="en-US" dirty="0"/>
              <a:t>Assignment	name = value</a:t>
            </a:r>
          </a:p>
          <a:p>
            <a:r>
              <a:rPr lang="en-US" dirty="0"/>
              <a:t>Variable types can change</a:t>
            </a:r>
          </a:p>
          <a:p>
            <a:r>
              <a:rPr lang="en-US" dirty="0"/>
              <a:t>The type() function can be used to get a variable’s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7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2195</Words>
  <Application>Microsoft Office PowerPoint</Application>
  <PresentationFormat>Widescreen</PresentationFormat>
  <Paragraphs>476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Intro to Python</vt:lpstr>
      <vt:lpstr>Python Section</vt:lpstr>
      <vt:lpstr>Installation</vt:lpstr>
      <vt:lpstr>Idle</vt:lpstr>
      <vt:lpstr>Simple Coding and Script Creation</vt:lpstr>
      <vt:lpstr>Variables</vt:lpstr>
      <vt:lpstr>More About Variables</vt:lpstr>
      <vt:lpstr>Null Variables</vt:lpstr>
      <vt:lpstr>Variables Review</vt:lpstr>
      <vt:lpstr>External Source Code</vt:lpstr>
      <vt:lpstr>Variables Continued</vt:lpstr>
      <vt:lpstr>Variable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Numbers</vt:lpstr>
      <vt:lpstr>PowerPoint Presentation</vt:lpstr>
      <vt:lpstr>PowerPoint Presentation</vt:lpstr>
      <vt:lpstr>PowerPoint Presentation</vt:lpstr>
      <vt:lpstr>Coding the Game</vt:lpstr>
      <vt:lpstr>Difficulty</vt:lpstr>
      <vt:lpstr>Implementing Difficulty</vt:lpstr>
      <vt:lpstr>Changing Difficulty</vt:lpstr>
      <vt:lpstr>Python Math</vt:lpstr>
      <vt:lpstr>More Advanced</vt:lpstr>
      <vt:lpstr>Trig Functions</vt:lpstr>
      <vt:lpstr>Powers</vt:lpstr>
      <vt:lpstr>Other</vt:lpstr>
      <vt:lpstr>Strings</vt:lpstr>
      <vt:lpstr>Long Text Strings</vt:lpstr>
      <vt:lpstr>Fixing Long Text Strings</vt:lpstr>
      <vt:lpstr>Writing a Sample Program</vt:lpstr>
      <vt:lpstr>The Program</vt:lpstr>
      <vt:lpstr>PowerPoint Presentation</vt:lpstr>
      <vt:lpstr>Interesting String Facts</vt:lpstr>
      <vt:lpstr>Converting to String</vt:lpstr>
      <vt:lpstr>Better Way to Create Composite Strings</vt:lpstr>
      <vt:lpstr>Revamping the Sample Program</vt:lpstr>
      <vt:lpstr>String Methods</vt:lpstr>
      <vt:lpstr>PowerPoint Presentation</vt:lpstr>
      <vt:lpstr>Other Useful Methods</vt:lpstr>
      <vt:lpstr>Finer String Points</vt:lpstr>
      <vt:lpstr>More Finer Points</vt:lpstr>
      <vt:lpstr>More Details</vt:lpstr>
      <vt:lpstr>Slicing Strings</vt:lpstr>
      <vt:lpstr>Slicing – Part 2</vt:lpstr>
      <vt:lpstr>More</vt:lpstr>
      <vt:lpstr>Practice Program</vt:lpstr>
      <vt:lpstr>Solution</vt:lpstr>
      <vt:lpstr>Another Sample Program</vt:lpstr>
      <vt:lpstr>Slicer Program</vt:lpstr>
      <vt:lpstr>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Rick Leinecker</dc:creator>
  <cp:lastModifiedBy>Rick Leinecker</cp:lastModifiedBy>
  <cp:revision>121</cp:revision>
  <dcterms:created xsi:type="dcterms:W3CDTF">2018-12-23T18:19:38Z</dcterms:created>
  <dcterms:modified xsi:type="dcterms:W3CDTF">2019-01-19T20:09:40Z</dcterms:modified>
</cp:coreProperties>
</file>