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6041D0-8ED4-4673-9AF7-E41607B5F7D4}">
          <p14:sldIdLst>
            <p14:sldId id="256"/>
          </p14:sldIdLst>
        </p14:section>
        <p14:section name="Untitled Section" id="{132CA61C-33FA-4515-886F-617F40CF02CE}">
          <p14:sldIdLst>
            <p14:sldId id="257"/>
            <p14:sldId id="288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B5A01601-23E2-47F6-9561-4AC3AE5921E0}">
          <p14:sldIdLst>
            <p14:sldId id="286"/>
            <p14:sldId id="287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0206-B5B9-4F19-B7CC-B691FB2CB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364AD-DF35-436C-B5CA-5BE6E051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D59E-4688-4903-8E40-6F084E2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DB16-B84A-4B72-B700-D33932E5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B304-B432-4925-8E4E-4A466DE5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712F-9C7E-4AB7-92FA-1755EDA9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64E07-97BE-436A-AD2E-638F7F75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2C68-5249-43DF-BAAD-63261E0D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412B-B08A-4F92-9655-E118409E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EBDF-F7E9-4E56-96B1-69ADD0E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0137C-424F-45D3-9813-892ED76D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01A9-7C7F-4594-A8B4-43991CB1A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84E6-03D8-4F10-80D2-D0E70076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3E61-70CA-4020-B86F-E679B22E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5CB1-8F54-48FD-8E17-D071CD4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CB68-89E1-4D2C-91F3-FB765453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C440-C76D-404E-93FA-7214979C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4CBE-5EFE-4628-BA9B-8B4B5B3F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7D1D-0F35-4BDC-A356-E4D18C7F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A0486-F183-46B0-8E11-49BF742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A24B-D712-404E-9CAD-EED5C92C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56335-C139-4A66-9097-0E6CDEEE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8B48-467E-4F0F-8577-6DEC35C7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2155-FC6E-4D4B-B3C3-977670B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7156-DC39-42AC-8EC5-FAD7B80E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869-6E51-46AC-831B-B08D448A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DC35-AC4C-44CF-83DA-0E8DDA1BA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FD246-7949-4669-B9A1-51E50633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1E9B7-FF67-4E7D-AF11-B593F5AA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E144-3DA8-47F4-8750-3356F2D8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FF43-C0CD-4C1B-9C29-7DC8C9AE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E4A7-8E71-4CDE-B727-F0FF1E46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18AF-54CC-42D0-A372-14FEC995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A16AA-D658-449F-873C-7449C6ED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442F-1A00-4B47-9A1E-269D55E3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F1A18-18A5-4CDA-BC7E-0B53B82A9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2DBE2-A4C1-46D3-87D7-9D8C338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F3DB0-ADE1-4FD7-AC70-1177DCA5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74A37-DE1E-404E-A208-AC7BDB5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FC42-4E5B-4BEC-B40B-4C5FACDC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8BCD-4B61-4D72-AFEB-A544D81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6BB61-9FB2-401A-8346-D7825B5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004A9-832F-4887-BACB-619C5AA4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9D238-89F0-406A-81C5-EF75BDC2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0722A-4552-4060-87A4-F1D7104E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230B-7E30-421F-A47B-97A9391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BB36-63F5-4115-BE79-BC03B277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8536-7433-4BFA-8DC9-E1C9FEA2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93C2-A1E3-4FA0-A606-A3554E6A4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9EDA-E936-4757-B4F5-39C97CB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F3F0-35E5-4DD6-8635-7F6E93E8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E0FB1-F84A-46F3-A486-60B5008A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093F-2196-4C88-AB20-88FE0D29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B0B1-709F-466E-8259-841241070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B541F-24F4-4713-83BA-8D8617EBF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6BA8-15A7-4D29-AB84-DA138782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A802-7FC1-40FB-B13D-891ACAF1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A005-E584-44DE-B481-CA3EA2CB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C341-83E5-439F-9F03-E41758C4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D4E7-70B7-4C8A-A21D-691E1C95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0AD3-FCAB-4062-B82D-3F4123A81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B7A9-9018-43CE-AD9A-81487A3755CB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23A90-B9C5-4058-9267-B306B5CF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DCD7-F830-4760-8D1A-587989F97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45FC-5EAD-4D32-902A-1DB47A24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806F-FEEE-4760-B41A-8392AC532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1FE31-3674-4694-9ED6-344535129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 4020</a:t>
            </a:r>
          </a:p>
          <a:p>
            <a:r>
              <a:rPr lang="en-US" dirty="0"/>
              <a:t>University of Central Florida</a:t>
            </a:r>
          </a:p>
        </p:txBody>
      </p:sp>
    </p:spTree>
    <p:extLst>
      <p:ext uri="{BB962C8B-B14F-4D97-AF65-F5344CB8AC3E}">
        <p14:creationId xmlns:p14="http://schemas.microsoft.com/office/powerpoint/2010/main" val="165408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CC11-6587-4A66-AAC9-CBEAA762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80"/>
            <a:ext cx="10515600" cy="1325563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0898-CD1D-49A5-A08D-1D65D9BA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5157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dirty="0"/>
              <a:t>&gt;&gt;&gt; [1,2,3,4,5]</a:t>
            </a:r>
          </a:p>
          <a:p>
            <a:pPr marL="0" indent="0">
              <a:buNone/>
            </a:pPr>
            <a:r>
              <a:rPr lang="fi-FI" dirty="0"/>
              <a:t>[1, 2, 3, 4, 5]</a:t>
            </a:r>
          </a:p>
          <a:p>
            <a:pPr marL="0" indent="0">
              <a:buNone/>
            </a:pPr>
            <a:r>
              <a:rPr lang="fi-FI" dirty="0"/>
              <a:t>&gt;&gt;&gt; myList = [1,2,3,4,5]</a:t>
            </a:r>
          </a:p>
          <a:p>
            <a:pPr marL="0" indent="0">
              <a:buNone/>
            </a:pPr>
            <a:r>
              <a:rPr lang="fi-FI" dirty="0"/>
              <a:t>&gt;&gt;&gt; myList</a:t>
            </a:r>
          </a:p>
          <a:p>
            <a:pPr marL="0" indent="0">
              <a:buNone/>
            </a:pPr>
            <a:r>
              <a:rPr lang="fi-FI" dirty="0"/>
              <a:t>[1, 2, 3, 4, 5]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&gt;&gt;&gt; ["Sam", "George", "Fred"]</a:t>
            </a:r>
          </a:p>
          <a:p>
            <a:pPr marL="0" indent="0">
              <a:buNone/>
            </a:pPr>
            <a:r>
              <a:rPr lang="fi-FI" dirty="0"/>
              <a:t>['Sam', 'George', 'Fred']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&gt;&gt;&gt; yourList = [1,"Test",2.75]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/>
              <a:t>Lists support indexing and slicing.</a:t>
            </a:r>
          </a:p>
          <a:p>
            <a:r>
              <a:rPr lang="fi-FI" dirty="0"/>
              <a:t>Lists can be nested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47BD-325A-4979-AE50-7827A84B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E0FE-57E7-4CAD-B2A6-1606100B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&gt;&gt;&gt; myList = [1,2,3]</a:t>
            </a:r>
          </a:p>
          <a:p>
            <a:pPr marL="0" indent="0">
              <a:buNone/>
            </a:pPr>
            <a:r>
              <a:rPr lang="fi-FI" dirty="0"/>
              <a:t>&gt;&gt;&gt; len(myList)</a:t>
            </a:r>
          </a:p>
          <a:p>
            <a:pPr marL="0" indent="0">
              <a:buNone/>
            </a:pPr>
            <a:r>
              <a:rPr lang="fi-FI" dirty="0"/>
              <a:t>3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&gt;&gt;&gt; myList[0]</a:t>
            </a:r>
          </a:p>
          <a:p>
            <a:pPr marL="0" indent="0">
              <a:buNone/>
            </a:pPr>
            <a:r>
              <a:rPr lang="fi-FI" dirty="0"/>
              <a:t>1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&gt;&gt;&gt; &gt;&gt;&gt; myList[1:]</a:t>
            </a:r>
          </a:p>
          <a:p>
            <a:pPr marL="0" indent="0">
              <a:buNone/>
            </a:pPr>
            <a:r>
              <a:rPr lang="fi-FI" dirty="0"/>
              <a:t>[2, 3]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0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D68-A207-4107-8AEB-C9B3E76A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5D19-83B3-4546-A855-7158E3DA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[1,2,3]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yourList</a:t>
            </a:r>
            <a:r>
              <a:rPr lang="en-US" dirty="0"/>
              <a:t> = [7,8,9]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r>
              <a:rPr lang="en-US" dirty="0"/>
              <a:t> = </a:t>
            </a:r>
            <a:r>
              <a:rPr lang="en-US" dirty="0" err="1"/>
              <a:t>myList</a:t>
            </a:r>
            <a:r>
              <a:rPr lang="en-US" dirty="0"/>
              <a:t> + </a:t>
            </a:r>
            <a:r>
              <a:rPr lang="en-US" dirty="0" err="1"/>
              <a:t>yourList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[1, 2, 3, 7, 8, 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Lists are mutable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r>
              <a:rPr lang="en-US" dirty="0"/>
              <a:t>[0] = 14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[14, 2, 3, 7, 8, 9]</a:t>
            </a:r>
          </a:p>
        </p:txBody>
      </p:sp>
    </p:spTree>
    <p:extLst>
      <p:ext uri="{BB962C8B-B14F-4D97-AF65-F5344CB8AC3E}">
        <p14:creationId xmlns:p14="http://schemas.microsoft.com/office/powerpoint/2010/main" val="136772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F795-EB2E-4679-8B22-C997101D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7E42-32C6-40E0-9E0C-64E7519F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ourList.append</a:t>
            </a:r>
            <a:r>
              <a:rPr lang="en-US" dirty="0"/>
              <a:t>(144)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[14, 2, 3, 7, 8, 9, 144]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144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[14, 2, 3, 7, 8, 9]</a:t>
            </a:r>
          </a:p>
        </p:txBody>
      </p:sp>
    </p:spTree>
    <p:extLst>
      <p:ext uri="{BB962C8B-B14F-4D97-AF65-F5344CB8AC3E}">
        <p14:creationId xmlns:p14="http://schemas.microsoft.com/office/powerpoint/2010/main" val="75654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9F5A-E9BA-4A3E-AE31-521D475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80"/>
            <a:ext cx="10515600" cy="1325563"/>
          </a:xfrm>
        </p:spPr>
        <p:txBody>
          <a:bodyPr/>
          <a:lstStyle/>
          <a:p>
            <a:r>
              <a:rPr lang="en-US" dirty="0"/>
              <a:t>More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6ECE-DB01-4F48-82E6-4A8AE075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784"/>
            <a:ext cx="10515600" cy="5589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ourList.pop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ourList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[14, 3, 7, 8, 9]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['</a:t>
            </a:r>
            <a:r>
              <a:rPr lang="en-US" dirty="0" err="1"/>
              <a:t>a','e','x','b','c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numList</a:t>
            </a:r>
            <a:r>
              <a:rPr lang="en-US" dirty="0"/>
              <a:t> = p4,1,8,3]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numList</a:t>
            </a:r>
            <a:r>
              <a:rPr lang="en-US" dirty="0"/>
              <a:t> = [4,1,8,3]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['a', 'b', 'c', 'e', 'x']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numList.sort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[1, 3, 4, 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4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1218-01F8-4CDF-A6E1-642AA612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C0AC-33A6-4F8E-8338-4EDA33E9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['x', 'e', 'c', 'b', 'a']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numList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[8, 4, 3, 1]</a:t>
            </a:r>
          </a:p>
        </p:txBody>
      </p:sp>
    </p:spTree>
    <p:extLst>
      <p:ext uri="{BB962C8B-B14F-4D97-AF65-F5344CB8AC3E}">
        <p14:creationId xmlns:p14="http://schemas.microsoft.com/office/powerpoint/2010/main" val="160249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E154-E535-4A1D-8332-718DB106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28AB-0EE6-495A-99DF-D54E6161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unordered mappings for storing objects (as opposed to lists which are in ordered sequences).</a:t>
            </a:r>
          </a:p>
          <a:p>
            <a:r>
              <a:rPr lang="en-US" dirty="0"/>
              <a:t>It utilizes a key-value pair to access objects, and an index for its location isn’t necessary.</a:t>
            </a:r>
          </a:p>
          <a:p>
            <a:r>
              <a:rPr lang="en-US" dirty="0"/>
              <a:t>Dictionaries use curly braces and colons to signify the keys and their associates values.</a:t>
            </a:r>
          </a:p>
          <a:p>
            <a:pPr marL="0" indent="0">
              <a:buNone/>
            </a:pPr>
            <a:r>
              <a:rPr lang="en-US" b="1" dirty="0"/>
              <a:t>{'key1':'value1','key2':'value2'}</a:t>
            </a:r>
          </a:p>
        </p:txBody>
      </p:sp>
    </p:spTree>
    <p:extLst>
      <p:ext uri="{BB962C8B-B14F-4D97-AF65-F5344CB8AC3E}">
        <p14:creationId xmlns:p14="http://schemas.microsoft.com/office/powerpoint/2010/main" val="323362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15B6-9B9B-4206-9EAB-29B1C49A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A6AF-7E34-4A7D-99CF-ACAC53EE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5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myDictionary</a:t>
            </a:r>
            <a:r>
              <a:rPr lang="en-US" dirty="0"/>
              <a:t> = {'key1':'value1','key2':'value2'}   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myDictionary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{'key1': 'value1', 'key2': 'value2'}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myDictionary</a:t>
            </a:r>
            <a:r>
              <a:rPr lang="en-US" dirty="0"/>
              <a:t>['key2']</a:t>
            </a:r>
          </a:p>
          <a:p>
            <a:pPr marL="0" indent="0">
              <a:buNone/>
            </a:pPr>
            <a:r>
              <a:rPr lang="en-US" dirty="0"/>
              <a:t>'value2’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pricesLookup</a:t>
            </a:r>
            <a:r>
              <a:rPr lang="en-US" dirty="0"/>
              <a:t> = {'apple':2.99,'banana':0.75,'wine':9.99}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pricesLookup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{'apple': 2.99, 'banana': 0.75, 'wine': 9.99}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pricesLookup</a:t>
            </a:r>
            <a:r>
              <a:rPr lang="en-US" dirty="0"/>
              <a:t>['apple']</a:t>
            </a:r>
          </a:p>
          <a:p>
            <a:pPr marL="0" indent="0">
              <a:buNone/>
            </a:pPr>
            <a:r>
              <a:rPr lang="en-US" dirty="0"/>
              <a:t>2.99</a:t>
            </a:r>
          </a:p>
        </p:txBody>
      </p:sp>
    </p:spTree>
    <p:extLst>
      <p:ext uri="{BB962C8B-B14F-4D97-AF65-F5344CB8AC3E}">
        <p14:creationId xmlns:p14="http://schemas.microsoft.com/office/powerpoint/2010/main" val="281128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D820-AB83-48E4-9398-FD709BBA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FBA7-B46C-41E0-A378-BEAC0AAC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1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types inside of dictionaries can be just about anything including values, lists, and dictionaries.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= {'k1':123,'k2':[1,2,3],'k3':{'insideKey':100}}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Adding to a dictionary</a:t>
            </a:r>
          </a:p>
          <a:p>
            <a:pPr marL="0" indent="0">
              <a:buNone/>
            </a:pPr>
            <a:r>
              <a:rPr lang="en-US" dirty="0"/>
              <a:t>&gt;&gt;&gt; d = {'k1':100,'k2':200}</a:t>
            </a:r>
          </a:p>
          <a:p>
            <a:pPr marL="0" indent="0">
              <a:buNone/>
            </a:pPr>
            <a:r>
              <a:rPr lang="en-US" dirty="0"/>
              <a:t>&gt;&gt;&gt; d</a:t>
            </a:r>
          </a:p>
          <a:p>
            <a:pPr marL="0" indent="0">
              <a:buNone/>
            </a:pPr>
            <a:r>
              <a:rPr lang="en-US" dirty="0"/>
              <a:t>{'k1': 100, 'k2': 200}</a:t>
            </a:r>
          </a:p>
          <a:p>
            <a:pPr marL="0" indent="0">
              <a:buNone/>
            </a:pPr>
            <a:r>
              <a:rPr lang="en-US" dirty="0"/>
              <a:t>&gt;&gt;&gt; d['k3'] = 300</a:t>
            </a:r>
          </a:p>
          <a:p>
            <a:pPr marL="0" indent="0">
              <a:buNone/>
            </a:pPr>
            <a:r>
              <a:rPr lang="en-US" dirty="0"/>
              <a:t>&gt;&gt;&gt; d</a:t>
            </a:r>
          </a:p>
          <a:p>
            <a:pPr marL="0" indent="0">
              <a:buNone/>
            </a:pPr>
            <a:r>
              <a:rPr lang="en-US" dirty="0"/>
              <a:t>{'k1': 100, 'k2': 200, 'k3': 300}</a:t>
            </a:r>
          </a:p>
        </p:txBody>
      </p:sp>
    </p:spTree>
    <p:extLst>
      <p:ext uri="{BB962C8B-B14F-4D97-AF65-F5344CB8AC3E}">
        <p14:creationId xmlns:p14="http://schemas.microsoft.com/office/powerpoint/2010/main" val="142246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8113-83FB-4397-BFCA-015B212E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8543-CCED-4047-97F3-5E235A4E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</a:t>
            </a:r>
          </a:p>
          <a:p>
            <a:pPr marL="0" indent="0">
              <a:buNone/>
            </a:pPr>
            <a:r>
              <a:rPr lang="en-US" dirty="0"/>
              <a:t>{'k1': 100, 'k2': 200, 'k3': 300}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  <a:p>
            <a:pPr marL="0" indent="0">
              <a:buNone/>
            </a:pPr>
            <a:r>
              <a:rPr lang="en-US" dirty="0"/>
              <a:t>&gt;&gt;&gt; d['k1'] = "New String"</a:t>
            </a:r>
          </a:p>
          <a:p>
            <a:pPr marL="0" indent="0">
              <a:buNone/>
            </a:pPr>
            <a:r>
              <a:rPr lang="en-US" dirty="0"/>
              <a:t>&gt;&gt;&gt; d</a:t>
            </a:r>
          </a:p>
          <a:p>
            <a:pPr marL="0" indent="0">
              <a:buNone/>
            </a:pPr>
            <a:r>
              <a:rPr lang="en-US" dirty="0"/>
              <a:t>{'k1': 'New String', 'k2': 200, 'k3': 300}</a:t>
            </a:r>
          </a:p>
        </p:txBody>
      </p:sp>
    </p:spTree>
    <p:extLst>
      <p:ext uri="{BB962C8B-B14F-4D97-AF65-F5344CB8AC3E}">
        <p14:creationId xmlns:p14="http://schemas.microsoft.com/office/powerpoint/2010/main" val="12653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7A22-64CB-4B6C-871C-AB511BCA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946"/>
            <a:ext cx="10515600" cy="1325563"/>
          </a:xfrm>
        </p:spPr>
        <p:txBody>
          <a:bodyPr/>
          <a:lstStyle/>
          <a:p>
            <a:r>
              <a:rPr lang="en-US" dirty="0"/>
              <a:t>Logic – Booleans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2EE0-D415-493B-B3BD-1731C51A3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326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&gt;&gt;&gt; b = True</a:t>
            </a:r>
          </a:p>
          <a:p>
            <a:pPr marL="0" indent="0">
              <a:buNone/>
            </a:pPr>
            <a:r>
              <a:rPr lang="en-US" dirty="0"/>
              <a:t>&gt;&gt;&gt; c = False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  <a:p>
            <a:pPr marL="0" indent="0">
              <a:buNone/>
            </a:pPr>
            <a:r>
              <a:rPr lang="en-US" dirty="0"/>
              <a:t>&gt;&gt;&gt; 2 &gt; 3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2 &lt; 3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2 &gt;= 3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2 &lt;= 3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2 == 3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&gt;&gt;&gt; 2 != 3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type(2&lt;3)</a:t>
            </a:r>
          </a:p>
          <a:p>
            <a:pPr marL="0" indent="0">
              <a:buNone/>
            </a:pPr>
            <a:r>
              <a:rPr lang="en-US" dirty="0"/>
              <a:t>&lt;class 'bool'&gt;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2990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4B3C-D0F6-4F14-B572-F1F93639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648-A019-4160-9B5A-EC5A6CF7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d.items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dict_items</a:t>
            </a:r>
            <a:r>
              <a:rPr lang="en-US" dirty="0"/>
              <a:t>([('k1', 'New String'), ('k2', 200), ('k3', 300)])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d.keys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dict_keys</a:t>
            </a:r>
            <a:r>
              <a:rPr lang="en-US" dirty="0"/>
              <a:t>(['k1', 'k2', 'k3'])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(['New String', 200, 300])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E388-9BDE-4145-AB63-01D612C5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D6E0-D978-470B-992F-FDB1222F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similar to lists but are immutable</a:t>
            </a:r>
          </a:p>
          <a:p>
            <a:r>
              <a:rPr lang="en-US" dirty="0"/>
              <a:t>Once an element is inside a tuple, it cannot be reassigned</a:t>
            </a:r>
          </a:p>
          <a:p>
            <a:r>
              <a:rPr lang="en-US" dirty="0"/>
              <a:t>Tuples use parentheses: (1,2,3)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myTuple</a:t>
            </a:r>
            <a:r>
              <a:rPr lang="en-US" dirty="0"/>
              <a:t> = (1,2,3)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6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17C3-6D72-49B6-A7A7-0078692D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64629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t = (1,2,3)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[1,2,3]</a:t>
            </a:r>
          </a:p>
          <a:p>
            <a:pPr marL="0" indent="0">
              <a:buNone/>
            </a:pPr>
            <a:r>
              <a:rPr lang="en-US" dirty="0"/>
              <a:t>&gt;&gt;&gt; type(t)</a:t>
            </a:r>
          </a:p>
          <a:p>
            <a:pPr marL="0" indent="0">
              <a:buNone/>
            </a:pPr>
            <a:r>
              <a:rPr lang="en-US" dirty="0"/>
              <a:t>&lt;class 'tuple'&gt;</a:t>
            </a:r>
          </a:p>
          <a:p>
            <a:pPr marL="0" indent="0">
              <a:buNone/>
            </a:pPr>
            <a:r>
              <a:rPr lang="en-US" dirty="0"/>
              <a:t>&gt;&gt;&gt; type(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&lt;class 'list'&gt;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(t)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&gt;&gt;&gt; t = ('one',2)</a:t>
            </a:r>
          </a:p>
          <a:p>
            <a:pPr marL="0" indent="0">
              <a:buNone/>
            </a:pPr>
            <a:r>
              <a:rPr lang="en-US" dirty="0"/>
              <a:t>&gt;&gt;&gt; t</a:t>
            </a:r>
          </a:p>
          <a:p>
            <a:pPr marL="0" indent="0">
              <a:buNone/>
            </a:pPr>
            <a:r>
              <a:rPr lang="en-US" dirty="0"/>
              <a:t>('one', 2)</a:t>
            </a:r>
          </a:p>
          <a:p>
            <a:pPr marL="0" indent="0">
              <a:buNone/>
            </a:pPr>
            <a:r>
              <a:rPr lang="en-US" dirty="0"/>
              <a:t>&gt;&gt;&gt; t[0]</a:t>
            </a:r>
          </a:p>
          <a:p>
            <a:pPr marL="0" indent="0">
              <a:buNone/>
            </a:pPr>
            <a:r>
              <a:rPr lang="en-US" dirty="0"/>
              <a:t>'one'</a:t>
            </a:r>
          </a:p>
          <a:p>
            <a:pPr marL="0" indent="0">
              <a:buNone/>
            </a:pPr>
            <a:r>
              <a:rPr lang="en-US" dirty="0"/>
              <a:t>&gt;&gt;&gt; t[1]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t[-1]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52786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1F6C-F820-4456-AE0B-CC0A3154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t = ('</a:t>
            </a:r>
            <a:r>
              <a:rPr lang="en-US" dirty="0" err="1"/>
              <a:t>a','a','b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t.count</a:t>
            </a:r>
            <a:r>
              <a:rPr lang="en-US" dirty="0"/>
              <a:t>('a')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t.index</a:t>
            </a:r>
            <a:r>
              <a:rPr lang="en-US" dirty="0"/>
              <a:t>('a')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t.index</a:t>
            </a:r>
            <a:r>
              <a:rPr lang="en-US" dirty="0"/>
              <a:t>('b’)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[0] = 'NEW'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['NEW', 2, 3]</a:t>
            </a:r>
          </a:p>
          <a:p>
            <a:pPr marL="0" indent="0">
              <a:buNone/>
            </a:pPr>
            <a:r>
              <a:rPr lang="en-US" dirty="0"/>
              <a:t>&gt;&gt;&gt; t[0] = 15</a:t>
            </a:r>
          </a:p>
          <a:p>
            <a:pPr marL="0" indent="0">
              <a:buNone/>
            </a:pPr>
            <a:r>
              <a:rPr lang="en-US" dirty="0"/>
              <a:t>Traceback (most recent call last):</a:t>
            </a:r>
          </a:p>
          <a:p>
            <a:pPr marL="0" indent="0">
              <a:buNone/>
            </a:pPr>
            <a:r>
              <a:rPr lang="en-US" dirty="0"/>
              <a:t>  File "&lt;pyshell#27&gt;", line 1, in &lt;module&gt;</a:t>
            </a:r>
          </a:p>
          <a:p>
            <a:pPr marL="0" indent="0">
              <a:buNone/>
            </a:pPr>
            <a:r>
              <a:rPr lang="en-US" dirty="0"/>
              <a:t>    t[0] = 15</a:t>
            </a:r>
          </a:p>
          <a:p>
            <a:pPr marL="0" indent="0">
              <a:buNone/>
            </a:pPr>
            <a:r>
              <a:rPr lang="en-US" dirty="0" err="1"/>
              <a:t>TypeError</a:t>
            </a:r>
            <a:r>
              <a:rPr lang="en-US" dirty="0"/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37704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8F58-59E0-4B7B-B9DB-AAEF765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2"/>
            <a:ext cx="10515600" cy="1325563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A57A-BF58-4CB5-A882-46604C8E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53976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Sets are unordered collections of unique elements</a:t>
            </a:r>
          </a:p>
          <a:p>
            <a:r>
              <a:rPr lang="en-US" dirty="0"/>
              <a:t>This means that there can only be one representative of the same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</a:t>
            </a:r>
            <a:r>
              <a:rPr lang="en-US" dirty="0"/>
              <a:t> = set()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myset.add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{1}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myset.add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{1, 2}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myset.add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3018183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DFD2-969E-4F66-91A9-A44F0FD7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a List to Unique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DFC5-E905-4D22-85B9-5E1203BE7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mylist</a:t>
            </a:r>
            <a:r>
              <a:rPr lang="en-US" dirty="0"/>
              <a:t> = [1,2,2,3,4,4,5,6,6,7]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</a:t>
            </a:r>
            <a:r>
              <a:rPr lang="en-US" dirty="0"/>
              <a:t> = set(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{1, 2, 3, 4, 5, 6, 7}</a:t>
            </a:r>
          </a:p>
        </p:txBody>
      </p:sp>
    </p:spTree>
    <p:extLst>
      <p:ext uri="{BB962C8B-B14F-4D97-AF65-F5344CB8AC3E}">
        <p14:creationId xmlns:p14="http://schemas.microsoft.com/office/powerpoint/2010/main" val="330942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D2CD-EE4B-4A33-9228-CBA07921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E961-360D-4F11-97C6-3709ACB2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expression that world turn the string 'Mississippi' int a set of unique letters.</a:t>
            </a:r>
          </a:p>
          <a:p>
            <a:pPr marL="0" indent="0">
              <a:buNone/>
            </a:pPr>
            <a:r>
              <a:rPr lang="en-US" dirty="0"/>
              <a:t>&gt;&gt;&gt; state = "Mississippi"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uniqueLetters</a:t>
            </a:r>
            <a:r>
              <a:rPr lang="en-US" dirty="0"/>
              <a:t> = set(state)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uniqueLetters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{'M', '</a:t>
            </a:r>
            <a:r>
              <a:rPr lang="en-US" dirty="0" err="1"/>
              <a:t>i</a:t>
            </a:r>
            <a:r>
              <a:rPr lang="en-US" dirty="0"/>
              <a:t>', 's', 'p’}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B7B-C844-488D-98FB-C8923D97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903A-7DDC-4EDD-8167-5FCCB77F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we need to tend to the current directory.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 in order to have the methods with which we get or set the current directory.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os.getcwd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'C:\\Program Files (x86)\\Python37-32'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os.chdir</a:t>
            </a:r>
            <a:r>
              <a:rPr lang="en-US" dirty="0"/>
              <a:t>('d:\work\python')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os.getcwd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'd:\\work\\python'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7A3F-6E26-4FA7-919E-FD06CDCFDF27}"/>
              </a:ext>
            </a:extLst>
          </p:cNvPr>
          <p:cNvSpPr txBox="1"/>
          <p:nvPr/>
        </p:nvSpPr>
        <p:spPr>
          <a:xfrm>
            <a:off x="7128769" y="3923930"/>
            <a:ext cx="45164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myfile.txt has been created in d:\work\python</a:t>
            </a:r>
          </a:p>
        </p:txBody>
      </p:sp>
    </p:spTree>
    <p:extLst>
      <p:ext uri="{BB962C8B-B14F-4D97-AF65-F5344CB8AC3E}">
        <p14:creationId xmlns:p14="http://schemas.microsoft.com/office/powerpoint/2010/main" val="1614820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868-68E8-4A84-8802-12BE5CCA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09627-2EBC-449D-8FC5-D588E25D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myfile</a:t>
            </a:r>
            <a:r>
              <a:rPr lang="en-US" dirty="0"/>
              <a:t> = open('myfile.txt')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myfile.read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'Hello. This is a text file.\</a:t>
            </a:r>
            <a:r>
              <a:rPr lang="en-US" dirty="0" err="1"/>
              <a:t>nThis</a:t>
            </a:r>
            <a:r>
              <a:rPr lang="en-US" dirty="0"/>
              <a:t> is the second line.\</a:t>
            </a:r>
            <a:r>
              <a:rPr lang="en-US" dirty="0" err="1"/>
              <a:t>nThis</a:t>
            </a:r>
            <a:r>
              <a:rPr lang="en-US" dirty="0"/>
              <a:t> is the third line.'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myfile.read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''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myfile.seek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&gt;&gt;&gt; contents = </a:t>
            </a:r>
            <a:r>
              <a:rPr lang="en-US" dirty="0" err="1"/>
              <a:t>myfile.read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contents</a:t>
            </a:r>
          </a:p>
          <a:p>
            <a:pPr marL="0" indent="0">
              <a:buNone/>
            </a:pPr>
            <a:r>
              <a:rPr lang="en-US" dirty="0"/>
              <a:t>'Hello. This is a text file.\</a:t>
            </a:r>
            <a:r>
              <a:rPr lang="en-US" dirty="0" err="1"/>
              <a:t>nThis</a:t>
            </a:r>
            <a:r>
              <a:rPr lang="en-US" dirty="0"/>
              <a:t> is the second line.\</a:t>
            </a:r>
            <a:r>
              <a:rPr lang="en-US" dirty="0" err="1"/>
              <a:t>nThis</a:t>
            </a:r>
            <a:r>
              <a:rPr lang="en-US" dirty="0"/>
              <a:t> is the third line.'</a:t>
            </a:r>
          </a:p>
        </p:txBody>
      </p:sp>
    </p:spTree>
    <p:extLst>
      <p:ext uri="{BB962C8B-B14F-4D97-AF65-F5344CB8AC3E}">
        <p14:creationId xmlns:p14="http://schemas.microsoft.com/office/powerpoint/2010/main" val="2323766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55C2-3532-48C5-BBC2-3B87A874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2B3A-7668-481A-BDB9-928B6374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read all lines into a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lines = </a:t>
            </a:r>
            <a:r>
              <a:rPr lang="en-US" dirty="0" err="1"/>
              <a:t>myfile.readlines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lines</a:t>
            </a:r>
          </a:p>
          <a:p>
            <a:pPr marL="0" indent="0">
              <a:buNone/>
            </a:pPr>
            <a:r>
              <a:rPr lang="en-US" dirty="0"/>
              <a:t>['Hello. This is a text file.\n', 'This is the second line.\n', 'This is the third line.']</a:t>
            </a:r>
          </a:p>
          <a:p>
            <a:pPr marL="0" indent="0">
              <a:buNone/>
            </a:pPr>
            <a:r>
              <a:rPr lang="en-US" dirty="0"/>
              <a:t>&gt;&gt;&gt; lines[0]</a:t>
            </a:r>
          </a:p>
          <a:p>
            <a:pPr marL="0" indent="0">
              <a:buNone/>
            </a:pPr>
            <a:r>
              <a:rPr lang="en-US" dirty="0"/>
              <a:t>'Hello. This is a text file.\n'</a:t>
            </a:r>
          </a:p>
          <a:p>
            <a:pPr marL="0" indent="0">
              <a:buNone/>
            </a:pPr>
            <a:r>
              <a:rPr lang="en-US" dirty="0"/>
              <a:t>&gt;&gt;&gt; lines[0].</a:t>
            </a:r>
            <a:r>
              <a:rPr lang="en-US" dirty="0" err="1"/>
              <a:t>rstrip</a:t>
            </a:r>
            <a:r>
              <a:rPr lang="en-US" dirty="0"/>
              <a:t>('\n')</a:t>
            </a:r>
          </a:p>
          <a:p>
            <a:pPr marL="0" indent="0">
              <a:buNone/>
            </a:pPr>
            <a:r>
              <a:rPr lang="en-US" dirty="0"/>
              <a:t>'Hello. This is a text file.'</a:t>
            </a:r>
          </a:p>
        </p:txBody>
      </p:sp>
    </p:spTree>
    <p:extLst>
      <p:ext uri="{BB962C8B-B14F-4D97-AF65-F5344CB8AC3E}">
        <p14:creationId xmlns:p14="http://schemas.microsoft.com/office/powerpoint/2010/main" val="5614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A3-4F01-4EF5-BEE5-27242EEF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0246-C17B-444E-9CF7-FB867543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FD578-E6AF-4839-BBE9-4E5943FE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795"/>
            <a:ext cx="12192000" cy="49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70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92C-CCAE-4263-9374-33EE0006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B490-4248-4AFF-81A7-0FFCAA12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5FCE5-5FF1-4485-9ECF-4C99ADEB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36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9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31A6-2B22-4EF2-9BC9-7F8CDFD5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F170-735F-4FB9-A1E3-7B82C37B1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close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myfile.close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open('myfile.txt’) as </a:t>
            </a:r>
            <a:r>
              <a:rPr lang="en-US" dirty="0" err="1"/>
              <a:t>my_new_file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contents = </a:t>
            </a:r>
            <a:r>
              <a:rPr lang="en-US" dirty="0" err="1"/>
              <a:t>my_new_file.read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2478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7644-D712-4A64-9A10-76E7D3F7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3739-4EAC-4B61-9A26-D254390B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yourfile</a:t>
            </a:r>
            <a:r>
              <a:rPr lang="en-US" dirty="0"/>
              <a:t> = open('yourfile.txt', mode='w')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yourfile.write</a:t>
            </a:r>
            <a:r>
              <a:rPr lang="en-US" dirty="0"/>
              <a:t>('Hello World!!!')</a:t>
            </a:r>
          </a:p>
          <a:p>
            <a:pPr marL="0" indent="0">
              <a:buNone/>
            </a:pPr>
            <a:r>
              <a:rPr lang="en-US" dirty="0"/>
              <a:t>14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yourfile.close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with open('</a:t>
            </a:r>
            <a:r>
              <a:rPr lang="en-US" dirty="0" err="1"/>
              <a:t>yourfile.txt',mode</a:t>
            </a:r>
            <a:r>
              <a:rPr lang="en-US" dirty="0"/>
              <a:t>='a') 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f.write</a:t>
            </a:r>
            <a:r>
              <a:rPr lang="en-US" dirty="0"/>
              <a:t>('Hello Moon!!!')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38346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2200-DB11-47AF-BDBC-EEC8ABC6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BD3B-0C52-4743-8780-99837D83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FF234-E0E2-40FE-B569-B2B6AEE8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547"/>
            <a:ext cx="12192000" cy="4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57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CB1E-544D-4B61-BB25-29E7B95C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AF8C-26E8-4410-8BA0-F3B5978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term </a:t>
            </a:r>
            <a:r>
              <a:rPr lang="en-US" dirty="0" err="1"/>
              <a:t>iterable</a:t>
            </a:r>
            <a:r>
              <a:rPr lang="en-US" dirty="0"/>
              <a:t> means you can iterate over the object</a:t>
            </a:r>
          </a:p>
          <a:p>
            <a:r>
              <a:rPr lang="en-US" dirty="0"/>
              <a:t>For example, you can iterate over every character in a string, iterate over every item in a list, iterate over every key in a dictionary.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myIterable</a:t>
            </a:r>
            <a:r>
              <a:rPr lang="en-US" dirty="0"/>
              <a:t> = [1,2,3]</a:t>
            </a:r>
          </a:p>
          <a:p>
            <a:pPr marL="0" indent="0">
              <a:buNone/>
            </a:pPr>
            <a:r>
              <a:rPr lang="en-US" dirty="0"/>
              <a:t>&gt;&gt;&gt; for item in </a:t>
            </a:r>
            <a:r>
              <a:rPr lang="en-US" dirty="0" err="1"/>
              <a:t>myIterable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0964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D2B4-B857-4890-A199-23BE0443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0E69-21BC-4854-9746-1235AFD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 for num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num % 2 == 0:</a:t>
            </a:r>
          </a:p>
          <a:p>
            <a:pPr marL="0" indent="0">
              <a:buNone/>
            </a:pPr>
            <a:r>
              <a:rPr lang="en-US" dirty="0"/>
              <a:t>		print(num)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8309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0B10-9706-4EBE-95D3-4033317C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000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11CD-4AE9-4612-A501-B99A9BAD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173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for num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num % 2 == 0:</a:t>
            </a:r>
          </a:p>
          <a:p>
            <a:pPr marL="0" indent="0">
              <a:buNone/>
            </a:pPr>
            <a:r>
              <a:rPr lang="en-US" dirty="0"/>
              <a:t>		print(num)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print('Odd Number')</a:t>
            </a:r>
          </a:p>
          <a:p>
            <a:pPr marL="0" indent="0">
              <a:buNone/>
            </a:pPr>
            <a:r>
              <a:rPr lang="en-US" dirty="0"/>
              <a:t>Odd Number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Odd Number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Odd Number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Odd Number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Odd Number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D63EF-2AF0-43F5-9BAB-A88C3DBE3D6B}"/>
              </a:ext>
            </a:extLst>
          </p:cNvPr>
          <p:cNvSpPr txBox="1"/>
          <p:nvPr/>
        </p:nvSpPr>
        <p:spPr>
          <a:xfrm>
            <a:off x="6862619" y="2327564"/>
            <a:ext cx="3440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print(</a:t>
            </a:r>
            <a:r>
              <a:rPr lang="en-US" sz="2200" dirty="0" err="1"/>
              <a:t>f'Odd</a:t>
            </a:r>
            <a:r>
              <a:rPr lang="en-US" sz="2200" dirty="0"/>
              <a:t> Number: {num}')</a:t>
            </a:r>
          </a:p>
        </p:txBody>
      </p:sp>
    </p:spTree>
    <p:extLst>
      <p:ext uri="{BB962C8B-B14F-4D97-AF65-F5344CB8AC3E}">
        <p14:creationId xmlns:p14="http://schemas.microsoft.com/office/powerpoint/2010/main" val="195618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980E-2754-4A4A-8465-A57FAAB9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 Running Tally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C4D1-98DF-443D-A24B-1F7B5870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&gt;&gt;&gt; listSum = 0</a:t>
            </a:r>
          </a:p>
          <a:p>
            <a:pPr marL="0" indent="0">
              <a:buNone/>
            </a:pPr>
            <a:r>
              <a:rPr lang="pt-BR" dirty="0"/>
              <a:t>&gt;&gt;&gt; for num in mylist:</a:t>
            </a:r>
          </a:p>
          <a:p>
            <a:pPr marL="0" indent="0">
              <a:buNone/>
            </a:pPr>
            <a:r>
              <a:rPr lang="pt-BR" dirty="0"/>
              <a:t>	listSum = listSum + num</a:t>
            </a:r>
          </a:p>
          <a:p>
            <a:pPr marL="0" indent="0">
              <a:buNone/>
            </a:pPr>
            <a:r>
              <a:rPr lang="pt-BR" dirty="0"/>
              <a:t>&gt;&gt;&gt; print(listSum)</a:t>
            </a:r>
          </a:p>
          <a:p>
            <a:pPr marL="0" indent="0">
              <a:buNone/>
            </a:pPr>
            <a:r>
              <a:rPr lang="pt-BR" dirty="0"/>
              <a:t>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9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9BCF-783B-4A55-9D03-532B86E5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CA37-1E63-41EB-B459-FAB581B1A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mystring</a:t>
            </a:r>
            <a:r>
              <a:rPr lang="en-US" dirty="0"/>
              <a:t> = 'Hello World'</a:t>
            </a:r>
          </a:p>
          <a:p>
            <a:pPr marL="0" indent="0">
              <a:buNone/>
            </a:pPr>
            <a:r>
              <a:rPr lang="en-US" dirty="0"/>
              <a:t>&gt;&gt;&gt; for letter in </a:t>
            </a:r>
            <a:r>
              <a:rPr lang="en-US" dirty="0" err="1"/>
              <a:t>mystring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print(letter)</a:t>
            </a:r>
          </a:p>
          <a:p>
            <a:pPr marL="0" indent="0">
              <a:buNone/>
            </a:pPr>
            <a:r>
              <a:rPr lang="en-US" dirty="0"/>
              <a:t>H</a:t>
            </a:r>
          </a:p>
          <a:p>
            <a:pPr marL="0" indent="0">
              <a:buNone/>
            </a:pP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l</a:t>
            </a:r>
          </a:p>
          <a:p>
            <a:pPr marL="0" indent="0">
              <a:buNone/>
            </a:pPr>
            <a:r>
              <a:rPr lang="en-US" dirty="0"/>
              <a:t>l</a:t>
            </a:r>
          </a:p>
          <a:p>
            <a:pPr marL="0" indent="0">
              <a:buNone/>
            </a:pPr>
            <a:r>
              <a:rPr lang="en-US" dirty="0"/>
              <a:t>o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</a:t>
            </a:r>
          </a:p>
          <a:p>
            <a:pPr marL="0" indent="0">
              <a:buNone/>
            </a:pPr>
            <a:r>
              <a:rPr lang="en-US" dirty="0"/>
              <a:t>o</a:t>
            </a:r>
          </a:p>
          <a:p>
            <a:pPr marL="0" indent="0">
              <a:buNone/>
            </a:pPr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/>
              <a:t>l</a:t>
            </a:r>
          </a:p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62428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83D4-1BCE-447F-9BA6-9AF36816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8A6F-3006-49E2-835B-BA5ED49D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for _ in </a:t>
            </a:r>
            <a:r>
              <a:rPr lang="en-US" dirty="0" err="1"/>
              <a:t>mystring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print('Cool')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r>
              <a:rPr lang="en-US" dirty="0"/>
              <a:t>Cool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43AA-A3F9-4332-9214-8ABA2C2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6919-C6BD-4203-AD63-DBDCDF31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condition:</a:t>
            </a:r>
          </a:p>
          <a:p>
            <a:pPr marL="0" indent="0">
              <a:buNone/>
            </a:pPr>
            <a:r>
              <a:rPr lang="en-US" dirty="0"/>
              <a:t>   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num1 = 100</a:t>
            </a:r>
          </a:p>
          <a:p>
            <a:pPr marL="0" indent="0">
              <a:buNone/>
            </a:pPr>
            <a:r>
              <a:rPr lang="en-US" dirty="0"/>
              <a:t>num2 = 50</a:t>
            </a:r>
          </a:p>
          <a:p>
            <a:pPr marL="0" indent="0">
              <a:buNone/>
            </a:pPr>
            <a:r>
              <a:rPr lang="en-US" dirty="0"/>
              <a:t>if num1 &gt; num2:</a:t>
            </a:r>
          </a:p>
          <a:p>
            <a:pPr marL="0" indent="0">
              <a:buNone/>
            </a:pPr>
            <a:r>
              <a:rPr lang="en-US" dirty="0"/>
              <a:t>    print("num1 is bigger than num2")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33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C52E-F130-4025-9620-FE547105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F8C8-4A2A-44D3-B124-5F3A6751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 = (1,2,3)</a:t>
            </a:r>
          </a:p>
          <a:p>
            <a:pPr marL="0" indent="0">
              <a:buNone/>
            </a:pPr>
            <a:r>
              <a:rPr lang="en-US" dirty="0"/>
              <a:t>for item in </a:t>
            </a:r>
            <a:r>
              <a:rPr lang="en-US" dirty="0" err="1"/>
              <a:t>tup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0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21A9-B3C3-4D0C-A62B-880E10F5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4E29-2683-411E-A42C-816C2111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[(1,2),(3,4),(5,6),(7,8)]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for item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(1,2)</a:t>
            </a:r>
          </a:p>
          <a:p>
            <a:pPr marL="0" indent="0">
              <a:buNone/>
            </a:pPr>
            <a:r>
              <a:rPr lang="en-US" dirty="0"/>
              <a:t>(3,4)</a:t>
            </a:r>
          </a:p>
          <a:p>
            <a:pPr marL="0" indent="0">
              <a:buNone/>
            </a:pPr>
            <a:r>
              <a:rPr lang="en-US" dirty="0"/>
              <a:t>(5,6)</a:t>
            </a:r>
          </a:p>
          <a:p>
            <a:pPr marL="0" indent="0">
              <a:buNone/>
            </a:pPr>
            <a:r>
              <a:rPr lang="en-US" dirty="0"/>
              <a:t>(7,8)</a:t>
            </a:r>
          </a:p>
        </p:txBody>
      </p:sp>
    </p:spTree>
    <p:extLst>
      <p:ext uri="{BB962C8B-B14F-4D97-AF65-F5344CB8AC3E}">
        <p14:creationId xmlns:p14="http://schemas.microsoft.com/office/powerpoint/2010/main" val="3004287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21A9-B3C3-4D0C-A62B-880E10F5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4E29-2683-411E-A42C-816C2111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[(1,2),(3,4),(5,6),(7,8)]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a,b</a:t>
            </a:r>
            <a:r>
              <a:rPr lang="en-US" dirty="0"/>
              <a:t>)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print(a)</a:t>
            </a:r>
          </a:p>
          <a:p>
            <a:pPr marL="0" indent="0">
              <a:buNone/>
            </a:pPr>
            <a:r>
              <a:rPr lang="en-US" dirty="0"/>
              <a:t>	print(b)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4AEA8-08A2-40B9-AF11-B73EA8C16CAC}"/>
              </a:ext>
            </a:extLst>
          </p:cNvPr>
          <p:cNvSpPr txBox="1"/>
          <p:nvPr/>
        </p:nvSpPr>
        <p:spPr>
          <a:xfrm>
            <a:off x="7822047" y="1717780"/>
            <a:ext cx="2673927" cy="23013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for (</a:t>
            </a:r>
            <a:r>
              <a:rPr lang="en-US" sz="2400" dirty="0" err="1"/>
              <a:t>a,b</a:t>
            </a:r>
            <a:r>
              <a:rPr lang="en-US" sz="2400" dirty="0"/>
              <a:t>) in </a:t>
            </a:r>
            <a:r>
              <a:rPr lang="en-US" sz="2400" dirty="0" err="1"/>
              <a:t>mylist</a:t>
            </a:r>
            <a:r>
              <a:rPr lang="en-US" sz="2400" dirty="0"/>
              <a:t>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	print(a)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1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3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5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7D68A-3695-41AE-BAFA-E066F6C50443}"/>
              </a:ext>
            </a:extLst>
          </p:cNvPr>
          <p:cNvSpPr txBox="1"/>
          <p:nvPr/>
        </p:nvSpPr>
        <p:spPr>
          <a:xfrm>
            <a:off x="5098214" y="4704693"/>
            <a:ext cx="5397760" cy="1788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b="1" dirty="0"/>
              <a:t>Note: You can skip the tuple parentheses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for </a:t>
            </a:r>
            <a:r>
              <a:rPr lang="en-US" sz="2400" dirty="0" err="1"/>
              <a:t>a,b</a:t>
            </a:r>
            <a:r>
              <a:rPr lang="en-US" sz="2400" dirty="0"/>
              <a:t> in </a:t>
            </a:r>
            <a:r>
              <a:rPr lang="en-US" sz="2400" dirty="0" err="1"/>
              <a:t>mylist</a:t>
            </a:r>
            <a:r>
              <a:rPr lang="en-US" sz="2400" dirty="0"/>
              <a:t>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	print(a)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	print(b)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39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0CA2-A409-4AF9-B46C-688DD4DB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7D6F-EA8F-43CD-BAA9-CCDE0A88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[(1,2,3),(5,6,7),(9,10,11)]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a,b,c</a:t>
            </a:r>
            <a:r>
              <a:rPr lang="en-US" dirty="0"/>
              <a:t> in </a:t>
            </a:r>
            <a:r>
              <a:rPr lang="en-US" dirty="0" err="1"/>
              <a:t>mylist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print(b)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97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AEB-F969-409E-A36E-C0ABC1C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F7CA-C4B8-4FED-87C1-A1F3A3AD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= {'k1':1, 'k2':2, 'k3':3}</a:t>
            </a:r>
          </a:p>
          <a:p>
            <a:pPr marL="0" indent="0">
              <a:buNone/>
            </a:pPr>
            <a:r>
              <a:rPr lang="en-US" dirty="0"/>
              <a:t>for item in d: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k1</a:t>
            </a:r>
          </a:p>
          <a:p>
            <a:pPr marL="0" indent="0">
              <a:buNone/>
            </a:pPr>
            <a:r>
              <a:rPr lang="en-US" dirty="0"/>
              <a:t>k2</a:t>
            </a:r>
          </a:p>
          <a:p>
            <a:pPr marL="0" indent="0">
              <a:buNone/>
            </a:pPr>
            <a:r>
              <a:rPr lang="en-US" dirty="0"/>
              <a:t>k3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87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AEB-F969-409E-A36E-C0ABC1C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Dictionary for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F7CA-C4B8-4FED-87C1-A1F3A3AD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= {'k1':1, 'k2':2, 'k3':3}</a:t>
            </a:r>
          </a:p>
          <a:p>
            <a:pPr marL="0" indent="0">
              <a:buNone/>
            </a:pPr>
            <a:r>
              <a:rPr lang="en-US" dirty="0"/>
              <a:t>for item in </a:t>
            </a:r>
            <a:r>
              <a:rPr lang="en-US" dirty="0" err="1"/>
              <a:t>d.items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('k1',1)</a:t>
            </a:r>
          </a:p>
          <a:p>
            <a:pPr marL="0" indent="0">
              <a:buNone/>
            </a:pPr>
            <a:r>
              <a:rPr lang="en-US" dirty="0"/>
              <a:t>('k2',2)</a:t>
            </a:r>
          </a:p>
          <a:p>
            <a:pPr marL="0" indent="0">
              <a:buNone/>
            </a:pPr>
            <a:r>
              <a:rPr lang="en-US" dirty="0"/>
              <a:t>('k3',3)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3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AEB-F969-409E-A36E-C0ABC1CA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F7CA-C4B8-4FED-87C1-A1F3A3AD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= {'k1':1, 'k2':2, 'k3':3}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key,value</a:t>
            </a:r>
            <a:r>
              <a:rPr lang="en-US" dirty="0"/>
              <a:t> in </a:t>
            </a:r>
            <a:r>
              <a:rPr lang="en-US" dirty="0" err="1"/>
              <a:t>d.items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print(value)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AEB-F969-409E-A36E-C0ABC1C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F7CA-C4B8-4FED-87C1-A1F3A3AD2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 = {'k1':1, 'k2':2, 'k3':3}</a:t>
            </a:r>
          </a:p>
          <a:p>
            <a:pPr marL="0" indent="0">
              <a:buNone/>
            </a:pPr>
            <a:r>
              <a:rPr lang="en-US" dirty="0"/>
              <a:t>for value in </a:t>
            </a:r>
            <a:r>
              <a:rPr lang="en-US" dirty="0" err="1"/>
              <a:t>d.values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print(value)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70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B0EB-30CA-4C00-839B-20512843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086D-E63D-4EBB-81F1-64EDB7E5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9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status = 0</a:t>
            </a:r>
          </a:p>
          <a:p>
            <a:pPr marL="0" indent="0">
              <a:buNone/>
            </a:pPr>
            <a:r>
              <a:rPr lang="en-US" dirty="0"/>
              <a:t>&gt;&gt;&gt; while status &lt; 10:</a:t>
            </a:r>
          </a:p>
          <a:p>
            <a:pPr marL="0" indent="0">
              <a:buNone/>
            </a:pPr>
            <a:r>
              <a:rPr lang="en-US" dirty="0"/>
              <a:t>	print(status)</a:t>
            </a:r>
          </a:p>
          <a:p>
            <a:pPr marL="0" indent="0">
              <a:buNone/>
            </a:pPr>
            <a:r>
              <a:rPr lang="en-US" dirty="0"/>
              <a:t>	status = status + 1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4797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F8E8-8487-4A63-83E2-5EBEF57A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5"/>
            <a:ext cx="10515600" cy="1325563"/>
          </a:xfrm>
        </p:spPr>
        <p:txBody>
          <a:bodyPr/>
          <a:lstStyle/>
          <a:p>
            <a:r>
              <a:rPr lang="en-US" dirty="0"/>
              <a:t>Adding an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7922-9B5F-46C5-B876-6775A317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746"/>
            <a:ext cx="10515600" cy="60082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status = 0</a:t>
            </a:r>
          </a:p>
          <a:p>
            <a:pPr marL="0" indent="0">
              <a:buNone/>
            </a:pPr>
            <a:r>
              <a:rPr lang="en-US" dirty="0"/>
              <a:t>&gt;&gt;&gt; while status &lt; 10:</a:t>
            </a:r>
          </a:p>
          <a:p>
            <a:pPr marL="0" indent="0">
              <a:buNone/>
            </a:pPr>
            <a:r>
              <a:rPr lang="en-US" dirty="0"/>
              <a:t>	print(status)</a:t>
            </a:r>
          </a:p>
          <a:p>
            <a:pPr marL="0" indent="0">
              <a:buNone/>
            </a:pPr>
            <a:r>
              <a:rPr lang="en-US" dirty="0"/>
              <a:t>	status = status + 1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print('done')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462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2233-F396-4ADC-8669-7AE6D811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/>
              <a:t>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437E-D30F-4A8C-96CC-86D96C12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condition:</a:t>
            </a:r>
          </a:p>
          <a:p>
            <a:pPr marL="0" indent="0">
              <a:buNone/>
            </a:pPr>
            <a:r>
              <a:rPr lang="en-US" dirty="0"/>
              <a:t>    code…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alternative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num1 = 100</a:t>
            </a:r>
          </a:p>
          <a:p>
            <a:pPr marL="0" indent="0">
              <a:buNone/>
            </a:pPr>
            <a:r>
              <a:rPr lang="en-US" dirty="0"/>
              <a:t>num2 = 50</a:t>
            </a:r>
          </a:p>
          <a:p>
            <a:pPr marL="0" indent="0">
              <a:buNone/>
            </a:pPr>
            <a:r>
              <a:rPr lang="en-US" dirty="0"/>
              <a:t>if num1 &gt; num2:</a:t>
            </a:r>
          </a:p>
          <a:p>
            <a:pPr marL="0" indent="0">
              <a:buNone/>
            </a:pPr>
            <a:r>
              <a:rPr lang="en-US" dirty="0"/>
              <a:t>    print("num1 is bigger than num2")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print("num1 is not bigger than num2")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9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0D5C-014B-4DE3-9CA4-C874B38D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Same Math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1E73-9E98-4023-90F8-2D1F0261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4</a:t>
            </a:r>
          </a:p>
          <a:p>
            <a:pPr marL="0" indent="0">
              <a:buNone/>
            </a:pPr>
            <a:r>
              <a:rPr lang="en-US" dirty="0"/>
              <a:t>b = 5</a:t>
            </a:r>
          </a:p>
          <a:p>
            <a:pPr marL="0" indent="0">
              <a:buNone/>
            </a:pPr>
            <a:r>
              <a:rPr lang="en-US" dirty="0"/>
              <a:t>a += b</a:t>
            </a:r>
          </a:p>
          <a:p>
            <a:pPr marL="0" indent="0">
              <a:buNone/>
            </a:pPr>
            <a:r>
              <a:rPr lang="en-US" dirty="0"/>
              <a:t>a -= b</a:t>
            </a:r>
          </a:p>
          <a:p>
            <a:pPr marL="0" indent="0">
              <a:buNone/>
            </a:pPr>
            <a:r>
              <a:rPr lang="en-US" dirty="0"/>
              <a:t>a *= b</a:t>
            </a:r>
          </a:p>
          <a:p>
            <a:pPr marL="0" indent="0">
              <a:buNone/>
            </a:pPr>
            <a:r>
              <a:rPr lang="en-US" dirty="0"/>
              <a:t>a /=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69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D3AB-2445-4785-AB3B-5379E478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Contro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7374-5714-4DCF-8FAB-4044BB3DC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D1BB7-9600-4181-BF74-6DF54086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24162"/>
            <a:ext cx="11734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70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809E-B125-4896-A3E4-96016E71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DA5-0BF2-45EF-9CF1-14F3E8E1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[1,2,3]</a:t>
            </a:r>
          </a:p>
          <a:p>
            <a:pPr marL="0" indent="0">
              <a:buNone/>
            </a:pPr>
            <a:r>
              <a:rPr lang="en-US" dirty="0"/>
              <a:t>for item in x:</a:t>
            </a:r>
          </a:p>
          <a:p>
            <a:pPr marL="0" indent="0">
              <a:buNone/>
            </a:pPr>
            <a:r>
              <a:rPr lang="en-US" dirty="0"/>
              <a:t>	#comment		</a:t>
            </a:r>
            <a:r>
              <a:rPr lang="en-US" dirty="0">
                <a:sym typeface="Wingdings" panose="05000000000000000000" pitchFamily="2" charset="2"/>
              </a:rPr>
              <a:t> error, nothing in loop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item in x:</a:t>
            </a:r>
          </a:p>
          <a:p>
            <a:pPr marL="0" indent="0">
              <a:buNone/>
            </a:pPr>
            <a:r>
              <a:rPr lang="en-US" dirty="0"/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val="3949342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A8CD-F0A5-49BB-8C71-7D9F6CDA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43E8-2125-48E5-B45F-A696A344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6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num in range(10):</a:t>
            </a:r>
          </a:p>
          <a:p>
            <a:pPr marL="0" indent="0">
              <a:buNone/>
            </a:pPr>
            <a:r>
              <a:rPr lang="en-US" dirty="0"/>
              <a:t>	print(num)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E4A38-1EB8-427F-9D68-62BD56A96A5A}"/>
              </a:ext>
            </a:extLst>
          </p:cNvPr>
          <p:cNvSpPr txBox="1"/>
          <p:nvPr/>
        </p:nvSpPr>
        <p:spPr>
          <a:xfrm>
            <a:off x="5786581" y="1825625"/>
            <a:ext cx="3320473" cy="346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for num in range(3,10):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	print(num)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3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4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5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6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7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8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22552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B26C-A80C-482B-A9C7-FE6AD8AC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Step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8AF4-D11A-486A-BE5A-9107C50E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num in range(0,10,2):</a:t>
            </a:r>
          </a:p>
          <a:p>
            <a:pPr marL="0" indent="0">
              <a:buNone/>
            </a:pPr>
            <a:r>
              <a:rPr lang="en-US" dirty="0"/>
              <a:t>	print(num)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30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370B-1BAC-4BD5-8E3C-7842FD3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15DA-8D01-41C9-990E-71C2D9B8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list(range(0,11,2))</a:t>
            </a:r>
          </a:p>
          <a:p>
            <a:pPr marL="0" indent="0">
              <a:buNone/>
            </a:pPr>
            <a:r>
              <a:rPr lang="en-US" dirty="0"/>
              <a:t>[0,2,4,6,8,10]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4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6FE1-7068-46BA-BE4E-93A15F9C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3E25-7B31-4A23-B5CC-BEC6B907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cnt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word = '</a:t>
            </a:r>
            <a:r>
              <a:rPr lang="en-US" dirty="0" err="1"/>
              <a:t>abcde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for letter in '</a:t>
            </a:r>
            <a:r>
              <a:rPr lang="en-US" dirty="0" err="1"/>
              <a:t>abcde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	print(word[</a:t>
            </a:r>
            <a:r>
              <a:rPr lang="en-US" dirty="0" err="1"/>
              <a:t>cnt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cnt</a:t>
            </a:r>
            <a:r>
              <a:rPr lang="en-US" dirty="0"/>
              <a:t> += 1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dirty="0"/>
              <a:t>d</a:t>
            </a:r>
          </a:p>
          <a:p>
            <a:pPr marL="0" indent="0">
              <a:buNone/>
            </a:pPr>
            <a:r>
              <a:rPr lang="en-US" dirty="0"/>
              <a:t>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0721-6F2C-4C36-AC26-9F9399FA2447}"/>
              </a:ext>
            </a:extLst>
          </p:cNvPr>
          <p:cNvSpPr txBox="1"/>
          <p:nvPr/>
        </p:nvSpPr>
        <p:spPr>
          <a:xfrm>
            <a:off x="6026727" y="2225065"/>
            <a:ext cx="3819236" cy="43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word = '</a:t>
            </a:r>
            <a:r>
              <a:rPr lang="en-US" sz="2600" dirty="0" err="1"/>
              <a:t>abcde</a:t>
            </a:r>
            <a:r>
              <a:rPr lang="en-US" sz="2600" dirty="0"/>
              <a:t>'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for item in enumerate(word):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	print(item)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(0, 'a')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(1, 'b')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(2, 'c')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(3, 'd')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(4, 'e')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23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948-E47C-42E6-BC09-E1631CB7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14CF-FA63-4346-B2F2-6E8BF999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/>
              <a:t>word = '</a:t>
            </a:r>
            <a:r>
              <a:rPr lang="en-US" dirty="0" err="1"/>
              <a:t>abcde</a:t>
            </a:r>
            <a:r>
              <a:rPr lang="en-US" dirty="0"/>
              <a:t>'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for </a:t>
            </a:r>
            <a:r>
              <a:rPr lang="en-US" dirty="0" err="1"/>
              <a:t>index,letter</a:t>
            </a:r>
            <a:r>
              <a:rPr lang="en-US" dirty="0"/>
              <a:t> in enumerate(word):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print(index)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print(letter)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a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b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c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4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56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C7E8-D329-41C6-BA82-D55E7A7B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6A-35BC-4BB2-98E4-048DA645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mylist1 = [1,2,3,4,5]</a:t>
            </a:r>
          </a:p>
          <a:p>
            <a:pPr marL="0" indent="0">
              <a:buNone/>
            </a:pPr>
            <a:r>
              <a:rPr lang="en-US" dirty="0"/>
              <a:t>mylist2 = ['a', 'b', 'c', 'd', 'e’]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item in zip(mylist1,mylist2):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(1, 'a')</a:t>
            </a:r>
          </a:p>
          <a:p>
            <a:pPr marL="0" indent="0">
              <a:buNone/>
            </a:pPr>
            <a:r>
              <a:rPr lang="en-US" dirty="0"/>
              <a:t>(2, 'b')</a:t>
            </a:r>
          </a:p>
          <a:p>
            <a:pPr marL="0" indent="0">
              <a:buNone/>
            </a:pPr>
            <a:r>
              <a:rPr lang="en-US" dirty="0"/>
              <a:t>(3, 'c')</a:t>
            </a:r>
          </a:p>
          <a:p>
            <a:pPr marL="0" indent="0">
              <a:buNone/>
            </a:pPr>
            <a:r>
              <a:rPr lang="en-US" dirty="0"/>
              <a:t>(4, 'd')</a:t>
            </a:r>
          </a:p>
          <a:p>
            <a:pPr marL="0" indent="0">
              <a:buNone/>
            </a:pPr>
            <a:r>
              <a:rPr lang="en-US" dirty="0"/>
              <a:t>(5, 'e')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75871-40AA-4479-A2C8-708C2EA0EAE3}"/>
              </a:ext>
            </a:extLst>
          </p:cNvPr>
          <p:cNvSpPr/>
          <p:nvPr/>
        </p:nvSpPr>
        <p:spPr>
          <a:xfrm>
            <a:off x="5978019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D7C40-4F68-4827-A8A5-1EE1C79016C4}"/>
              </a:ext>
            </a:extLst>
          </p:cNvPr>
          <p:cNvSpPr/>
          <p:nvPr/>
        </p:nvSpPr>
        <p:spPr>
          <a:xfrm>
            <a:off x="5978019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38206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C7E8-D329-41C6-BA82-D55E7A7B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9C6A-35BC-4BB2-98E4-048DA645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mylist1 = [1,2,3,4,5]</a:t>
            </a:r>
          </a:p>
          <a:p>
            <a:pPr marL="0" indent="0">
              <a:buNone/>
            </a:pPr>
            <a:r>
              <a:rPr lang="en-US" dirty="0"/>
              <a:t>mylist2 = ['a', 'b', 'c', 'd', ‘e’]</a:t>
            </a:r>
          </a:p>
          <a:p>
            <a:pPr marL="0" indent="0">
              <a:buNone/>
            </a:pPr>
            <a:r>
              <a:rPr lang="en-US" dirty="0"/>
              <a:t>mylist3 = [100,200,300,400,500]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item in zip(mylist1,mylist2,mylist3):</a:t>
            </a:r>
          </a:p>
          <a:p>
            <a:pPr marL="0" indent="0">
              <a:buNone/>
            </a:pPr>
            <a:r>
              <a:rPr lang="en-US" dirty="0"/>
              <a:t>	print(item)</a:t>
            </a:r>
          </a:p>
          <a:p>
            <a:pPr marL="0" indent="0">
              <a:buNone/>
            </a:pPr>
            <a:r>
              <a:rPr lang="en-US" dirty="0"/>
              <a:t>(1, 'a', 100)</a:t>
            </a:r>
          </a:p>
          <a:p>
            <a:pPr marL="0" indent="0">
              <a:buNone/>
            </a:pPr>
            <a:r>
              <a:rPr lang="en-US" dirty="0"/>
              <a:t>(2, 'b', 200)</a:t>
            </a:r>
          </a:p>
          <a:p>
            <a:pPr marL="0" indent="0">
              <a:buNone/>
            </a:pPr>
            <a:r>
              <a:rPr lang="en-US" dirty="0"/>
              <a:t>(3, 'c', 300)</a:t>
            </a:r>
          </a:p>
          <a:p>
            <a:pPr marL="0" indent="0">
              <a:buNone/>
            </a:pPr>
            <a:r>
              <a:rPr lang="en-US" dirty="0"/>
              <a:t>(4, 'd', 400)</a:t>
            </a:r>
          </a:p>
          <a:p>
            <a:pPr marL="0" indent="0">
              <a:buNone/>
            </a:pPr>
            <a:r>
              <a:rPr lang="en-US" dirty="0"/>
              <a:t>(5, 'e', 500)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75871-40AA-4479-A2C8-708C2EA0EAE3}"/>
              </a:ext>
            </a:extLst>
          </p:cNvPr>
          <p:cNvSpPr/>
          <p:nvPr/>
        </p:nvSpPr>
        <p:spPr>
          <a:xfrm>
            <a:off x="5978019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D7C40-4F68-4827-A8A5-1EE1C79016C4}"/>
              </a:ext>
            </a:extLst>
          </p:cNvPr>
          <p:cNvSpPr/>
          <p:nvPr/>
        </p:nvSpPr>
        <p:spPr>
          <a:xfrm>
            <a:off x="5978019" y="3244334"/>
            <a:ext cx="23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13F64-59BA-4628-8419-DDB05DBC236F}"/>
              </a:ext>
            </a:extLst>
          </p:cNvPr>
          <p:cNvSpPr txBox="1"/>
          <p:nvPr/>
        </p:nvSpPr>
        <p:spPr>
          <a:xfrm>
            <a:off x="7947890" y="2179782"/>
            <a:ext cx="394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Zip stops at the minimum length</a:t>
            </a:r>
          </a:p>
        </p:txBody>
      </p:sp>
    </p:spTree>
    <p:extLst>
      <p:ext uri="{BB962C8B-B14F-4D97-AF65-F5344CB8AC3E}">
        <p14:creationId xmlns:p14="http://schemas.microsoft.com/office/powerpoint/2010/main" val="3544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A18F-E78A-4D48-B5B0-FA45D0D2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elif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1C36-B252-48B9-8B20-B9DA4CDC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If condition:</a:t>
            </a:r>
          </a:p>
          <a:p>
            <a:pPr marL="0" indent="0">
              <a:buNone/>
            </a:pPr>
            <a:r>
              <a:rPr lang="en-US" dirty="0"/>
              <a:t>    code…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other </a:t>
            </a:r>
            <a:r>
              <a:rPr lang="en-US" dirty="0" err="1"/>
              <a:t>condtion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code…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code…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num1 = 100</a:t>
            </a:r>
          </a:p>
          <a:p>
            <a:pPr marL="0" indent="0">
              <a:buNone/>
            </a:pPr>
            <a:r>
              <a:rPr lang="en-US" dirty="0"/>
              <a:t>num2 = 50</a:t>
            </a:r>
          </a:p>
          <a:p>
            <a:pPr marL="0" indent="0">
              <a:buNone/>
            </a:pPr>
            <a:r>
              <a:rPr lang="en-US" dirty="0"/>
              <a:t>if num1 &gt; num2:</a:t>
            </a:r>
          </a:p>
          <a:p>
            <a:pPr marL="0" indent="0">
              <a:buNone/>
            </a:pPr>
            <a:r>
              <a:rPr lang="en-US" dirty="0"/>
              <a:t>    print("num1 is bigger than num2")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num1 &lt; num2</a:t>
            </a:r>
          </a:p>
          <a:p>
            <a:pPr marL="0" indent="0">
              <a:buNone/>
            </a:pPr>
            <a:r>
              <a:rPr lang="en-US" dirty="0"/>
              <a:t>    print("num1 is less than num2")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print("num1 is the same as num2")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74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183-B71D-463E-9D05-052C9CFE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9CAF-F7FE-42AA-8156-992EB5BD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'x' in [1,2,3]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'x' in ['x', 'y', 'z']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'a' in 'a world'</a:t>
            </a:r>
          </a:p>
        </p:txBody>
      </p:sp>
    </p:spTree>
    <p:extLst>
      <p:ext uri="{BB962C8B-B14F-4D97-AF65-F5344CB8AC3E}">
        <p14:creationId xmlns:p14="http://schemas.microsoft.com/office/powerpoint/2010/main" val="2435664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6A69-F29C-4D2D-A7D8-AB148B1E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3DF8-DD67-4F85-817E-B01AB165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mykey</a:t>
            </a:r>
            <a:r>
              <a:rPr lang="en-US" dirty="0"/>
              <a:t>' in {'mykey':345}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AFA0-0CA7-45BB-8B92-70E07FB6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1380-D9B7-45EF-863F-06861358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3 &gt; 1</a:t>
            </a:r>
          </a:p>
          <a:p>
            <a:pPr marL="0" indent="0">
              <a:buNone/>
            </a:pPr>
            <a:r>
              <a:rPr lang="en-US" dirty="0"/>
              <a:t>not 4 ==3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10</a:t>
            </a:r>
          </a:p>
          <a:p>
            <a:pPr marL="0" indent="0">
              <a:buNone/>
            </a:pPr>
            <a:r>
              <a:rPr lang="en-US" dirty="0"/>
              <a:t>y = 20</a:t>
            </a:r>
          </a:p>
          <a:p>
            <a:pPr marL="0" indent="0">
              <a:buNone/>
            </a:pPr>
            <a:r>
              <a:rPr lang="en-US" dirty="0"/>
              <a:t>if not y &lt; x:</a:t>
            </a:r>
          </a:p>
          <a:p>
            <a:pPr marL="0" indent="0">
              <a:buNone/>
            </a:pPr>
            <a:r>
              <a:rPr lang="en-US" dirty="0"/>
              <a:t>    print("It worked")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4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4B95-C5DD-4100-B4F9-7B5FC129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4044-FBC8-4177-B578-E640872C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Chaining</a:t>
            </a:r>
          </a:p>
          <a:p>
            <a:pPr marL="0" indent="0">
              <a:buNone/>
            </a:pPr>
            <a:r>
              <a:rPr lang="da-DK" dirty="0"/>
              <a:t>&gt;&gt;&gt; 1 &lt; 2 &lt; 3</a:t>
            </a:r>
          </a:p>
          <a:p>
            <a:pPr marL="0" indent="0">
              <a:buNone/>
            </a:pPr>
            <a:r>
              <a:rPr lang="da-DK" dirty="0"/>
              <a:t>True</a:t>
            </a:r>
          </a:p>
          <a:p>
            <a:pPr marL="0" indent="0">
              <a:buNone/>
            </a:pPr>
            <a:r>
              <a:rPr lang="da-DK" dirty="0"/>
              <a:t>&gt;&gt;&gt; 1 &lt; 2 &gt; 3</a:t>
            </a:r>
          </a:p>
          <a:p>
            <a:pPr marL="0" indent="0">
              <a:buNone/>
            </a:pPr>
            <a:r>
              <a:rPr lang="da-DK" dirty="0"/>
              <a:t>False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Using </a:t>
            </a:r>
            <a:r>
              <a:rPr lang="da-DK" b="1" dirty="0"/>
              <a:t>and</a:t>
            </a:r>
          </a:p>
          <a:p>
            <a:pPr marL="0" indent="0">
              <a:buNone/>
            </a:pPr>
            <a:r>
              <a:rPr lang="en-US" dirty="0"/>
              <a:t>&gt;&gt;&gt; 1 &lt; 2 and 2 &gt; 3</a:t>
            </a:r>
          </a:p>
          <a:p>
            <a:pPr marL="0" indent="0">
              <a:buNone/>
            </a:pPr>
            <a:r>
              <a:rPr lang="en-US" dirty="0"/>
              <a:t>False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685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08CA-9CF7-4E1F-9EFA-900A4C04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3C91-5EEC-42BE-9152-2AD97239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'h' == 'h' and 2 == 2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('h' == 'h') and (2 == 2)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1 == 1 or 2 == 2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1 == 0 or 2 == 2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2412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2173</Words>
  <Application>Microsoft Office PowerPoint</Application>
  <PresentationFormat>Widescreen</PresentationFormat>
  <Paragraphs>619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Intro to Python – Part 2</vt:lpstr>
      <vt:lpstr>Logic – Booleans </vt:lpstr>
      <vt:lpstr>Comparisons</vt:lpstr>
      <vt:lpstr>if Statements</vt:lpstr>
      <vt:lpstr>Using else</vt:lpstr>
      <vt:lpstr>Using elif</vt:lpstr>
      <vt:lpstr>More Logic</vt:lpstr>
      <vt:lpstr>Compound Conditions</vt:lpstr>
      <vt:lpstr>Continued</vt:lpstr>
      <vt:lpstr>Lists</vt:lpstr>
      <vt:lpstr>Working With Lists</vt:lpstr>
      <vt:lpstr>More Lists</vt:lpstr>
      <vt:lpstr>More Lists</vt:lpstr>
      <vt:lpstr>More Lists</vt:lpstr>
      <vt:lpstr>More Lists</vt:lpstr>
      <vt:lpstr>Dictionaries</vt:lpstr>
      <vt:lpstr>Using Dictionaries</vt:lpstr>
      <vt:lpstr>Variations</vt:lpstr>
      <vt:lpstr>More About Dictionaries</vt:lpstr>
      <vt:lpstr>Extras</vt:lpstr>
      <vt:lpstr>Tuples</vt:lpstr>
      <vt:lpstr>PowerPoint Presentation</vt:lpstr>
      <vt:lpstr>PowerPoint Presentation</vt:lpstr>
      <vt:lpstr>Sets</vt:lpstr>
      <vt:lpstr>Casting a List to Unique Values</vt:lpstr>
      <vt:lpstr>Using Sets</vt:lpstr>
      <vt:lpstr>File I/O</vt:lpstr>
      <vt:lpstr>Opening a File</vt:lpstr>
      <vt:lpstr>Reading a Line</vt:lpstr>
      <vt:lpstr>File Paths</vt:lpstr>
      <vt:lpstr>Closing</vt:lpstr>
      <vt:lpstr>Writing to Files</vt:lpstr>
      <vt:lpstr>File Modes</vt:lpstr>
      <vt:lpstr>For Loops</vt:lpstr>
      <vt:lpstr>Examples</vt:lpstr>
      <vt:lpstr>Examples</vt:lpstr>
      <vt:lpstr>Keep a Running Tally</vt:lpstr>
      <vt:lpstr>Iterating a String</vt:lpstr>
      <vt:lpstr>Alternative</vt:lpstr>
      <vt:lpstr>More</vt:lpstr>
      <vt:lpstr>Unpacking</vt:lpstr>
      <vt:lpstr>More Unpacking</vt:lpstr>
      <vt:lpstr>One More</vt:lpstr>
      <vt:lpstr>Iterate Through Dictionary</vt:lpstr>
      <vt:lpstr>Iterate Through Dictionary for Items</vt:lpstr>
      <vt:lpstr>Unpacking</vt:lpstr>
      <vt:lpstr>Values</vt:lpstr>
      <vt:lpstr>While Loops</vt:lpstr>
      <vt:lpstr>Adding an Else</vt:lpstr>
      <vt:lpstr>Note: Same Math Shortcuts</vt:lpstr>
      <vt:lpstr>More Contro</vt:lpstr>
      <vt:lpstr>Pass Explained</vt:lpstr>
      <vt:lpstr>Useful Operators</vt:lpstr>
      <vt:lpstr>Adding Step Size</vt:lpstr>
      <vt:lpstr>Generating a List of Numbers</vt:lpstr>
      <vt:lpstr>Enumerating</vt:lpstr>
      <vt:lpstr>PowerPoint Presentation</vt:lpstr>
      <vt:lpstr>Zip</vt:lpstr>
      <vt:lpstr>More Zip</vt:lpstr>
      <vt:lpstr>In Operator</vt:lpstr>
      <vt:lpstr>In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Rick Leinecker</dc:creator>
  <cp:lastModifiedBy>Rick Leinecker</cp:lastModifiedBy>
  <cp:revision>194</cp:revision>
  <dcterms:created xsi:type="dcterms:W3CDTF">2018-12-23T18:19:38Z</dcterms:created>
  <dcterms:modified xsi:type="dcterms:W3CDTF">2019-01-29T03:19:36Z</dcterms:modified>
</cp:coreProperties>
</file>