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6041D0-8ED4-4673-9AF7-E41607B5F7D4}">
          <p14:sldIdLst>
            <p14:sldId id="256"/>
            <p14:sldId id="286"/>
            <p14:sldId id="287"/>
            <p14:sldId id="28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206-B5B9-4F19-B7CC-B691FB2C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364AD-DF35-436C-B5CA-5BE6E051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D59E-4688-4903-8E40-6F084E2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DB16-B84A-4B72-B700-D33932E5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B304-B432-4925-8E4E-4A466DE5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712F-9C7E-4AB7-92FA-1755EDA9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4E07-97BE-436A-AD2E-638F7F75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2C68-5249-43DF-BAAD-63261E0D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412B-B08A-4F92-9655-E118409E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EBDF-F7E9-4E56-96B1-69ADD0E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0137C-424F-45D3-9813-892ED76D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01A9-7C7F-4594-A8B4-43991CB1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84E6-03D8-4F10-80D2-D0E70076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3E61-70CA-4020-B86F-E679B22E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5CB1-8F54-48FD-8E17-D071CD4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CB68-89E1-4D2C-91F3-FB765453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C440-C76D-404E-93FA-7214979C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4CBE-5EFE-4628-BA9B-8B4B5B3F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7D1D-0F35-4BDC-A356-E4D18C7F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0486-F183-46B0-8E11-49BF742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A24B-D712-404E-9CAD-EED5C92C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6335-C139-4A66-9097-0E6CDEEE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8B48-467E-4F0F-8577-6DEC35C7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2155-FC6E-4D4B-B3C3-977670B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7156-DC39-42AC-8EC5-FAD7B80E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869-6E51-46AC-831B-B08D448A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DC35-AC4C-44CF-83DA-0E8DDA1BA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D246-7949-4669-B9A1-51E50633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E9B7-FF67-4E7D-AF11-B593F5AA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E144-3DA8-47F4-8750-3356F2D8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FF43-C0CD-4C1B-9C29-7DC8C9AE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E4A7-8E71-4CDE-B727-F0FF1E46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18AF-54CC-42D0-A372-14FEC995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A16AA-D658-449F-873C-7449C6ED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442F-1A00-4B47-9A1E-269D55E3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F1A18-18A5-4CDA-BC7E-0B53B82A9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2DBE2-A4C1-46D3-87D7-9D8C338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F3DB0-ADE1-4FD7-AC70-1177DCA5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74A37-DE1E-404E-A208-AC7BDB5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FC42-4E5B-4BEC-B40B-4C5FACDC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8BCD-4B61-4D72-AFEB-A544D81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6BB61-9FB2-401A-8346-D7825B5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004A9-832F-4887-BACB-619C5AA4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D238-89F0-406A-81C5-EF75BDC2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0722A-4552-4060-87A4-F1D7104E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230B-7E30-421F-A47B-97A9391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BB36-63F5-4115-BE79-BC03B277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8536-7433-4BFA-8DC9-E1C9FEA2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93C2-A1E3-4FA0-A606-A3554E6A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9EDA-E936-4757-B4F5-39C97CB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F3F0-35E5-4DD6-8635-7F6E93E8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0FB1-F84A-46F3-A486-60B5008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093F-2196-4C88-AB20-88FE0D29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B0B1-709F-466E-8259-841241070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B541F-24F4-4713-83BA-8D8617EBF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6BA8-15A7-4D29-AB84-DA13878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A802-7FC1-40FB-B13D-891ACAF1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A005-E584-44DE-B481-CA3EA2CB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C341-83E5-439F-9F03-E41758C4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D4E7-70B7-4C8A-A21D-691E1C95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0AD3-FCAB-4062-B82D-3F4123A8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B7A9-9018-43CE-AD9A-81487A3755C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3A90-B9C5-4058-9267-B306B5CF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DCD7-F830-4760-8D1A-587989F97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806F-FEEE-4760-B41A-8392AC532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Python Functions </a:t>
            </a:r>
            <a:r>
              <a:rPr lang="en-US" dirty="0"/>
              <a:t>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1FE31-3674-4694-9ED6-344535129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 4020</a:t>
            </a:r>
          </a:p>
          <a:p>
            <a:r>
              <a:rPr lang="en-US" dirty="0"/>
              <a:t>University of Central Florida</a:t>
            </a:r>
          </a:p>
        </p:txBody>
      </p:sp>
    </p:spTree>
    <p:extLst>
      <p:ext uri="{BB962C8B-B14F-4D97-AF65-F5344CB8AC3E}">
        <p14:creationId xmlns:p14="http://schemas.microsoft.com/office/powerpoint/2010/main" val="165408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add_two_numbers</a:t>
            </a:r>
            <a:r>
              <a:rPr lang="en-US" dirty="0"/>
              <a:t>(</a:t>
            </a:r>
            <a:r>
              <a:rPr lang="en-US" dirty="0" err="1"/>
              <a:t>first,second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first+second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add_two_numbers</a:t>
            </a:r>
            <a:r>
              <a:rPr lang="en-US" dirty="0"/>
              <a:t>(3,5)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newvar</a:t>
            </a:r>
            <a:r>
              <a:rPr lang="en-US" dirty="0"/>
              <a:t> = </a:t>
            </a:r>
            <a:r>
              <a:rPr lang="en-US" dirty="0" err="1"/>
              <a:t>add_two_numbers</a:t>
            </a:r>
            <a:r>
              <a:rPr lang="en-US" dirty="0"/>
              <a:t>(4,12)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987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say_hello</a:t>
            </a:r>
            <a:r>
              <a:rPr lang="en-US" dirty="0"/>
              <a:t>(name='Sam Hill'):</a:t>
            </a:r>
          </a:p>
          <a:p>
            <a:pPr marL="0" indent="0">
              <a:buNone/>
            </a:pPr>
            <a:r>
              <a:rPr lang="en-US" dirty="0"/>
              <a:t>	print("Hello " + name 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say_hello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Hello Sam Hill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say_hello</a:t>
            </a:r>
            <a:r>
              <a:rPr lang="en-US" dirty="0"/>
              <a:t>("Rick")</a:t>
            </a:r>
          </a:p>
          <a:p>
            <a:pPr marL="0" indent="0">
              <a:buNone/>
            </a:pPr>
            <a:r>
              <a:rPr lang="en-US" dirty="0"/>
              <a:t>Hello Rick</a:t>
            </a:r>
          </a:p>
        </p:txBody>
      </p:sp>
    </p:spTree>
    <p:extLst>
      <p:ext uri="{BB962C8B-B14F-4D97-AF65-F5344CB8AC3E}">
        <p14:creationId xmlns:p14="http://schemas.microsoft.com/office/powerpoint/2010/main" val="70982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dog_check</a:t>
            </a:r>
            <a:r>
              <a:rPr lang="en-US" dirty="0"/>
              <a:t>( s ):</a:t>
            </a:r>
          </a:p>
          <a:p>
            <a:pPr marL="0" indent="0">
              <a:buNone/>
            </a:pPr>
            <a:r>
              <a:rPr lang="en-US" dirty="0"/>
              <a:t>	if 'dog' in s:</a:t>
            </a:r>
          </a:p>
          <a:p>
            <a:pPr marL="0" indent="0">
              <a:buNone/>
            </a:pPr>
            <a:r>
              <a:rPr lang="en-US" dirty="0"/>
              <a:t>		return True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False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dog_check</a:t>
            </a:r>
            <a:r>
              <a:rPr lang="en-US" dirty="0"/>
              <a:t>('this is a sentence with word dog in it')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4835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dog_check</a:t>
            </a:r>
            <a:r>
              <a:rPr lang="en-US" dirty="0"/>
              <a:t>( s ):</a:t>
            </a:r>
          </a:p>
          <a:p>
            <a:pPr marL="0" indent="0">
              <a:buNone/>
            </a:pPr>
            <a:r>
              <a:rPr lang="en-US" dirty="0"/>
              <a:t>	if 'dog' in </a:t>
            </a:r>
            <a:r>
              <a:rPr lang="en-US" dirty="0" err="1"/>
              <a:t>s.lower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	return True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348224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dog_check</a:t>
            </a:r>
            <a:r>
              <a:rPr lang="en-US" dirty="0"/>
              <a:t>( s ):</a:t>
            </a:r>
          </a:p>
          <a:p>
            <a:pPr marL="0" indent="0">
              <a:buNone/>
            </a:pPr>
            <a:r>
              <a:rPr lang="en-US" dirty="0"/>
              <a:t>	return 'dog' in </a:t>
            </a:r>
            <a:r>
              <a:rPr lang="en-US" dirty="0" err="1"/>
              <a:t>s.lower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dog_check</a:t>
            </a:r>
            <a:r>
              <a:rPr lang="en-US" dirty="0"/>
              <a:t>('My dog ran away')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dog_check</a:t>
            </a:r>
            <a:r>
              <a:rPr lang="en-US" dirty="0"/>
              <a:t>('my cat ran away')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0585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Latin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5" y="2586404"/>
            <a:ext cx="11351765" cy="20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Latin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562"/>
            <a:ext cx="10515600" cy="52929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pig_latin</a:t>
            </a:r>
            <a:r>
              <a:rPr lang="en-US" dirty="0"/>
              <a:t>(word):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first_letter</a:t>
            </a:r>
            <a:r>
              <a:rPr lang="en-US" dirty="0"/>
              <a:t> = word[0]</a:t>
            </a:r>
          </a:p>
          <a:p>
            <a:pPr marL="0" indent="0">
              <a:buNone/>
            </a:pPr>
            <a:r>
              <a:rPr lang="en-US" dirty="0"/>
              <a:t>	# check if vowel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first_letter</a:t>
            </a:r>
            <a:r>
              <a:rPr lang="en-US" dirty="0"/>
              <a:t> in '</a:t>
            </a:r>
            <a:r>
              <a:rPr lang="en-US" dirty="0" err="1"/>
              <a:t>aeoiu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pig_word</a:t>
            </a:r>
            <a:r>
              <a:rPr lang="en-US" dirty="0"/>
              <a:t> = word + "ay"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pig_word</a:t>
            </a:r>
            <a:r>
              <a:rPr lang="en-US" dirty="0"/>
              <a:t> = word[1:] + </a:t>
            </a:r>
            <a:r>
              <a:rPr lang="en-US" dirty="0" err="1"/>
              <a:t>first_letter</a:t>
            </a:r>
            <a:r>
              <a:rPr lang="en-US" dirty="0"/>
              <a:t> + "ay"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pig_word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pig_latin</a:t>
            </a:r>
            <a:r>
              <a:rPr lang="en-US" dirty="0"/>
              <a:t>('elephant')</a:t>
            </a:r>
          </a:p>
          <a:p>
            <a:pPr marL="0" indent="0">
              <a:buNone/>
            </a:pPr>
            <a:r>
              <a:rPr lang="en-US" dirty="0"/>
              <a:t>&gt;&gt;&gt; result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elephantay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pig_latin</a:t>
            </a:r>
            <a:r>
              <a:rPr lang="en-US" dirty="0"/>
              <a:t>('firetruck')</a:t>
            </a:r>
          </a:p>
          <a:p>
            <a:pPr marL="0" indent="0">
              <a:buNone/>
            </a:pPr>
            <a:r>
              <a:rPr lang="en-US" dirty="0"/>
              <a:t>&gt;&gt;&gt; result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iretruckfay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2252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 to get started.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#returns 5% of sum of a and b</a:t>
            </a:r>
          </a:p>
          <a:p>
            <a:pPr marL="0" indent="0">
              <a:buNone/>
            </a:pPr>
            <a:r>
              <a:rPr lang="en-US" dirty="0"/>
              <a:t>	return sum((</a:t>
            </a:r>
            <a:r>
              <a:rPr lang="en-US" dirty="0" err="1"/>
              <a:t>a,b</a:t>
            </a:r>
            <a:r>
              <a:rPr lang="en-US" dirty="0"/>
              <a:t>)) * 0.05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myfunc</a:t>
            </a:r>
            <a:r>
              <a:rPr lang="en-US" dirty="0"/>
              <a:t>(5,6)</a:t>
            </a:r>
          </a:p>
          <a:p>
            <a:pPr marL="0" indent="0">
              <a:buNone/>
            </a:pPr>
            <a:r>
              <a:rPr lang="en-US" dirty="0"/>
              <a:t>0.55</a:t>
            </a:r>
          </a:p>
        </p:txBody>
      </p:sp>
    </p:spTree>
    <p:extLst>
      <p:ext uri="{BB962C8B-B14F-4D97-AF65-F5344CB8AC3E}">
        <p14:creationId xmlns:p14="http://schemas.microsoft.com/office/powerpoint/2010/main" val="1937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Numbers?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have more numbers than two, possibly an unknown quantity of numbers.</a:t>
            </a:r>
          </a:p>
          <a:p>
            <a:r>
              <a:rPr lang="en-US" dirty="0"/>
              <a:t>Possible solution: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=0):</a:t>
            </a:r>
          </a:p>
          <a:p>
            <a:pPr marL="0" indent="0">
              <a:buNone/>
            </a:pPr>
            <a:r>
              <a:rPr lang="en-US" dirty="0"/>
              <a:t>	#returns 5% of sum of a and b</a:t>
            </a:r>
          </a:p>
          <a:p>
            <a:pPr marL="0" indent="0">
              <a:buNone/>
            </a:pPr>
            <a:r>
              <a:rPr lang="en-US" dirty="0"/>
              <a:t>	return sum((</a:t>
            </a:r>
            <a:r>
              <a:rPr lang="en-US" dirty="0" err="1"/>
              <a:t>a,b,c</a:t>
            </a:r>
            <a:r>
              <a:rPr lang="en-US" dirty="0"/>
              <a:t>)) * 0.05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myfunc</a:t>
            </a:r>
            <a:r>
              <a:rPr lang="en-US" dirty="0"/>
              <a:t>(40,60)</a:t>
            </a:r>
          </a:p>
          <a:p>
            <a:pPr marL="0" indent="0">
              <a:buNone/>
            </a:pPr>
            <a:r>
              <a:rPr lang="en-US" dirty="0"/>
              <a:t>5.0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3429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8806" y="4943368"/>
            <a:ext cx="5588581" cy="178920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a,b,c</a:t>
            </a:r>
            <a:r>
              <a:rPr lang="en-US" sz="2800" dirty="0"/>
              <a:t>=0,d=0,e=0,f=0):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	#returns 5% of sum of a and 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	return sum((</a:t>
            </a:r>
            <a:r>
              <a:rPr lang="en-US" sz="2800" dirty="0" err="1"/>
              <a:t>a,b,c,d,e,f</a:t>
            </a:r>
            <a:r>
              <a:rPr lang="en-US" sz="2800" dirty="0"/>
              <a:t>)) *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99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sum(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myfunc</a:t>
            </a:r>
            <a:r>
              <a:rPr lang="en-US" dirty="0"/>
              <a:t>(2,3,4,5)</a:t>
            </a:r>
          </a:p>
          <a:p>
            <a:pPr marL="0" indent="0">
              <a:buNone/>
            </a:pPr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8035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Functions, 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indexing: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"Hello World"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'H'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[5]</a:t>
            </a:r>
          </a:p>
          <a:p>
            <a:pPr marL="0" indent="0">
              <a:buNone/>
            </a:pPr>
            <a:r>
              <a:rPr lang="en-US" dirty="0"/>
              <a:t>' ‘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[-2]</a:t>
            </a:r>
          </a:p>
          <a:p>
            <a:pPr marL="0" indent="0">
              <a:buNone/>
            </a:pPr>
            <a:r>
              <a:rPr lang="en-US" dirty="0"/>
              <a:t>'l'</a:t>
            </a:r>
          </a:p>
        </p:txBody>
      </p:sp>
    </p:spTree>
    <p:extLst>
      <p:ext uri="{BB962C8B-B14F-4D97-AF65-F5344CB8AC3E}">
        <p14:creationId xmlns:p14="http://schemas.microsoft.com/office/powerpoint/2010/main" val="9375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myfunc2(*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for value in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 value )</a:t>
            </a:r>
          </a:p>
          <a:p>
            <a:pPr marL="0" indent="0">
              <a:buNone/>
            </a:pPr>
            <a:r>
              <a:rPr lang="en-US" dirty="0"/>
              <a:t>&gt;&gt;&gt; myfunc2( 2,3,4,5,6,22,33,44,55)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22</a:t>
            </a:r>
          </a:p>
          <a:p>
            <a:pPr marL="0" indent="0">
              <a:buNone/>
            </a:pPr>
            <a:r>
              <a:rPr lang="en-US" dirty="0"/>
              <a:t>33</a:t>
            </a:r>
          </a:p>
          <a:p>
            <a:pPr marL="0" indent="0">
              <a:buNone/>
            </a:pPr>
            <a:r>
              <a:rPr lang="en-US" dirty="0"/>
              <a:t>44</a:t>
            </a:r>
          </a:p>
          <a:p>
            <a:pPr marL="0" indent="0">
              <a:buNone/>
            </a:pPr>
            <a:r>
              <a:rPr lang="en-US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42369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is like a dictionary.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myfunc3(**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'fruit'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print("My fruit of choice is {}".format(</a:t>
            </a:r>
            <a:r>
              <a:rPr lang="en-US" dirty="0" err="1"/>
              <a:t>kwargs</a:t>
            </a:r>
            <a:r>
              <a:rPr lang="en-US" dirty="0"/>
              <a:t>['fruit']))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print("I did not find any fruit")</a:t>
            </a:r>
          </a:p>
          <a:p>
            <a:pPr marL="0" indent="0">
              <a:buNone/>
            </a:pPr>
            <a:r>
              <a:rPr lang="en-US" dirty="0"/>
              <a:t>&gt;&gt;&gt; myfunc3(fruit='apple')</a:t>
            </a:r>
          </a:p>
          <a:p>
            <a:pPr marL="0" indent="0">
              <a:buNone/>
            </a:pPr>
            <a:r>
              <a:rPr lang="en-US" dirty="0"/>
              <a:t>My fruit of choice is apple</a:t>
            </a:r>
          </a:p>
        </p:txBody>
      </p:sp>
    </p:spTree>
    <p:extLst>
      <p:ext uri="{BB962C8B-B14F-4D97-AF65-F5344CB8AC3E}">
        <p14:creationId xmlns:p14="http://schemas.microsoft.com/office/powerpoint/2010/main" val="140028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Kwargs</a:t>
            </a:r>
            <a:r>
              <a:rPr lang="en-US" dirty="0"/>
              <a:t> prints out as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myfunc3(**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 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if 'fruit'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print("My fruit of choice is {}".format(</a:t>
            </a:r>
            <a:r>
              <a:rPr lang="en-US" dirty="0" err="1"/>
              <a:t>kwargs</a:t>
            </a:r>
            <a:r>
              <a:rPr lang="en-US" dirty="0"/>
              <a:t>['fruit']))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print("I did not find any fruit")</a:t>
            </a:r>
          </a:p>
          <a:p>
            <a:pPr marL="0" indent="0">
              <a:buNone/>
            </a:pPr>
            <a:r>
              <a:rPr lang="en-US" dirty="0"/>
              <a:t>&gt;&gt;&gt; myfunc3(fruit='</a:t>
            </a:r>
            <a:r>
              <a:rPr lang="en-US" dirty="0" err="1"/>
              <a:t>apple',car</a:t>
            </a:r>
            <a:r>
              <a:rPr lang="en-US" dirty="0"/>
              <a:t>='versa')</a:t>
            </a:r>
          </a:p>
          <a:p>
            <a:pPr marL="0" indent="0">
              <a:buNone/>
            </a:pPr>
            <a:r>
              <a:rPr lang="en-US" dirty="0"/>
              <a:t>{'fruit': 'apple', 'car': 'versa'}</a:t>
            </a:r>
          </a:p>
          <a:p>
            <a:pPr marL="0" indent="0">
              <a:buNone/>
            </a:pPr>
            <a:r>
              <a:rPr lang="en-US" dirty="0"/>
              <a:t>My fruit of choice is apple</a:t>
            </a:r>
          </a:p>
        </p:txBody>
      </p:sp>
    </p:spTree>
    <p:extLst>
      <p:ext uri="{BB962C8B-B14F-4D97-AF65-F5344CB8AC3E}">
        <p14:creationId xmlns:p14="http://schemas.microsoft.com/office/powerpoint/2010/main" val="339276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myfunc4(*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print("I would like {} {}".format(</a:t>
            </a:r>
            <a:r>
              <a:rPr lang="en-US" dirty="0" err="1"/>
              <a:t>args</a:t>
            </a:r>
            <a:r>
              <a:rPr lang="en-US" dirty="0"/>
              <a:t>[0],</a:t>
            </a:r>
            <a:r>
              <a:rPr lang="en-US" dirty="0" err="1"/>
              <a:t>kwargs</a:t>
            </a:r>
            <a:r>
              <a:rPr lang="en-US" dirty="0"/>
              <a:t>['food']))</a:t>
            </a:r>
          </a:p>
          <a:p>
            <a:pPr marL="0" indent="0">
              <a:buNone/>
            </a:pPr>
            <a:r>
              <a:rPr lang="en-US" dirty="0"/>
              <a:t>&gt;&gt;&gt; myfunc4(10,20,30,fruit='</a:t>
            </a:r>
            <a:r>
              <a:rPr lang="en-US" dirty="0" err="1"/>
              <a:t>orange',food</a:t>
            </a:r>
            <a:r>
              <a:rPr lang="en-US" dirty="0"/>
              <a:t>='hamburger')</a:t>
            </a:r>
          </a:p>
          <a:p>
            <a:pPr marL="0" indent="0">
              <a:buNone/>
            </a:pPr>
            <a:r>
              <a:rPr lang="en-US" dirty="0"/>
              <a:t>I would like 10 hamburger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&gt;&gt;&gt; myfunc4(10,20,fruit='apple',30,food='cheeseburger')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SyntaxError</a:t>
            </a:r>
            <a:r>
              <a:rPr lang="en-US" dirty="0">
                <a:solidFill>
                  <a:srgbClr val="FF0000"/>
                </a:solidFill>
              </a:rPr>
              <a:t>: positional argument follows keyword argument</a:t>
            </a:r>
          </a:p>
        </p:txBody>
      </p:sp>
    </p:spTree>
    <p:extLst>
      <p:ext uri="{BB962C8B-B14F-4D97-AF65-F5344CB8AC3E}">
        <p14:creationId xmlns:p14="http://schemas.microsoft.com/office/powerpoint/2010/main" val="145561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Lambdas, Map, and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1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square(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num</a:t>
            </a:r>
            <a:r>
              <a:rPr lang="en-US" dirty="0"/>
              <a:t>*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square(15)</a:t>
            </a:r>
          </a:p>
          <a:p>
            <a:pPr marL="0" indent="0">
              <a:buNone/>
            </a:pPr>
            <a:r>
              <a:rPr lang="en-US" dirty="0"/>
              <a:t>225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mynums</a:t>
            </a:r>
            <a:r>
              <a:rPr lang="en-US" dirty="0"/>
              <a:t>=[1,2,3,4,5]</a:t>
            </a:r>
          </a:p>
          <a:p>
            <a:pPr marL="0" indent="0">
              <a:buNone/>
            </a:pPr>
            <a:r>
              <a:rPr lang="en-US" dirty="0"/>
              <a:t>&gt;&gt;&gt; map(</a:t>
            </a:r>
            <a:r>
              <a:rPr lang="en-US" dirty="0" err="1"/>
              <a:t>square,mynums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&lt;map object at 0x040EBF70&gt;</a:t>
            </a:r>
          </a:p>
          <a:p>
            <a:pPr marL="0" indent="0">
              <a:buNone/>
            </a:pPr>
            <a:r>
              <a:rPr lang="en-US" dirty="0"/>
              <a:t>&gt;&gt;&gt; for item in map(</a:t>
            </a:r>
            <a:r>
              <a:rPr lang="en-US" dirty="0" err="1"/>
              <a:t>square,mynums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 item 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  <a:p>
            <a:pPr marL="0" indent="0">
              <a:buNone/>
            </a:pPr>
            <a:r>
              <a:rPr lang="en-US" dirty="0"/>
              <a:t>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2546" y="3121890"/>
            <a:ext cx="4362926" cy="127214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000" dirty="0"/>
              <a:t>&gt;&gt;&gt; </a:t>
            </a:r>
            <a:r>
              <a:rPr lang="en-US" sz="2000" dirty="0" err="1"/>
              <a:t>newlist</a:t>
            </a:r>
            <a:r>
              <a:rPr lang="en-US" sz="2000" dirty="0"/>
              <a:t> = list(map(</a:t>
            </a:r>
            <a:r>
              <a:rPr lang="en-US" sz="2000" dirty="0" err="1"/>
              <a:t>square,mynums</a:t>
            </a:r>
            <a:r>
              <a:rPr lang="en-US" sz="2000" dirty="0"/>
              <a:t>))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000" dirty="0"/>
              <a:t>&gt;&gt;&gt; </a:t>
            </a:r>
            <a:r>
              <a:rPr lang="en-US" sz="2000" dirty="0" err="1"/>
              <a:t>newlist</a:t>
            </a:r>
            <a:endParaRPr lang="en-US" sz="20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000" dirty="0"/>
              <a:t>[1, 4, 9, 16, 25]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2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splicer(</a:t>
            </a:r>
            <a:r>
              <a:rPr lang="en-US" dirty="0" err="1"/>
              <a:t>mystring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) % 2 == 0:</a:t>
            </a:r>
          </a:p>
          <a:p>
            <a:pPr marL="0" indent="0">
              <a:buNone/>
            </a:pPr>
            <a:r>
              <a:rPr lang="en-US" dirty="0"/>
              <a:t>		return 'EVEN'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mystring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&gt;&gt;&gt; names = ['</a:t>
            </a:r>
            <a:r>
              <a:rPr lang="en-US" dirty="0" err="1"/>
              <a:t>Andy','Eve','Sally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&gt;&gt;&gt; list(map(</a:t>
            </a:r>
            <a:r>
              <a:rPr lang="en-US" dirty="0" err="1"/>
              <a:t>splicer,names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['EVEN', 'E', 'S']</a:t>
            </a:r>
          </a:p>
        </p:txBody>
      </p:sp>
    </p:spTree>
    <p:extLst>
      <p:ext uri="{BB962C8B-B14F-4D97-AF65-F5344CB8AC3E}">
        <p14:creationId xmlns:p14="http://schemas.microsoft.com/office/powerpoint/2010/main" val="389971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check_even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num%2==0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check_even</a:t>
            </a:r>
            <a:r>
              <a:rPr lang="en-US" dirty="0"/>
              <a:t>(8)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mynums</a:t>
            </a:r>
            <a:r>
              <a:rPr lang="en-US" dirty="0"/>
              <a:t> =[1,2,3,4,5,6]</a:t>
            </a:r>
          </a:p>
          <a:p>
            <a:pPr marL="0" indent="0">
              <a:buNone/>
            </a:pPr>
            <a:r>
              <a:rPr lang="en-US" dirty="0"/>
              <a:t>&gt;&gt;&gt; filter(</a:t>
            </a:r>
            <a:r>
              <a:rPr lang="en-US" dirty="0" err="1"/>
              <a:t>check_even,mynums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&lt;filter object at 0x040EBF70&gt;</a:t>
            </a:r>
          </a:p>
          <a:p>
            <a:pPr marL="0" indent="0">
              <a:buNone/>
            </a:pPr>
            <a:r>
              <a:rPr lang="en-US" dirty="0"/>
              <a:t>&gt;&gt;&gt; list(filter(</a:t>
            </a:r>
            <a:r>
              <a:rPr lang="en-US" dirty="0" err="1"/>
              <a:t>check_even,mynums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[2, 4, 6]</a:t>
            </a:r>
          </a:p>
        </p:txBody>
      </p:sp>
    </p:spTree>
    <p:extLst>
      <p:ext uri="{BB962C8B-B14F-4D97-AF65-F5344CB8AC3E}">
        <p14:creationId xmlns:p14="http://schemas.microsoft.com/office/powerpoint/2010/main" val="90555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Filter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for item in filter(</a:t>
            </a:r>
            <a:r>
              <a:rPr lang="en-US" dirty="0" err="1"/>
              <a:t>check_even,mynums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 item 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633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With:</a:t>
            </a:r>
          </a:p>
          <a:p>
            <a:pPr marL="0" indent="0">
              <a:buNone/>
            </a:pPr>
            <a:r>
              <a:rPr lang="pt-BR" dirty="0"/>
              <a:t>&gt;&gt;&gt; def square(num):</a:t>
            </a:r>
          </a:p>
          <a:p>
            <a:pPr marL="0" indent="0">
              <a:buNone/>
            </a:pPr>
            <a:r>
              <a:rPr lang="pt-BR" dirty="0"/>
              <a:t>	result = num ** 2</a:t>
            </a:r>
          </a:p>
          <a:p>
            <a:pPr marL="0" indent="0">
              <a:buNone/>
            </a:pPr>
            <a:r>
              <a:rPr lang="pt-BR" dirty="0"/>
              <a:t>	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Could be:</a:t>
            </a:r>
          </a:p>
          <a:p>
            <a:pPr marL="0" indent="0">
              <a:buNone/>
            </a:pPr>
            <a:r>
              <a:rPr lang="pt-BR" dirty="0"/>
              <a:t>&gt;&gt;&gt; def square(num):</a:t>
            </a:r>
          </a:p>
          <a:p>
            <a:pPr marL="0" indent="0">
              <a:buNone/>
            </a:pPr>
            <a:r>
              <a:rPr lang="pt-BR" dirty="0"/>
              <a:t>	return num **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write last function:</a:t>
            </a:r>
          </a:p>
          <a:p>
            <a:pPr marL="0" indent="0">
              <a:buNone/>
            </a:pPr>
            <a:r>
              <a:rPr lang="pt-BR" dirty="0"/>
              <a:t>&gt;&gt;&gt; def square(num): return num ** 2</a:t>
            </a:r>
          </a:p>
          <a:p>
            <a:r>
              <a:rPr lang="pt-BR" dirty="0"/>
              <a:t>This is bad form, though, and should be avoided.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&gt;&gt;&gt; lambda num: num ** 2</a:t>
            </a:r>
          </a:p>
          <a:p>
            <a:pPr marL="0" indent="0">
              <a:buNone/>
            </a:pPr>
            <a:r>
              <a:rPr lang="pt-BR" dirty="0"/>
              <a:t>&lt;function &lt;lambda&gt; at 0x0413D1E0&gt;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"</a:t>
            </a:r>
            <a:r>
              <a:rPr lang="en-US" dirty="0" err="1"/>
              <a:t>abcdefghijk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[2:]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cdefghijk</a:t>
            </a:r>
            <a:r>
              <a:rPr lang="en-US" dirty="0"/>
              <a:t>‘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[2:5]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cde</a:t>
            </a:r>
            <a:r>
              <a:rPr lang="en-US" dirty="0"/>
              <a:t>‘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[:3]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abc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59175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Lambda with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&gt;&gt;&gt; mylist = [1,2,3,4,5,6]</a:t>
            </a:r>
          </a:p>
          <a:p>
            <a:pPr marL="0" indent="0">
              <a:buNone/>
            </a:pPr>
            <a:r>
              <a:rPr lang="pt-BR" dirty="0"/>
              <a:t>&gt;&gt;&gt; list(map(lambda num: num ** 2, mylist))</a:t>
            </a:r>
          </a:p>
          <a:p>
            <a:pPr marL="0" indent="0">
              <a:buNone/>
            </a:pPr>
            <a:r>
              <a:rPr lang="pt-BR" dirty="0"/>
              <a:t>[1, 4, 9, 16, 25, 36]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1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Lambda with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list(filter(lambda num:num%2==0,mynums))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names = ['</a:t>
            </a:r>
            <a:r>
              <a:rPr lang="en-US" dirty="0" err="1"/>
              <a:t>Sam','Joe','Sally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&gt;&gt;&gt; list(map(lambda name: name[0], names))</a:t>
            </a:r>
          </a:p>
          <a:p>
            <a:pPr marL="0" indent="0">
              <a:buNone/>
            </a:pPr>
            <a:r>
              <a:rPr lang="en-US" dirty="0"/>
              <a:t>['S', 'J', 'S']</a:t>
            </a:r>
          </a:p>
        </p:txBody>
      </p:sp>
    </p:spTree>
    <p:extLst>
      <p:ext uri="{BB962C8B-B14F-4D97-AF65-F5344CB8AC3E}">
        <p14:creationId xmlns:p14="http://schemas.microsoft.com/office/powerpoint/2010/main" val="2319196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 x = 25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printer():</a:t>
            </a:r>
          </a:p>
          <a:p>
            <a:pPr marL="0" indent="0">
              <a:buNone/>
            </a:pPr>
            <a:r>
              <a:rPr lang="en-US" dirty="0"/>
              <a:t>	x = 50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r>
              <a:rPr lang="en-US" dirty="0"/>
              <a:t>&gt;&gt;&gt; print(x)</a:t>
            </a:r>
          </a:p>
          <a:p>
            <a:pPr marL="0" indent="0">
              <a:buNone/>
            </a:pPr>
            <a:r>
              <a:rPr lang="en-US" dirty="0"/>
              <a:t>25</a:t>
            </a:r>
          </a:p>
          <a:p>
            <a:pPr marL="0" indent="0">
              <a:buNone/>
            </a:pPr>
            <a:r>
              <a:rPr lang="en-US" dirty="0"/>
              <a:t>&gt;&gt;&gt; print(printer())</a:t>
            </a:r>
          </a:p>
          <a:p>
            <a:pPr marL="0" indent="0">
              <a:buNone/>
            </a:pPr>
            <a:r>
              <a:rPr lang="en-US" dirty="0"/>
              <a:t>50</a:t>
            </a:r>
          </a:p>
          <a:p>
            <a:pPr marL="0" indent="0">
              <a:buNone/>
            </a:pPr>
            <a:r>
              <a:rPr lang="en-US" dirty="0"/>
              <a:t>&gt;&gt;&gt; print(x)</a:t>
            </a:r>
          </a:p>
          <a:p>
            <a:pPr marL="0" indent="0">
              <a:buNone/>
            </a:pPr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45317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LEGB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946708"/>
            <a:ext cx="10269516" cy="34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num</a:t>
            </a:r>
            <a:r>
              <a:rPr lang="en-US" dirty="0"/>
              <a:t>: n **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printer():</a:t>
            </a:r>
          </a:p>
          <a:p>
            <a:pPr marL="0" indent="0">
              <a:buNone/>
            </a:pPr>
            <a:r>
              <a:rPr lang="en-US" dirty="0"/>
              <a:t>	x = 25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0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name = "THIS IS A GLOBAL STRING"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greet():</a:t>
            </a:r>
          </a:p>
          <a:p>
            <a:pPr marL="0" indent="0">
              <a:buNone/>
            </a:pPr>
            <a:r>
              <a:rPr lang="en-US" dirty="0"/>
              <a:t>	name = "Sammy"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 marL="0" indent="0">
              <a:buNone/>
            </a:pPr>
            <a:r>
              <a:rPr lang="en-US" dirty="0"/>
              <a:t>		print("Hello " + name )</a:t>
            </a:r>
          </a:p>
          <a:p>
            <a:pPr marL="0" indent="0">
              <a:buNone/>
            </a:pPr>
            <a:r>
              <a:rPr lang="en-US" dirty="0"/>
              <a:t>	hello()</a:t>
            </a:r>
          </a:p>
          <a:p>
            <a:pPr marL="0" indent="0">
              <a:buNone/>
            </a:pPr>
            <a:r>
              <a:rPr lang="en-US" dirty="0"/>
              <a:t>&gt;&gt;&gt; greet()</a:t>
            </a:r>
          </a:p>
          <a:p>
            <a:pPr marL="0" indent="0">
              <a:buNone/>
            </a:pPr>
            <a:r>
              <a:rPr lang="en-US" dirty="0"/>
              <a:t>Hello Sammy</a:t>
            </a:r>
          </a:p>
        </p:txBody>
      </p:sp>
    </p:spTree>
    <p:extLst>
      <p:ext uri="{BB962C8B-B14F-4D97-AF65-F5344CB8AC3E}">
        <p14:creationId xmlns:p14="http://schemas.microsoft.com/office/powerpoint/2010/main" val="2461352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Use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greet():</a:t>
            </a:r>
          </a:p>
          <a:p>
            <a:pPr marL="0" indent="0">
              <a:buNone/>
            </a:pPr>
            <a:r>
              <a:rPr lang="en-US" dirty="0"/>
              <a:t>	# name = "Sammy"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 marL="0" indent="0">
              <a:buNone/>
            </a:pPr>
            <a:r>
              <a:rPr lang="en-US" dirty="0"/>
              <a:t>		print("Hello " + name )</a:t>
            </a:r>
          </a:p>
          <a:p>
            <a:pPr marL="0" indent="0">
              <a:buNone/>
            </a:pPr>
            <a:r>
              <a:rPr lang="en-US" dirty="0"/>
              <a:t>	hello()</a:t>
            </a:r>
          </a:p>
          <a:p>
            <a:pPr marL="0" indent="0">
              <a:buNone/>
            </a:pPr>
            <a:r>
              <a:rPr lang="en-US" dirty="0"/>
              <a:t>&gt;&gt;&gt; greet()</a:t>
            </a:r>
          </a:p>
          <a:p>
            <a:pPr marL="0" indent="0">
              <a:buNone/>
            </a:pPr>
            <a:r>
              <a:rPr lang="en-US" dirty="0"/>
              <a:t>Hello THIS IS A GLOBAL STRING</a:t>
            </a:r>
          </a:p>
        </p:txBody>
      </p:sp>
    </p:spTree>
    <p:extLst>
      <p:ext uri="{BB962C8B-B14F-4D97-AF65-F5344CB8AC3E}">
        <p14:creationId xmlns:p14="http://schemas.microsoft.com/office/powerpoint/2010/main" val="200439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1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#GLOBAL</a:t>
            </a:r>
          </a:p>
          <a:p>
            <a:pPr marL="0" indent="0">
              <a:buNone/>
            </a:pPr>
            <a:r>
              <a:rPr lang="en-US" dirty="0"/>
              <a:t>&gt;&gt;&gt; name = "THIS IS A GLOBAL STRING"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greet():</a:t>
            </a:r>
          </a:p>
          <a:p>
            <a:pPr marL="0" indent="0">
              <a:buNone/>
            </a:pPr>
            <a:r>
              <a:rPr lang="en-US" dirty="0"/>
              <a:t>	#ENCLOSING</a:t>
            </a:r>
          </a:p>
          <a:p>
            <a:pPr marL="0" indent="0">
              <a:buNone/>
            </a:pPr>
            <a:r>
              <a:rPr lang="en-US" dirty="0"/>
              <a:t>	name = "Sammy"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 marL="0" indent="0">
              <a:buNone/>
            </a:pPr>
            <a:r>
              <a:rPr lang="en-US" dirty="0"/>
              <a:t>		#LOCAL</a:t>
            </a:r>
          </a:p>
          <a:p>
            <a:pPr marL="0" indent="0">
              <a:buNone/>
            </a:pPr>
            <a:r>
              <a:rPr lang="en-US" dirty="0"/>
              <a:t>		name = "LOCAL STRING"</a:t>
            </a:r>
          </a:p>
          <a:p>
            <a:pPr marL="0" indent="0">
              <a:buNone/>
            </a:pPr>
            <a:r>
              <a:rPr lang="en-US" dirty="0"/>
              <a:t>		print("Hello " + name )</a:t>
            </a:r>
          </a:p>
          <a:p>
            <a:pPr marL="0" indent="0">
              <a:buNone/>
            </a:pPr>
            <a:r>
              <a:rPr lang="en-US" dirty="0"/>
              <a:t>	hello()</a:t>
            </a:r>
          </a:p>
          <a:p>
            <a:pPr marL="0" indent="0">
              <a:buNone/>
            </a:pPr>
            <a:r>
              <a:rPr lang="en-US" dirty="0"/>
              <a:t>&gt;&gt;&gt; greet()</a:t>
            </a:r>
          </a:p>
          <a:p>
            <a:pPr marL="0" indent="0">
              <a:buNone/>
            </a:pPr>
            <a:r>
              <a:rPr lang="en-US" dirty="0"/>
              <a:t>Hello LOCAL STRING</a:t>
            </a:r>
          </a:p>
        </p:txBody>
      </p:sp>
    </p:spTree>
    <p:extLst>
      <p:ext uri="{BB962C8B-B14F-4D97-AF65-F5344CB8AC3E}">
        <p14:creationId xmlns:p14="http://schemas.microsoft.com/office/powerpoint/2010/main" val="4290651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x = 50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printer():</a:t>
            </a:r>
          </a:p>
          <a:p>
            <a:pPr marL="0" indent="0">
              <a:buNone/>
            </a:pPr>
            <a:r>
              <a:rPr lang="en-US" dirty="0"/>
              <a:t>	global x</a:t>
            </a:r>
          </a:p>
          <a:p>
            <a:pPr marL="0" indent="0">
              <a:buNone/>
            </a:pPr>
            <a:r>
              <a:rPr lang="en-US" dirty="0"/>
              <a:t>	x = 45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r>
              <a:rPr lang="en-US" dirty="0"/>
              <a:t>&gt;&gt;&gt; printer</a:t>
            </a:r>
          </a:p>
          <a:p>
            <a:pPr marL="0" indent="0">
              <a:buNone/>
            </a:pPr>
            <a:r>
              <a:rPr lang="en-US" dirty="0"/>
              <a:t>&lt;function printer at 0x0413DDB0&gt;</a:t>
            </a:r>
          </a:p>
          <a:p>
            <a:pPr marL="0" indent="0">
              <a:buNone/>
            </a:pPr>
            <a:r>
              <a:rPr lang="en-US" dirty="0"/>
              <a:t>&gt;&gt;&gt; print("The printer function changed x to {}".format(printer()))</a:t>
            </a:r>
          </a:p>
          <a:p>
            <a:pPr marL="0" indent="0">
              <a:buNone/>
            </a:pPr>
            <a:r>
              <a:rPr lang="en-US" dirty="0"/>
              <a:t>The printer function changed x to 45</a:t>
            </a:r>
          </a:p>
          <a:p>
            <a:pPr marL="0" indent="0">
              <a:buNone/>
            </a:pPr>
            <a:r>
              <a:rPr lang="en-US" dirty="0"/>
              <a:t>&gt;&gt;&gt; print(x)</a:t>
            </a:r>
          </a:p>
          <a:p>
            <a:pPr marL="0" indent="0">
              <a:buNone/>
            </a:pPr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66435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Slicing – adding step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[::]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abcdefghijk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[::2]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acegik</a:t>
            </a:r>
            <a:r>
              <a:rPr lang="en-US" dirty="0"/>
              <a:t>‘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[::-1]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kjihgfedcba</a:t>
            </a:r>
            <a:r>
              <a:rPr lang="en-US" dirty="0"/>
              <a:t>‘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3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r>
              <a:rPr lang="en-US" dirty="0"/>
              <a:t>Find the sum of all the multiples of 3 or 5 below 1000.</a:t>
            </a:r>
          </a:p>
        </p:txBody>
      </p:sp>
    </p:spTree>
    <p:extLst>
      <p:ext uri="{BB962C8B-B14F-4D97-AF65-F5344CB8AC3E}">
        <p14:creationId xmlns:p14="http://schemas.microsoft.com/office/powerpoint/2010/main" val="524628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1F1C-FD94-44DC-B6E2-E1D13B31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0423-35A6-4F81-A5CF-9A74B61C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multiplesOf3And5( max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range(1,max):</a:t>
            </a:r>
          </a:p>
          <a:p>
            <a:pPr marL="0" indent="0">
              <a:buNone/>
            </a:pPr>
            <a:r>
              <a:rPr lang="en-US" dirty="0"/>
              <a:t>        if i%3==0 or i%5==0: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return sum(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 multiplesOf3And5(10) )</a:t>
            </a:r>
          </a:p>
          <a:p>
            <a:pPr marL="0" indent="0">
              <a:buNone/>
            </a:pPr>
            <a:r>
              <a:rPr lang="en-US" dirty="0"/>
              <a:t>print( multiplesOf3And5(1000)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63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44B0-29A3-4A09-A641-9EF5828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559-85BD-4095-BEE8-CD519919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multiplesOf3And5( max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runningTotal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range(1,max):</a:t>
            </a:r>
          </a:p>
          <a:p>
            <a:pPr marL="0" indent="0">
              <a:buNone/>
            </a:pPr>
            <a:r>
              <a:rPr lang="en-US" dirty="0"/>
              <a:t>        if i%3==0 or i%5==0: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runningTotal</a:t>
            </a:r>
            <a:r>
              <a:rPr lang="en-US" dirty="0"/>
              <a:t> +=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runningTotal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 multiplesOf3And5(10) )</a:t>
            </a:r>
          </a:p>
          <a:p>
            <a:pPr marL="0" indent="0">
              <a:buNone/>
            </a:pPr>
            <a:r>
              <a:rPr lang="en-US" dirty="0"/>
              <a:t>print( multiplesOf3And5(1000)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0CE9-CA03-41FD-B50C-D7ED19D1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D006-84F5-41AD-9756-46F6FF2A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new term in the Fibonacci sequence is generated by adding the previous two terms. By starting with 1, 1, and 2, the first 10 terms will be:</a:t>
            </a:r>
          </a:p>
          <a:p>
            <a:r>
              <a:rPr lang="en-US" dirty="0"/>
              <a:t>1, 1, 2, 3, 5, 8, 13, 21, 34, 55, ...</a:t>
            </a:r>
          </a:p>
          <a:p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3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585-D667-4D79-AC22-BC1EF02C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fibList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6D1D-4A41-42B0-8029-DE9FB29B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fibList</a:t>
            </a:r>
            <a:r>
              <a:rPr lang="en-US" dirty="0"/>
              <a:t>( max ):</a:t>
            </a:r>
          </a:p>
          <a:p>
            <a:pPr marL="0" indent="0">
              <a:buNone/>
            </a:pPr>
            <a:r>
              <a:rPr lang="en-US" dirty="0"/>
              <a:t>    list = [1,1,2]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nextFib</a:t>
            </a:r>
            <a:r>
              <a:rPr lang="en-US" dirty="0"/>
              <a:t>( f, s, mx ):</a:t>
            </a:r>
          </a:p>
          <a:p>
            <a:pPr marL="0" indent="0">
              <a:buNone/>
            </a:pPr>
            <a:r>
              <a:rPr lang="en-US" dirty="0"/>
              <a:t>        if f + s &gt;= mx:</a:t>
            </a:r>
          </a:p>
          <a:p>
            <a:pPr marL="0" indent="0">
              <a:buNone/>
            </a:pPr>
            <a:r>
              <a:rPr lang="en-US" dirty="0"/>
              <a:t>            return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list.append</a:t>
            </a:r>
            <a:r>
              <a:rPr lang="en-US" dirty="0"/>
              <a:t>( f + s 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nextFib</a:t>
            </a:r>
            <a:r>
              <a:rPr lang="en-US" dirty="0"/>
              <a:t>( s, </a:t>
            </a:r>
            <a:r>
              <a:rPr lang="en-US" dirty="0" err="1"/>
              <a:t>f+s</a:t>
            </a:r>
            <a:r>
              <a:rPr lang="en-US" dirty="0"/>
              <a:t>, mx 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nextFib</a:t>
            </a:r>
            <a:r>
              <a:rPr lang="en-US" dirty="0"/>
              <a:t>(1,2,max)</a:t>
            </a:r>
          </a:p>
          <a:p>
            <a:pPr marL="0" indent="0">
              <a:buNone/>
            </a:pPr>
            <a:r>
              <a:rPr lang="en-US" dirty="0"/>
              <a:t>    return list</a:t>
            </a:r>
          </a:p>
        </p:txBody>
      </p:sp>
    </p:spTree>
    <p:extLst>
      <p:ext uri="{BB962C8B-B14F-4D97-AF65-F5344CB8AC3E}">
        <p14:creationId xmlns:p14="http://schemas.microsoft.com/office/powerpoint/2010/main" val="913821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4E05-DF1C-42D4-896A-3733223A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7434-90C0-4A3C-884A-58F2C434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list(filter( lambda num: num%2==0, </a:t>
            </a:r>
            <a:r>
              <a:rPr lang="en-US" dirty="0" err="1"/>
              <a:t>fibList</a:t>
            </a:r>
            <a:r>
              <a:rPr lang="en-US" dirty="0"/>
              <a:t>( 4000000 )))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 </a:t>
            </a:r>
            <a:r>
              <a:rPr lang="en-US" dirty="0" err="1"/>
              <a:t>mylist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print( sum(</a:t>
            </a:r>
            <a:r>
              <a:rPr lang="en-US" dirty="0" err="1"/>
              <a:t>mylist</a:t>
            </a:r>
            <a:r>
              <a:rPr lang="en-US" dirty="0"/>
              <a:t>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7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C828-039C-4A67-9C04-4F6EC903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717D-5FFE-45D4-B587-A82C2F01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prime factors of 13195 are 5, 7, 13 and 29.</a:t>
            </a:r>
          </a:p>
          <a:p>
            <a:r>
              <a:rPr lang="en-US" dirty="0"/>
              <a:t>What is the largest prime factor of the number 600851475143 ?</a:t>
            </a:r>
          </a:p>
        </p:txBody>
      </p:sp>
    </p:spTree>
    <p:extLst>
      <p:ext uri="{BB962C8B-B14F-4D97-AF65-F5344CB8AC3E}">
        <p14:creationId xmlns:p14="http://schemas.microsoft.com/office/powerpoint/2010/main" val="2535282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27BE-8A22-498F-95E8-8089F108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dirty="0" err="1"/>
              <a:t>isPrime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473A-A642-4AAD-A6C2-93D84F15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isPrime</a:t>
            </a:r>
            <a:r>
              <a:rPr lang="en-US" dirty="0"/>
              <a:t>( num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sqr</a:t>
            </a:r>
            <a:r>
              <a:rPr lang="en-US" dirty="0"/>
              <a:t> = int(</a:t>
            </a:r>
            <a:r>
              <a:rPr lang="en-US" dirty="0" err="1"/>
              <a:t>math.sqrt</a:t>
            </a:r>
            <a:r>
              <a:rPr lang="en-US" dirty="0"/>
              <a:t>(num))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range(2,sqr+1):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num%i</a:t>
            </a:r>
            <a:r>
              <a:rPr lang="en-US" dirty="0"/>
              <a:t>==0:</a:t>
            </a:r>
          </a:p>
          <a:p>
            <a:pPr marL="0" indent="0">
              <a:buNone/>
            </a:pPr>
            <a:r>
              <a:rPr lang="en-US" dirty="0"/>
              <a:t>            return False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A424B-188B-4F31-B493-BE545CB42269}"/>
              </a:ext>
            </a:extLst>
          </p:cNvPr>
          <p:cNvSpPr txBox="1"/>
          <p:nvPr/>
        </p:nvSpPr>
        <p:spPr>
          <a:xfrm>
            <a:off x="6362301" y="3146653"/>
            <a:ext cx="5095882" cy="99617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n-NO" sz="2800" dirty="0"/>
              <a:t>for i in range( 1,100):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n-NO" sz="2800" dirty="0"/>
              <a:t>    print("{} {}".format(i,isPrime(i)))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2371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193-66A2-4877-9AB0-04BB4773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Create </a:t>
            </a:r>
            <a:r>
              <a:rPr lang="en-US" dirty="0" err="1"/>
              <a:t>isFactor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518-FD87-4FA9-9E43-F4F4CB71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isFactor</a:t>
            </a:r>
            <a:r>
              <a:rPr lang="en-US" dirty="0"/>
              <a:t>( </a:t>
            </a:r>
            <a:r>
              <a:rPr lang="en-US" dirty="0" err="1"/>
              <a:t>possibleFactor</a:t>
            </a:r>
            <a:r>
              <a:rPr lang="en-US" dirty="0"/>
              <a:t>, </a:t>
            </a:r>
            <a:r>
              <a:rPr lang="en-US" dirty="0" err="1"/>
              <a:t>largerNumber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largerNumber%possibleFactor</a:t>
            </a:r>
            <a:r>
              <a:rPr lang="en-US" dirty="0"/>
              <a:t>==0</a:t>
            </a:r>
          </a:p>
        </p:txBody>
      </p:sp>
    </p:spTree>
    <p:extLst>
      <p:ext uri="{BB962C8B-B14F-4D97-AF65-F5344CB8AC3E}">
        <p14:creationId xmlns:p14="http://schemas.microsoft.com/office/powerpoint/2010/main" val="2199658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2104-A526-4CC1-BBD1-52474242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Iterate Through For Loop Searching for Prime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43A-5F34-4D0D-96CB-193509F2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largestPrimeFactor</a:t>
            </a:r>
            <a:r>
              <a:rPr lang="en-US" dirty="0"/>
              <a:t>( num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range( 2, int(num/2)):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isFactor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, num ) and </a:t>
            </a:r>
            <a:r>
              <a:rPr lang="en-US" dirty="0" err="1"/>
              <a:t>isPrime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mylist.append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return max(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7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6" y="1916486"/>
            <a:ext cx="11030714" cy="46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6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1590-1CB1-4B1F-8AF0-D627BE5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E53B-6F2F-4B76-ADFA-BBEBB8D1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largestPrimeFactor</a:t>
            </a:r>
            <a:r>
              <a:rPr lang="en-US" dirty="0"/>
              <a:t>( 13195 ))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largestPrimeFactor</a:t>
            </a:r>
            <a:r>
              <a:rPr lang="en-US" dirty="0"/>
              <a:t>( 600851475143 ))</a:t>
            </a:r>
          </a:p>
        </p:txBody>
      </p:sp>
    </p:spTree>
    <p:extLst>
      <p:ext uri="{BB962C8B-B14F-4D97-AF65-F5344CB8AC3E}">
        <p14:creationId xmlns:p14="http://schemas.microsoft.com/office/powerpoint/2010/main" val="1523134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E5F3-BF87-433A-ACE8-FD0B77C8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ECFE-3E77-4BB2-966C-C69881AC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palindromic number reads the same both ways. The largest palindrome made from the product of two 2-digit numbers is 9009 = 91 × 99.</a:t>
            </a:r>
          </a:p>
          <a:p>
            <a:r>
              <a:rPr lang="en-US" dirty="0"/>
              <a:t>Find the largest palindrome made from the product of two 3-digit numbers.</a:t>
            </a:r>
          </a:p>
        </p:txBody>
      </p:sp>
    </p:spTree>
    <p:extLst>
      <p:ext uri="{BB962C8B-B14F-4D97-AF65-F5344CB8AC3E}">
        <p14:creationId xmlns:p14="http://schemas.microsoft.com/office/powerpoint/2010/main" val="3472306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8B3D-E4DD-475E-A511-C6DF296E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isPalindrome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F5EC-C71C-4686-A68E-77CE8117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isPalindrome</a:t>
            </a:r>
            <a:r>
              <a:rPr lang="en-US" dirty="0"/>
              <a:t>( num ):</a:t>
            </a:r>
          </a:p>
          <a:p>
            <a:pPr marL="0" indent="0">
              <a:buNone/>
            </a:pPr>
            <a:r>
              <a:rPr lang="en-US" dirty="0"/>
              <a:t>    first = str(num)</a:t>
            </a:r>
          </a:p>
          <a:p>
            <a:pPr marL="0" indent="0">
              <a:buNone/>
            </a:pPr>
            <a:r>
              <a:rPr lang="en-US" dirty="0"/>
              <a:t>    second = first[::-1]</a:t>
            </a:r>
          </a:p>
          <a:p>
            <a:pPr marL="0" indent="0">
              <a:buNone/>
            </a:pPr>
            <a:r>
              <a:rPr lang="en-US" dirty="0"/>
              <a:t>    return first == second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9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3286-E1A7-4729-99C0-7193CEE5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Palindrome List from x to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8F2-C5C2-4789-B75E-99581CC4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palindromeList</a:t>
            </a:r>
            <a:r>
              <a:rPr lang="en-US" dirty="0"/>
              <a:t>( start, end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range(start,end+1):</a:t>
            </a:r>
          </a:p>
          <a:p>
            <a:pPr marL="0" indent="0">
              <a:buNone/>
            </a:pPr>
            <a:r>
              <a:rPr lang="en-US" dirty="0"/>
              <a:t>        for j in range(start,end+1):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== j:</a:t>
            </a:r>
          </a:p>
          <a:p>
            <a:pPr marL="0" indent="0">
              <a:buNone/>
            </a:pPr>
            <a:r>
              <a:rPr lang="en-US" dirty="0"/>
              <a:t>                continue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isPalindrome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* j 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mylist.append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* j 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mylist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79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D47A-35DD-47DC-8051-D6241C9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A60D-61B1-470E-8B8A-DBD31167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print( max( </a:t>
            </a:r>
            <a:r>
              <a:rPr lang="en-US" dirty="0" err="1"/>
              <a:t>palindromeList</a:t>
            </a:r>
            <a:r>
              <a:rPr lang="en-US" dirty="0"/>
              <a:t>( 10, 99 ) ) )</a:t>
            </a:r>
          </a:p>
          <a:p>
            <a:pPr marL="0" indent="0">
              <a:buNone/>
            </a:pPr>
            <a:r>
              <a:rPr lang="en-US" dirty="0"/>
              <a:t>9009</a:t>
            </a:r>
          </a:p>
          <a:p>
            <a:pPr marL="0" indent="0">
              <a:buNone/>
            </a:pPr>
            <a:r>
              <a:rPr lang="en-US" dirty="0"/>
              <a:t>print( max( </a:t>
            </a:r>
            <a:r>
              <a:rPr lang="en-US" dirty="0" err="1"/>
              <a:t>palindromeList</a:t>
            </a:r>
            <a:r>
              <a:rPr lang="en-US" dirty="0"/>
              <a:t>( 100, 999 ) ) )</a:t>
            </a:r>
          </a:p>
          <a:p>
            <a:pPr marL="0" indent="0">
              <a:buNone/>
            </a:pPr>
            <a:r>
              <a:rPr lang="en-US" dirty="0"/>
              <a:t>906609</a:t>
            </a:r>
          </a:p>
        </p:txBody>
      </p:sp>
    </p:spTree>
    <p:extLst>
      <p:ext uri="{BB962C8B-B14F-4D97-AF65-F5344CB8AC3E}">
        <p14:creationId xmlns:p14="http://schemas.microsoft.com/office/powerpoint/2010/main" val="3047166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2046-82E5-4EDA-A491-F7EB5260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Smallest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E9F8-418A-4FF6-8160-F12DCB0F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2520 is the smallest number that can be divided by each of the numbers from 1 to 10 without any remainder.</a:t>
            </a:r>
          </a:p>
          <a:p>
            <a:r>
              <a:rPr lang="en-US" dirty="0"/>
              <a:t>What is the smallest positive number that is evenly divisible by all of the numbers from 1 to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1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3953-1CF6-4824-99B9-1DA1C95E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by Reusing </a:t>
            </a:r>
            <a:r>
              <a:rPr lang="en-US" dirty="0" err="1"/>
              <a:t>isFactor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3E6E-A7D3-492E-B9D0-8915E746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isFactor</a:t>
            </a:r>
            <a:r>
              <a:rPr lang="en-US" dirty="0"/>
              <a:t>( </a:t>
            </a:r>
            <a:r>
              <a:rPr lang="en-US" dirty="0" err="1"/>
              <a:t>possibleFactor</a:t>
            </a:r>
            <a:r>
              <a:rPr lang="en-US" dirty="0"/>
              <a:t>, </a:t>
            </a:r>
            <a:r>
              <a:rPr lang="en-US" dirty="0" err="1"/>
              <a:t>largerNumber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largerNumber%possibleFactor</a:t>
            </a:r>
            <a:r>
              <a:rPr lang="en-US" dirty="0"/>
              <a:t>==0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8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E2A1-2DEC-4CBC-A12F-759F722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dirty="0" err="1"/>
              <a:t>isDivisibleBy</a:t>
            </a:r>
            <a:r>
              <a:rPr lang="en-US" dirty="0"/>
              <a:t> x to y for 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C89D-DB27-4F3A-8A4E-F2BEE7AB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isDivisibleBy</a:t>
            </a:r>
            <a:r>
              <a:rPr lang="en-US" dirty="0"/>
              <a:t>( start, end, num 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range(start,end+1):</a:t>
            </a:r>
          </a:p>
          <a:p>
            <a:pPr marL="0" indent="0">
              <a:buNone/>
            </a:pPr>
            <a:r>
              <a:rPr lang="en-US" dirty="0"/>
              <a:t>        if not </a:t>
            </a:r>
            <a:r>
              <a:rPr lang="en-US" dirty="0" err="1"/>
              <a:t>isFactor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, num ):</a:t>
            </a:r>
          </a:p>
          <a:p>
            <a:pPr marL="0" indent="0">
              <a:buNone/>
            </a:pPr>
            <a:r>
              <a:rPr lang="en-US" dirty="0"/>
              <a:t>           return False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1992998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503B-1AE6-42D0-B903-F3DD74E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Find Smallest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937C-5614-463C-8D85-5F5EB932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findSmallestMultiple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num = 20</a:t>
            </a:r>
          </a:p>
          <a:p>
            <a:pPr marL="0" indent="0">
              <a:buNone/>
            </a:pPr>
            <a:r>
              <a:rPr lang="en-US" dirty="0"/>
              <a:t>    while( not </a:t>
            </a:r>
            <a:r>
              <a:rPr lang="en-US" dirty="0" err="1"/>
              <a:t>isDivisibleBy</a:t>
            </a:r>
            <a:r>
              <a:rPr lang="en-US" dirty="0"/>
              <a:t>( 1, 20, num ) ):</a:t>
            </a:r>
          </a:p>
          <a:p>
            <a:pPr marL="0" indent="0">
              <a:buNone/>
            </a:pPr>
            <a:r>
              <a:rPr lang="en-US" dirty="0"/>
              <a:t>        num += 1</a:t>
            </a:r>
          </a:p>
          <a:p>
            <a:pPr marL="0" indent="0">
              <a:buNone/>
            </a:pPr>
            <a:r>
              <a:rPr lang="en-US" dirty="0"/>
              <a:t>    return num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61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152-EB0B-4CBB-9822-E38C6B94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Sum/Square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4354-36B8-465A-A653-D7DA3A4B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sum of the squares of the first ten natural numbers is,</a:t>
            </a:r>
          </a:p>
          <a:p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 + 2</a:t>
            </a:r>
            <a:r>
              <a:rPr lang="en-US" baseline="30000" dirty="0"/>
              <a:t>2</a:t>
            </a:r>
            <a:r>
              <a:rPr lang="en-US" dirty="0"/>
              <a:t> + ... + 10</a:t>
            </a:r>
            <a:r>
              <a:rPr lang="en-US" baseline="30000" dirty="0"/>
              <a:t>2</a:t>
            </a:r>
            <a:r>
              <a:rPr lang="en-US" dirty="0"/>
              <a:t> = 385</a:t>
            </a:r>
          </a:p>
          <a:p>
            <a:r>
              <a:rPr lang="en-US" dirty="0"/>
              <a:t>The square of the sum of the first ten natural numbers is,</a:t>
            </a:r>
          </a:p>
          <a:p>
            <a:r>
              <a:rPr lang="en-US" dirty="0"/>
              <a:t>(1 + 2 + ... + 10)</a:t>
            </a:r>
            <a:r>
              <a:rPr lang="en-US" baseline="30000" dirty="0"/>
              <a:t>2</a:t>
            </a:r>
            <a:r>
              <a:rPr lang="en-US" dirty="0"/>
              <a:t> = 55</a:t>
            </a:r>
            <a:r>
              <a:rPr lang="en-US" baseline="30000" dirty="0"/>
              <a:t>2</a:t>
            </a:r>
            <a:r>
              <a:rPr lang="en-US" dirty="0"/>
              <a:t> = 3025</a:t>
            </a:r>
          </a:p>
          <a:p>
            <a:r>
              <a:rPr lang="en-US" dirty="0"/>
              <a:t>Hence the difference between the sum of the squares of the first ten natural numbers and the square of the sum is 3025 − 385 = 2640.</a:t>
            </a:r>
          </a:p>
          <a:p>
            <a:r>
              <a:rPr lang="en-US" dirty="0"/>
              <a:t>Find the difference between the sum of the squares of the first one hundred natural numbers and the square of the sum.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name_of_function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print("Hello World!!!")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name_of_function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Hello World!!!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944881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57F7-C0D5-4FA3-B1D7-D19A7F81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SumOfSquares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EF1F-3570-49E8-800E-79AAEAB5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sumOfSquares</a:t>
            </a:r>
            <a:r>
              <a:rPr lang="en-US" dirty="0"/>
              <a:t>( </a:t>
            </a:r>
            <a:r>
              <a:rPr lang="en-US" dirty="0" err="1"/>
              <a:t>maxNumber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range(1,maxNumber+1):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mylist.append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**2)</a:t>
            </a:r>
          </a:p>
          <a:p>
            <a:pPr marL="0" indent="0">
              <a:buNone/>
            </a:pPr>
            <a:r>
              <a:rPr lang="en-US" dirty="0"/>
              <a:t>    return sum(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547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AD15-FE56-4A4B-932F-01997168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SquareOfSums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425B-185D-439D-BB77-82B7EA17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squareOfSums</a:t>
            </a:r>
            <a:r>
              <a:rPr lang="en-US" dirty="0"/>
              <a:t>( </a:t>
            </a:r>
            <a:r>
              <a:rPr lang="en-US" dirty="0" err="1"/>
              <a:t>maxNumber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range(1,maxNumber+1):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mylist.append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return sum(</a:t>
            </a:r>
            <a:r>
              <a:rPr lang="en-US" dirty="0" err="1"/>
              <a:t>mylist</a:t>
            </a:r>
            <a:r>
              <a:rPr lang="en-US" dirty="0"/>
              <a:t>)**2</a:t>
            </a:r>
          </a:p>
        </p:txBody>
      </p:sp>
    </p:spTree>
    <p:extLst>
      <p:ext uri="{BB962C8B-B14F-4D97-AF65-F5344CB8AC3E}">
        <p14:creationId xmlns:p14="http://schemas.microsoft.com/office/powerpoint/2010/main" val="1489587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A964-C71E-409F-9B00-8AC8E9B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Them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A4D1-55F9-4118-9B97-1D223FB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diff( </a:t>
            </a:r>
            <a:r>
              <a:rPr lang="en-US" dirty="0" err="1"/>
              <a:t>maxNumber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squareOfSums</a:t>
            </a:r>
            <a:r>
              <a:rPr lang="en-US" dirty="0"/>
              <a:t>( </a:t>
            </a:r>
            <a:r>
              <a:rPr lang="en-US" dirty="0" err="1"/>
              <a:t>maxNumber</a:t>
            </a:r>
            <a:r>
              <a:rPr lang="en-US" dirty="0"/>
              <a:t> ) - </a:t>
            </a:r>
            <a:r>
              <a:rPr lang="en-US" dirty="0" err="1"/>
              <a:t>sumOfSquares</a:t>
            </a:r>
            <a:r>
              <a:rPr lang="en-US" dirty="0"/>
              <a:t>( </a:t>
            </a:r>
            <a:r>
              <a:rPr lang="en-US" dirty="0" err="1"/>
              <a:t>maxNumber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76650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helpful to add function doc strings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name_of_function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''' This function is great and says hello '''</a:t>
            </a:r>
          </a:p>
          <a:p>
            <a:pPr marL="0" indent="0">
              <a:buNone/>
            </a:pPr>
            <a:r>
              <a:rPr lang="en-US" dirty="0"/>
              <a:t>	print("Hello COP 4020 World!")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3" y="4333508"/>
            <a:ext cx="11394365" cy="15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9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name_of_function</a:t>
            </a:r>
            <a:r>
              <a:rPr lang="en-US" dirty="0"/>
              <a:t>(name):</a:t>
            </a:r>
          </a:p>
          <a:p>
            <a:pPr marL="0" indent="0">
              <a:buNone/>
            </a:pPr>
            <a:r>
              <a:rPr lang="en-US" dirty="0"/>
              <a:t>	''' Takes a name parameter and says hello '''</a:t>
            </a:r>
          </a:p>
          <a:p>
            <a:pPr marL="0" indent="0">
              <a:buNone/>
            </a:pPr>
            <a:r>
              <a:rPr lang="en-US" dirty="0"/>
              <a:t>	print("Hello " + name + ", nice to have you here.")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name_of_function</a:t>
            </a:r>
            <a:r>
              <a:rPr lang="en-US" dirty="0"/>
              <a:t>("Rick")</a:t>
            </a:r>
          </a:p>
          <a:p>
            <a:pPr marL="0" indent="0">
              <a:buNone/>
            </a:pPr>
            <a:r>
              <a:rPr lang="en-US" dirty="0"/>
              <a:t>Hello Rick, nice to have you 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3" y="1815147"/>
            <a:ext cx="11831774" cy="40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1565</Words>
  <Application>Microsoft Office PowerPoint</Application>
  <PresentationFormat>Widescreen</PresentationFormat>
  <Paragraphs>430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Python Functions – Part 3</vt:lpstr>
      <vt:lpstr>Before Functions, Indexing and Slicing</vt:lpstr>
      <vt:lpstr>Now Slicing</vt:lpstr>
      <vt:lpstr>More Slicing – adding step size</vt:lpstr>
      <vt:lpstr>PowerPoint Presentation</vt:lpstr>
      <vt:lpstr>Function Syntax</vt:lpstr>
      <vt:lpstr>Doc Strings</vt:lpstr>
      <vt:lpstr>Parameters</vt:lpstr>
      <vt:lpstr>Returns</vt:lpstr>
      <vt:lpstr>Returning</vt:lpstr>
      <vt:lpstr>Default Variable Values</vt:lpstr>
      <vt:lpstr>Simple Functions</vt:lpstr>
      <vt:lpstr>Slightly Better</vt:lpstr>
      <vt:lpstr>Even Better</vt:lpstr>
      <vt:lpstr>Pig Latin</vt:lpstr>
      <vt:lpstr>Pig Latin Function</vt:lpstr>
      <vt:lpstr>*args and *kwargs</vt:lpstr>
      <vt:lpstr>More Numbers?</vt:lpstr>
      <vt:lpstr>Better Solution</vt:lpstr>
      <vt:lpstr>Iterating</vt:lpstr>
      <vt:lpstr>Using **kwargs</vt:lpstr>
      <vt:lpstr>Kwargs prints out as a dictionary</vt:lpstr>
      <vt:lpstr>Combining *args and **kwargs</vt:lpstr>
      <vt:lpstr>Lambdas, Map, and Filter</vt:lpstr>
      <vt:lpstr>More Mapping</vt:lpstr>
      <vt:lpstr>Using filter</vt:lpstr>
      <vt:lpstr>Iterate Through Filter Result</vt:lpstr>
      <vt:lpstr>On To Lambdas</vt:lpstr>
      <vt:lpstr>Lambdas</vt:lpstr>
      <vt:lpstr>Using a Lambda with map</vt:lpstr>
      <vt:lpstr>Using Lambda with filter</vt:lpstr>
      <vt:lpstr>More Mapping</vt:lpstr>
      <vt:lpstr>Nested Statements and Scopes</vt:lpstr>
      <vt:lpstr>LEGB Rule</vt:lpstr>
      <vt:lpstr>Local</vt:lpstr>
      <vt:lpstr>More Code</vt:lpstr>
      <vt:lpstr>Can Use Global</vt:lpstr>
      <vt:lpstr>Clarification</vt:lpstr>
      <vt:lpstr>Accessing Global Variables</vt:lpstr>
      <vt:lpstr>Project Euler</vt:lpstr>
      <vt:lpstr>Solution</vt:lpstr>
      <vt:lpstr>Alternate Solution</vt:lpstr>
      <vt:lpstr>Next Problem</vt:lpstr>
      <vt:lpstr>Create a fibList Function</vt:lpstr>
      <vt:lpstr>Limit to Even Numbers</vt:lpstr>
      <vt:lpstr>PowerPoint Presentation</vt:lpstr>
      <vt:lpstr>Start with isPrime Function</vt:lpstr>
      <vt:lpstr>Now Create isFactor function</vt:lpstr>
      <vt:lpstr>Iterate Through For Loop Searching for Prime Factors</vt:lpstr>
      <vt:lpstr>Test</vt:lpstr>
      <vt:lpstr>Another</vt:lpstr>
      <vt:lpstr>Create isPalindrome Function</vt:lpstr>
      <vt:lpstr>Create Palindrome List from x to y</vt:lpstr>
      <vt:lpstr>Wrap Up</vt:lpstr>
      <vt:lpstr>Smallest Multiple</vt:lpstr>
      <vt:lpstr>Start by Reusing isFactor</vt:lpstr>
      <vt:lpstr>Create Function isDivisibleBy x to y for num</vt:lpstr>
      <vt:lpstr>Now Find Smallest Multiple</vt:lpstr>
      <vt:lpstr>Sum/Square Difference</vt:lpstr>
      <vt:lpstr>Create SumOfSquares Function</vt:lpstr>
      <vt:lpstr>Create SquareOfSums Function</vt:lpstr>
      <vt:lpstr>Tying Them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Rick Leinecker</dc:creator>
  <cp:lastModifiedBy>Rick Leinecker</cp:lastModifiedBy>
  <cp:revision>280</cp:revision>
  <dcterms:created xsi:type="dcterms:W3CDTF">2018-12-23T18:19:38Z</dcterms:created>
  <dcterms:modified xsi:type="dcterms:W3CDTF">2019-02-10T21:04:16Z</dcterms:modified>
</cp:coreProperties>
</file>