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6041D0-8ED4-4673-9AF7-E41607B5F7D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5"/>
            <p14:sldId id="286"/>
            <p14:sldId id="287"/>
            <p14:sldId id="288"/>
            <p14:sldId id="289"/>
            <p14:sldId id="290"/>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0206-B5B9-4F19-B7CC-B691FB2CB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4364AD-DF35-436C-B5CA-5BE6E0515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1D59E-4688-4903-8E40-6F084E225A4C}"/>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9C64DB16-B84A-4B72-B700-D33932E5F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DB304-B432-4925-8E4E-4A466DE5CA9F}"/>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208197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712F-9C7E-4AB7-92FA-1755EDA93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64E07-97BE-436A-AD2E-638F7F75F2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72C68-5249-43DF-BAAD-63261E0D90A8}"/>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CA16412B-B08A-4F92-9655-E118409E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5EBDF-F7E9-4E56-96B1-69ADD0E70CCD}"/>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103568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0137C-424F-45D3-9813-892ED76D0E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B501A9-7C7F-4594-A8B4-43991CB1AD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84E6-03D8-4F10-80D2-D0E7007675D6}"/>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ED943E61-70CA-4020-B86F-E679B22E7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45CB1-8F54-48FD-8E17-D071CD4B1115}"/>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7506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CB68-89E1-4D2C-91F3-FB765453A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7C440-C76D-404E-93FA-7214979C5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24CBE-5EFE-4628-BA9B-8B4B5B3FF5E1}"/>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1D2E7D1D-0F35-4BDC-A356-E4D18C7F1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A0486-F183-46B0-8E11-49BF7423E739}"/>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363742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A24B-D712-404E-9CAD-EED5C92C7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56335-C139-4A66-9097-0E6CDEEE8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508B48-467E-4F0F-8577-6DEC35C7898D}"/>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5EB82155-FC6E-4D4B-B3C3-977670BB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37156-DC39-42AC-8EC5-FAD7B80E5716}"/>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8103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B869-6E51-46AC-831B-B08D448A0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FDC35-AC4C-44CF-83DA-0E8DDA1BA3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FD246-7949-4669-B9A1-51E506330C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91E9B7-FF67-4E7D-AF11-B593F5AAC475}"/>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6" name="Footer Placeholder 5">
            <a:extLst>
              <a:ext uri="{FF2B5EF4-FFF2-40B4-BE49-F238E27FC236}">
                <a16:creationId xmlns:a16="http://schemas.microsoft.com/office/drawing/2014/main" id="{8B1DE144-3DA8-47F4-8750-3356F2D84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CFF43-C0CD-4C1B-9C29-7DC8C9AEDE79}"/>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161694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E4A7-8E71-4CDE-B727-F0FF1E46A8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C018AF-54CC-42D0-A372-14FEC9952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8A16AA-D658-449F-873C-7449C6EDC3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7442F-1A00-4B47-9A1E-269D55E39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7F1A18-18A5-4CDA-BC7E-0B53B82A92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D2DBE2-A4C1-46D3-87D7-9D8C3384B187}"/>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8" name="Footer Placeholder 7">
            <a:extLst>
              <a:ext uri="{FF2B5EF4-FFF2-40B4-BE49-F238E27FC236}">
                <a16:creationId xmlns:a16="http://schemas.microsoft.com/office/drawing/2014/main" id="{674F3DB0-ADE1-4FD7-AC70-1177DCA523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74A37-DE1E-404E-A208-AC7BDB5D6F00}"/>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202874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FC42-4E5B-4BEC-B40B-4C5FACDC2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B8BCD-4B61-4D72-AFEB-A544D81FBD2A}"/>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4" name="Footer Placeholder 3">
            <a:extLst>
              <a:ext uri="{FF2B5EF4-FFF2-40B4-BE49-F238E27FC236}">
                <a16:creationId xmlns:a16="http://schemas.microsoft.com/office/drawing/2014/main" id="{CFD6BB61-9FB2-401A-8346-D7825B5082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C004A9-832F-4887-BACB-619C5AA41997}"/>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125568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9D238-89F0-406A-81C5-EF75BDC27637}"/>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3" name="Footer Placeholder 2">
            <a:extLst>
              <a:ext uri="{FF2B5EF4-FFF2-40B4-BE49-F238E27FC236}">
                <a16:creationId xmlns:a16="http://schemas.microsoft.com/office/drawing/2014/main" id="{2510722A-4552-4060-87A4-F1D7104E1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8230B-7E30-421F-A47B-97A93912ED82}"/>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54940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BB36-63F5-4115-BE79-BC03B277B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78536-7433-4BFA-8DC9-E1C9FEA21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B493C2-A1E3-4FA0-A606-A3554E6A4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019EDA-E936-4757-B4F5-39C97CB5B18F}"/>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6" name="Footer Placeholder 5">
            <a:extLst>
              <a:ext uri="{FF2B5EF4-FFF2-40B4-BE49-F238E27FC236}">
                <a16:creationId xmlns:a16="http://schemas.microsoft.com/office/drawing/2014/main" id="{F97AF3F0-35E5-4DD6-8635-7F6E93E83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E0FB1-F84A-46F3-A486-60B5008A8CF0}"/>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393643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093F-2196-4C88-AB20-88FE0D298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F1B0B1-709F-466E-8259-841241070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B541F-24F4-4713-83BA-8D8617EBF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F16BA8-15A7-4D29-AB84-DA138782A3E0}"/>
              </a:ext>
            </a:extLst>
          </p:cNvPr>
          <p:cNvSpPr>
            <a:spLocks noGrp="1"/>
          </p:cNvSpPr>
          <p:nvPr>
            <p:ph type="dt" sz="half" idx="10"/>
          </p:nvPr>
        </p:nvSpPr>
        <p:spPr/>
        <p:txBody>
          <a:bodyPr/>
          <a:lstStyle/>
          <a:p>
            <a:fld id="{1243B7A9-9018-43CE-AD9A-81487A3755CB}" type="datetimeFigureOut">
              <a:rPr lang="en-US" smtClean="0"/>
              <a:t>2/14/2019</a:t>
            </a:fld>
            <a:endParaRPr lang="en-US"/>
          </a:p>
        </p:txBody>
      </p:sp>
      <p:sp>
        <p:nvSpPr>
          <p:cNvPr id="6" name="Footer Placeholder 5">
            <a:extLst>
              <a:ext uri="{FF2B5EF4-FFF2-40B4-BE49-F238E27FC236}">
                <a16:creationId xmlns:a16="http://schemas.microsoft.com/office/drawing/2014/main" id="{2982A802-7FC1-40FB-B13D-891ACAF16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9A005-E584-44DE-B481-CA3EA2CB9AE1}"/>
              </a:ext>
            </a:extLst>
          </p:cNvPr>
          <p:cNvSpPr>
            <a:spLocks noGrp="1"/>
          </p:cNvSpPr>
          <p:nvPr>
            <p:ph type="sldNum" sz="quarter" idx="12"/>
          </p:nvPr>
        </p:nvSpPr>
        <p:spPr/>
        <p:txBody>
          <a:bodyPr/>
          <a:lstStyle/>
          <a:p>
            <a:fld id="{65F845FC-5EAD-4D32-902A-1DB47A24993D}" type="slidenum">
              <a:rPr lang="en-US" smtClean="0"/>
              <a:t>‹#›</a:t>
            </a:fld>
            <a:endParaRPr lang="en-US"/>
          </a:p>
        </p:txBody>
      </p:sp>
    </p:spTree>
    <p:extLst>
      <p:ext uri="{BB962C8B-B14F-4D97-AF65-F5344CB8AC3E}">
        <p14:creationId xmlns:p14="http://schemas.microsoft.com/office/powerpoint/2010/main" val="252153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DC341-83E5-439F-9F03-E41758C4A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5D4E7-70B7-4C8A-A21D-691E1C95D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50AD3-FCAB-4062-B82D-3F4123A81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3B7A9-9018-43CE-AD9A-81487A3755CB}" type="datetimeFigureOut">
              <a:rPr lang="en-US" smtClean="0"/>
              <a:t>2/14/2019</a:t>
            </a:fld>
            <a:endParaRPr lang="en-US"/>
          </a:p>
        </p:txBody>
      </p:sp>
      <p:sp>
        <p:nvSpPr>
          <p:cNvPr id="5" name="Footer Placeholder 4">
            <a:extLst>
              <a:ext uri="{FF2B5EF4-FFF2-40B4-BE49-F238E27FC236}">
                <a16:creationId xmlns:a16="http://schemas.microsoft.com/office/drawing/2014/main" id="{95D23A90-B9C5-4058-9267-B306B5CFE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7DCD7-F830-4760-8D1A-587989F97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845FC-5EAD-4D32-902A-1DB47A24993D}" type="slidenum">
              <a:rPr lang="en-US" smtClean="0"/>
              <a:t>‹#›</a:t>
            </a:fld>
            <a:endParaRPr lang="en-US"/>
          </a:p>
        </p:txBody>
      </p:sp>
    </p:spTree>
    <p:extLst>
      <p:ext uri="{BB962C8B-B14F-4D97-AF65-F5344CB8AC3E}">
        <p14:creationId xmlns:p14="http://schemas.microsoft.com/office/powerpoint/2010/main" val="2932234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806F-FEEE-4760-B41A-8392AC532AD1}"/>
              </a:ext>
            </a:extLst>
          </p:cNvPr>
          <p:cNvSpPr>
            <a:spLocks noGrp="1"/>
          </p:cNvSpPr>
          <p:nvPr>
            <p:ph type="ctrTitle"/>
          </p:nvPr>
        </p:nvSpPr>
        <p:spPr/>
        <p:txBody>
          <a:bodyPr>
            <a:normAutofit/>
          </a:bodyPr>
          <a:lstStyle/>
          <a:p>
            <a:r>
              <a:rPr lang="en-US" dirty="0"/>
              <a:t>Python List Comprehensions – Part 4</a:t>
            </a:r>
          </a:p>
        </p:txBody>
      </p:sp>
      <p:sp>
        <p:nvSpPr>
          <p:cNvPr id="3" name="Subtitle 2">
            <a:extLst>
              <a:ext uri="{FF2B5EF4-FFF2-40B4-BE49-F238E27FC236}">
                <a16:creationId xmlns:a16="http://schemas.microsoft.com/office/drawing/2014/main" id="{9111FE31-3674-4694-9ED6-3445351293EF}"/>
              </a:ext>
            </a:extLst>
          </p:cNvPr>
          <p:cNvSpPr>
            <a:spLocks noGrp="1"/>
          </p:cNvSpPr>
          <p:nvPr>
            <p:ph type="subTitle" idx="1"/>
          </p:nvPr>
        </p:nvSpPr>
        <p:spPr/>
        <p:txBody>
          <a:bodyPr/>
          <a:lstStyle/>
          <a:p>
            <a:r>
              <a:rPr lang="en-US" dirty="0"/>
              <a:t>COP 4020</a:t>
            </a:r>
          </a:p>
          <a:p>
            <a:r>
              <a:rPr lang="en-US" dirty="0"/>
              <a:t>University of Central Florida</a:t>
            </a:r>
          </a:p>
        </p:txBody>
      </p:sp>
    </p:spTree>
    <p:extLst>
      <p:ext uri="{BB962C8B-B14F-4D97-AF65-F5344CB8AC3E}">
        <p14:creationId xmlns:p14="http://schemas.microsoft.com/office/powerpoint/2010/main" val="165408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CF17-0DAF-4D24-915C-343B75E273A7}"/>
              </a:ext>
            </a:extLst>
          </p:cNvPr>
          <p:cNvSpPr>
            <a:spLocks noGrp="1"/>
          </p:cNvSpPr>
          <p:nvPr>
            <p:ph type="title"/>
          </p:nvPr>
        </p:nvSpPr>
        <p:spPr/>
        <p:txBody>
          <a:bodyPr/>
          <a:lstStyle/>
          <a:p>
            <a:r>
              <a:rPr lang="en-US" dirty="0"/>
              <a:t>Using Lambdas</a:t>
            </a:r>
          </a:p>
        </p:txBody>
      </p:sp>
      <p:sp>
        <p:nvSpPr>
          <p:cNvPr id="3" name="Content Placeholder 2">
            <a:extLst>
              <a:ext uri="{FF2B5EF4-FFF2-40B4-BE49-F238E27FC236}">
                <a16:creationId xmlns:a16="http://schemas.microsoft.com/office/drawing/2014/main" id="{89B6C347-9427-46FD-9EEE-B14C7C06D200}"/>
              </a:ext>
            </a:extLst>
          </p:cNvPr>
          <p:cNvSpPr>
            <a:spLocks noGrp="1"/>
          </p:cNvSpPr>
          <p:nvPr>
            <p:ph idx="1"/>
          </p:nvPr>
        </p:nvSpPr>
        <p:spPr/>
        <p:txBody>
          <a:bodyPr/>
          <a:lstStyle/>
          <a:p>
            <a:pPr marL="0" indent="0">
              <a:buNone/>
            </a:pPr>
            <a:r>
              <a:rPr lang="en-US" dirty="0"/>
              <a:t>&gt;&gt;&gt; </a:t>
            </a:r>
            <a:r>
              <a:rPr lang="en-US" dirty="0" err="1"/>
              <a:t>mylist</a:t>
            </a:r>
            <a:r>
              <a:rPr lang="en-US" dirty="0"/>
              <a:t> = [(lambda x: x**2)(x) for x in range(10)]</a:t>
            </a:r>
          </a:p>
          <a:p>
            <a:pPr marL="0" indent="0">
              <a:buNone/>
            </a:pPr>
            <a:r>
              <a:rPr lang="en-US" dirty="0"/>
              <a:t>&gt;&gt;&gt; print(</a:t>
            </a:r>
            <a:r>
              <a:rPr lang="en-US" dirty="0" err="1"/>
              <a:t>mylist</a:t>
            </a:r>
            <a:r>
              <a:rPr lang="en-US" dirty="0"/>
              <a:t>)</a:t>
            </a:r>
          </a:p>
          <a:p>
            <a:pPr marL="0" indent="0">
              <a:buNone/>
            </a:pPr>
            <a:r>
              <a:rPr lang="en-US" dirty="0"/>
              <a:t>[0, 1, 4, 9, 16, 25, 36, 49, 64, 81]</a:t>
            </a:r>
          </a:p>
        </p:txBody>
      </p:sp>
    </p:spTree>
    <p:extLst>
      <p:ext uri="{BB962C8B-B14F-4D97-AF65-F5344CB8AC3E}">
        <p14:creationId xmlns:p14="http://schemas.microsoft.com/office/powerpoint/2010/main" val="95995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B298-1341-44DC-AA0A-3367671421CB}"/>
              </a:ext>
            </a:extLst>
          </p:cNvPr>
          <p:cNvSpPr>
            <a:spLocks noGrp="1"/>
          </p:cNvSpPr>
          <p:nvPr>
            <p:ph type="title"/>
          </p:nvPr>
        </p:nvSpPr>
        <p:spPr/>
        <p:txBody>
          <a:bodyPr/>
          <a:lstStyle/>
          <a:p>
            <a:r>
              <a:rPr lang="en-US" dirty="0"/>
              <a:t>Wrapping List Comprehension in Function</a:t>
            </a:r>
          </a:p>
        </p:txBody>
      </p:sp>
      <p:sp>
        <p:nvSpPr>
          <p:cNvPr id="3" name="Content Placeholder 2">
            <a:extLst>
              <a:ext uri="{FF2B5EF4-FFF2-40B4-BE49-F238E27FC236}">
                <a16:creationId xmlns:a16="http://schemas.microsoft.com/office/drawing/2014/main" id="{6165913B-8BA4-4BE4-B341-5E94CC0A7EC9}"/>
              </a:ext>
            </a:extLst>
          </p:cNvPr>
          <p:cNvSpPr>
            <a:spLocks noGrp="1"/>
          </p:cNvSpPr>
          <p:nvPr>
            <p:ph idx="1"/>
          </p:nvPr>
        </p:nvSpPr>
        <p:spPr/>
        <p:txBody>
          <a:bodyPr/>
          <a:lstStyle/>
          <a:p>
            <a:pPr marL="0" indent="0">
              <a:buNone/>
            </a:pPr>
            <a:r>
              <a:rPr lang="en-US" dirty="0"/>
              <a:t>&gt;&gt;&gt; def </a:t>
            </a:r>
            <a:r>
              <a:rPr lang="en-US" dirty="0" err="1"/>
              <a:t>func</a:t>
            </a:r>
            <a:r>
              <a:rPr lang="en-US" dirty="0"/>
              <a:t>(y):</a:t>
            </a:r>
          </a:p>
          <a:p>
            <a:pPr marL="0" indent="0">
              <a:buNone/>
            </a:pPr>
            <a:r>
              <a:rPr lang="en-US" dirty="0"/>
              <a:t>	return [x for x in range(y+1)]</a:t>
            </a:r>
          </a:p>
          <a:p>
            <a:pPr marL="0" indent="0">
              <a:buNone/>
            </a:pPr>
            <a:r>
              <a:rPr lang="en-US" dirty="0"/>
              <a:t>&gt;&gt;&gt; </a:t>
            </a:r>
            <a:r>
              <a:rPr lang="en-US" dirty="0" err="1"/>
              <a:t>func</a:t>
            </a:r>
            <a:r>
              <a:rPr lang="en-US" dirty="0"/>
              <a:t>(17)</a:t>
            </a:r>
          </a:p>
          <a:p>
            <a:pPr marL="0" indent="0">
              <a:buNone/>
            </a:pPr>
            <a:r>
              <a:rPr lang="en-US" dirty="0"/>
              <a:t>[0, 1, 2, 3, 4, 5, 6, 7, 8, 9, 10, 11, 12, 13, 14, 15, 16, 17]</a:t>
            </a:r>
          </a:p>
          <a:p>
            <a:pPr marL="0" indent="0">
              <a:buNone/>
            </a:pPr>
            <a:endParaRPr lang="en-US" dirty="0"/>
          </a:p>
          <a:p>
            <a:pPr marL="0" indent="0">
              <a:buNone/>
            </a:pPr>
            <a:r>
              <a:rPr lang="en-US" b="1" dirty="0"/>
              <a:t>Note: Could also be as follows:</a:t>
            </a:r>
          </a:p>
          <a:p>
            <a:pPr marL="0" indent="0">
              <a:buNone/>
            </a:pPr>
            <a:r>
              <a:rPr lang="en-US" dirty="0"/>
              <a:t>def </a:t>
            </a:r>
            <a:r>
              <a:rPr lang="en-US" dirty="0" err="1"/>
              <a:t>func</a:t>
            </a:r>
            <a:r>
              <a:rPr lang="en-US" dirty="0"/>
              <a:t>(y): return [x for x in range(y+1)]</a:t>
            </a:r>
          </a:p>
        </p:txBody>
      </p:sp>
    </p:spTree>
    <p:extLst>
      <p:ext uri="{BB962C8B-B14F-4D97-AF65-F5344CB8AC3E}">
        <p14:creationId xmlns:p14="http://schemas.microsoft.com/office/powerpoint/2010/main" val="310328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Sets</a:t>
            </a:r>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func</a:t>
            </a:r>
            <a:r>
              <a:rPr lang="en-US" dirty="0"/>
              <a:t>(y):</a:t>
            </a:r>
          </a:p>
          <a:p>
            <a:pPr marL="0" indent="0">
              <a:buNone/>
            </a:pPr>
            <a:r>
              <a:rPr lang="en-US" dirty="0"/>
              <a:t>	return {x for x in range(y+1)}</a:t>
            </a:r>
          </a:p>
          <a:p>
            <a:pPr marL="0" indent="0">
              <a:buNone/>
            </a:pPr>
            <a:endParaRPr lang="en-US" dirty="0"/>
          </a:p>
        </p:txBody>
      </p:sp>
    </p:spTree>
    <p:extLst>
      <p:ext uri="{BB962C8B-B14F-4D97-AF65-F5344CB8AC3E}">
        <p14:creationId xmlns:p14="http://schemas.microsoft.com/office/powerpoint/2010/main" val="69902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Early Example</a:t>
            </a:r>
          </a:p>
        </p:txBody>
      </p:sp>
      <p:sp>
        <p:nvSpPr>
          <p:cNvPr id="3" name="Content Placeholder 2"/>
          <p:cNvSpPr>
            <a:spLocks noGrp="1"/>
          </p:cNvSpPr>
          <p:nvPr>
            <p:ph idx="1"/>
          </p:nvPr>
        </p:nvSpPr>
        <p:spPr/>
        <p:txBody>
          <a:bodyPr/>
          <a:lstStyle/>
          <a:p>
            <a:pPr marL="0" indent="0">
              <a:buNone/>
            </a:pPr>
            <a:r>
              <a:rPr lang="en-US" dirty="0"/>
              <a:t>&gt;&gt;&gt; </a:t>
            </a:r>
            <a:r>
              <a:rPr lang="en-US" dirty="0" err="1"/>
              <a:t>mylist</a:t>
            </a:r>
            <a:r>
              <a:rPr lang="en-US" dirty="0"/>
              <a:t> = [1,2,3,4,5,6]</a:t>
            </a:r>
          </a:p>
          <a:p>
            <a:pPr marL="0" indent="0">
              <a:buNone/>
            </a:pPr>
            <a:r>
              <a:rPr lang="en-US" dirty="0"/>
              <a:t>&gt;&gt;&gt; [x**2 for x in </a:t>
            </a:r>
            <a:r>
              <a:rPr lang="en-US" dirty="0" err="1"/>
              <a:t>mylist</a:t>
            </a:r>
            <a:r>
              <a:rPr lang="en-US" dirty="0"/>
              <a:t>]</a:t>
            </a:r>
          </a:p>
          <a:p>
            <a:pPr marL="0" indent="0">
              <a:buNone/>
            </a:pPr>
            <a:r>
              <a:rPr lang="en-US" dirty="0"/>
              <a:t>[1, 4, 9, 16, 25, 36]</a:t>
            </a:r>
          </a:p>
        </p:txBody>
      </p:sp>
    </p:spTree>
    <p:extLst>
      <p:ext uri="{BB962C8B-B14F-4D97-AF65-F5344CB8AC3E}">
        <p14:creationId xmlns:p14="http://schemas.microsoft.com/office/powerpoint/2010/main" val="9733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3753" y="858369"/>
            <a:ext cx="11379002" cy="4540107"/>
          </a:xfrm>
          <a:prstGeom prst="rect">
            <a:avLst/>
          </a:prstGeom>
        </p:spPr>
      </p:pic>
    </p:spTree>
    <p:extLst>
      <p:ext uri="{BB962C8B-B14F-4D97-AF65-F5344CB8AC3E}">
        <p14:creationId xmlns:p14="http://schemas.microsoft.com/office/powerpoint/2010/main" val="156849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9212" y="1341914"/>
            <a:ext cx="11403688" cy="4357915"/>
          </a:xfrm>
          <a:prstGeom prst="rect">
            <a:avLst/>
          </a:prstGeom>
        </p:spPr>
      </p:pic>
    </p:spTree>
    <p:extLst>
      <p:ext uri="{BB962C8B-B14F-4D97-AF65-F5344CB8AC3E}">
        <p14:creationId xmlns:p14="http://schemas.microsoft.com/office/powerpoint/2010/main" val="377136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Multiples of 3 and 5</a:t>
            </a:r>
          </a:p>
        </p:txBody>
      </p:sp>
      <p:sp>
        <p:nvSpPr>
          <p:cNvPr id="3" name="Content Placeholder 2"/>
          <p:cNvSpPr>
            <a:spLocks noGrp="1"/>
          </p:cNvSpPr>
          <p:nvPr>
            <p:ph idx="1"/>
          </p:nvPr>
        </p:nvSpPr>
        <p:spPr/>
        <p:txBody>
          <a:bodyPr/>
          <a:lstStyle/>
          <a:p>
            <a:r>
              <a:rPr lang="en-US" dirty="0"/>
              <a:t>If we list all the natural numbers below 10 that are multiples of 3 or 5, we get 3, 5, 6 and 9. The sum of these multiples is 23.</a:t>
            </a:r>
          </a:p>
          <a:p>
            <a:r>
              <a:rPr lang="en-US" dirty="0"/>
              <a:t>Find the sum of all the multiples of 3 or 5 below 1000.</a:t>
            </a:r>
          </a:p>
          <a:p>
            <a:pPr marL="0" indent="0">
              <a:buNone/>
            </a:pPr>
            <a:endParaRPr lang="en-US" dirty="0"/>
          </a:p>
          <a:p>
            <a:r>
              <a:rPr lang="en-US" dirty="0"/>
              <a:t>The following slides are the steps I took to find the solution</a:t>
            </a:r>
          </a:p>
          <a:p>
            <a:pPr marL="0" indent="0">
              <a:buNone/>
            </a:pPr>
            <a:endParaRPr lang="en-US" dirty="0"/>
          </a:p>
        </p:txBody>
      </p:sp>
    </p:spTree>
    <p:extLst>
      <p:ext uri="{BB962C8B-B14F-4D97-AF65-F5344CB8AC3E}">
        <p14:creationId xmlns:p14="http://schemas.microsoft.com/office/powerpoint/2010/main" val="428557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Basic Function</a:t>
            </a:r>
          </a:p>
        </p:txBody>
      </p:sp>
      <p:sp>
        <p:nvSpPr>
          <p:cNvPr id="3" name="Content Placeholder 2"/>
          <p:cNvSpPr>
            <a:spLocks noGrp="1"/>
          </p:cNvSpPr>
          <p:nvPr>
            <p:ph idx="1"/>
          </p:nvPr>
        </p:nvSpPr>
        <p:spPr/>
        <p:txBody>
          <a:bodyPr/>
          <a:lstStyle/>
          <a:p>
            <a:pPr marL="0" indent="0">
              <a:buNone/>
            </a:pPr>
            <a:r>
              <a:rPr lang="en-US" dirty="0" err="1"/>
              <a:t>def</a:t>
            </a:r>
            <a:r>
              <a:rPr lang="en-US" dirty="0"/>
              <a:t> multiplesOf3And5( max ):</a:t>
            </a:r>
          </a:p>
          <a:p>
            <a:pPr marL="0" indent="0">
              <a:buNone/>
            </a:pPr>
            <a:r>
              <a:rPr lang="en-US" dirty="0"/>
              <a:t>    return  [x for x in range(1,max+1)] </a:t>
            </a:r>
          </a:p>
          <a:p>
            <a:pPr marL="0" indent="0">
              <a:buNone/>
            </a:pPr>
            <a:endParaRPr lang="en-US" dirty="0"/>
          </a:p>
          <a:p>
            <a:pPr marL="0" indent="0">
              <a:buNone/>
            </a:pPr>
            <a:r>
              <a:rPr lang="en-US" dirty="0"/>
              <a:t>print( multiplesOf3And5(20))</a:t>
            </a:r>
          </a:p>
        </p:txBody>
      </p:sp>
    </p:spTree>
    <p:extLst>
      <p:ext uri="{BB962C8B-B14F-4D97-AF65-F5344CB8AC3E}">
        <p14:creationId xmlns:p14="http://schemas.microsoft.com/office/powerpoint/2010/main" val="261549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the Results</a:t>
            </a:r>
          </a:p>
        </p:txBody>
      </p:sp>
      <p:sp>
        <p:nvSpPr>
          <p:cNvPr id="3" name="Content Placeholder 2"/>
          <p:cNvSpPr>
            <a:spLocks noGrp="1"/>
          </p:cNvSpPr>
          <p:nvPr>
            <p:ph idx="1"/>
          </p:nvPr>
        </p:nvSpPr>
        <p:spPr/>
        <p:txBody>
          <a:bodyPr/>
          <a:lstStyle/>
          <a:p>
            <a:pPr marL="0" indent="0">
              <a:buNone/>
            </a:pPr>
            <a:r>
              <a:rPr lang="en-US" dirty="0" err="1"/>
              <a:t>def</a:t>
            </a:r>
            <a:r>
              <a:rPr lang="en-US" dirty="0"/>
              <a:t> multiplesOf3And5( max ):</a:t>
            </a:r>
          </a:p>
          <a:p>
            <a:pPr marL="0" indent="0">
              <a:buNone/>
            </a:pPr>
            <a:r>
              <a:rPr lang="en-US" dirty="0"/>
              <a:t>    return [x for x in range(1,max+1) if x%3==0 or x%5==0 ] </a:t>
            </a:r>
          </a:p>
          <a:p>
            <a:pPr marL="0" indent="0">
              <a:buNone/>
            </a:pPr>
            <a:endParaRPr lang="en-US" dirty="0"/>
          </a:p>
          <a:p>
            <a:pPr marL="0" indent="0">
              <a:buNone/>
            </a:pPr>
            <a:r>
              <a:rPr lang="en-US" dirty="0"/>
              <a:t>print( multiplesOf3And5(20))</a:t>
            </a:r>
          </a:p>
        </p:txBody>
      </p:sp>
    </p:spTree>
    <p:extLst>
      <p:ext uri="{BB962C8B-B14F-4D97-AF65-F5344CB8AC3E}">
        <p14:creationId xmlns:p14="http://schemas.microsoft.com/office/powerpoint/2010/main" val="349154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the Sum Below 1000</a:t>
            </a:r>
          </a:p>
        </p:txBody>
      </p:sp>
      <p:sp>
        <p:nvSpPr>
          <p:cNvPr id="3" name="Content Placeholder 2"/>
          <p:cNvSpPr>
            <a:spLocks noGrp="1"/>
          </p:cNvSpPr>
          <p:nvPr>
            <p:ph idx="1"/>
          </p:nvPr>
        </p:nvSpPr>
        <p:spPr/>
        <p:txBody>
          <a:bodyPr/>
          <a:lstStyle/>
          <a:p>
            <a:pPr marL="0" indent="0">
              <a:buNone/>
            </a:pPr>
            <a:r>
              <a:rPr lang="en-US" dirty="0" err="1"/>
              <a:t>def</a:t>
            </a:r>
            <a:r>
              <a:rPr lang="en-US" dirty="0"/>
              <a:t> multiplesOf3And5( max ):</a:t>
            </a:r>
          </a:p>
          <a:p>
            <a:pPr marL="0" indent="0">
              <a:buNone/>
            </a:pPr>
            <a:r>
              <a:rPr lang="en-US" dirty="0"/>
              <a:t>    return sum( [x for x in range(1,max+1) if x%3==0 or x%5==0 ] )</a:t>
            </a:r>
          </a:p>
          <a:p>
            <a:pPr marL="0" indent="0">
              <a:buNone/>
            </a:pPr>
            <a:endParaRPr lang="en-US" dirty="0"/>
          </a:p>
          <a:p>
            <a:pPr marL="0" indent="0">
              <a:buNone/>
            </a:pPr>
            <a:r>
              <a:rPr lang="en-US" dirty="0"/>
              <a:t>print( multiplesOf3And5(999))</a:t>
            </a:r>
          </a:p>
          <a:p>
            <a:pPr marL="0" indent="0">
              <a:buNone/>
            </a:pPr>
            <a:endParaRPr lang="en-US" dirty="0"/>
          </a:p>
          <a:p>
            <a:pPr marL="0" indent="0">
              <a:buNone/>
            </a:pPr>
            <a:endParaRPr lang="en-US" dirty="0"/>
          </a:p>
          <a:p>
            <a:pPr marL="0" indent="0">
              <a:buNone/>
            </a:pPr>
            <a:r>
              <a:rPr lang="en-US" dirty="0">
                <a:solidFill>
                  <a:srgbClr val="0070C0"/>
                </a:solidFill>
              </a:rPr>
              <a:t>233168</a:t>
            </a:r>
          </a:p>
        </p:txBody>
      </p:sp>
    </p:spTree>
    <p:extLst>
      <p:ext uri="{BB962C8B-B14F-4D97-AF65-F5344CB8AC3E}">
        <p14:creationId xmlns:p14="http://schemas.microsoft.com/office/powerpoint/2010/main" val="428008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8F37-6920-4ABF-91FA-5A42D60A152F}"/>
              </a:ext>
            </a:extLst>
          </p:cNvPr>
          <p:cNvSpPr>
            <a:spLocks noGrp="1"/>
          </p:cNvSpPr>
          <p:nvPr>
            <p:ph type="title"/>
          </p:nvPr>
        </p:nvSpPr>
        <p:spPr/>
        <p:txBody>
          <a:bodyPr/>
          <a:lstStyle/>
          <a:p>
            <a:r>
              <a:rPr lang="en-US" dirty="0"/>
              <a:t>Normal, Iterative Approach</a:t>
            </a:r>
          </a:p>
        </p:txBody>
      </p:sp>
      <p:sp>
        <p:nvSpPr>
          <p:cNvPr id="3" name="Content Placeholder 2">
            <a:extLst>
              <a:ext uri="{FF2B5EF4-FFF2-40B4-BE49-F238E27FC236}">
                <a16:creationId xmlns:a16="http://schemas.microsoft.com/office/drawing/2014/main" id="{0F75A380-3915-43E2-8F7C-68B06EE22196}"/>
              </a:ext>
            </a:extLst>
          </p:cNvPr>
          <p:cNvSpPr>
            <a:spLocks noGrp="1"/>
          </p:cNvSpPr>
          <p:nvPr>
            <p:ph idx="1"/>
          </p:nvPr>
        </p:nvSpPr>
        <p:spPr/>
        <p:txBody>
          <a:bodyPr/>
          <a:lstStyle/>
          <a:p>
            <a:pPr marL="0" indent="0">
              <a:buNone/>
            </a:pPr>
            <a:r>
              <a:rPr lang="en-US" dirty="0"/>
              <a:t>&gt;&gt;&gt; </a:t>
            </a:r>
            <a:r>
              <a:rPr lang="en-US" dirty="0" err="1"/>
              <a:t>mystring</a:t>
            </a:r>
            <a:r>
              <a:rPr lang="en-US" dirty="0"/>
              <a:t> = "hello"</a:t>
            </a:r>
          </a:p>
          <a:p>
            <a:pPr marL="0" indent="0">
              <a:buNone/>
            </a:pPr>
            <a:r>
              <a:rPr lang="en-US" dirty="0"/>
              <a:t>&gt;&gt;&gt; </a:t>
            </a:r>
            <a:r>
              <a:rPr lang="en-US" dirty="0" err="1"/>
              <a:t>mylist</a:t>
            </a:r>
            <a:r>
              <a:rPr lang="en-US" dirty="0"/>
              <a:t> = []</a:t>
            </a:r>
          </a:p>
          <a:p>
            <a:pPr marL="0" indent="0">
              <a:buNone/>
            </a:pPr>
            <a:r>
              <a:rPr lang="en-US" dirty="0"/>
              <a:t>&gt;&gt;&gt; for letter in </a:t>
            </a:r>
            <a:r>
              <a:rPr lang="en-US" dirty="0" err="1"/>
              <a:t>mystring</a:t>
            </a:r>
            <a:r>
              <a:rPr lang="en-US" dirty="0"/>
              <a:t>:</a:t>
            </a:r>
          </a:p>
          <a:p>
            <a:pPr marL="0" indent="0">
              <a:buNone/>
            </a:pPr>
            <a:r>
              <a:rPr lang="en-US" dirty="0"/>
              <a:t>	</a:t>
            </a:r>
            <a:r>
              <a:rPr lang="en-US" dirty="0" err="1"/>
              <a:t>mylist.append</a:t>
            </a:r>
            <a:r>
              <a:rPr lang="en-US" dirty="0"/>
              <a:t>(letter)</a:t>
            </a:r>
          </a:p>
          <a:p>
            <a:pPr marL="0" indent="0">
              <a:buNone/>
            </a:pPr>
            <a:r>
              <a:rPr lang="en-US" dirty="0"/>
              <a:t>&gt;&gt;&gt; </a:t>
            </a:r>
            <a:r>
              <a:rPr lang="en-US" dirty="0" err="1"/>
              <a:t>mylist</a:t>
            </a:r>
            <a:endParaRPr lang="en-US" dirty="0"/>
          </a:p>
          <a:p>
            <a:pPr marL="0" indent="0">
              <a:buNone/>
            </a:pPr>
            <a:r>
              <a:rPr lang="en-US" dirty="0"/>
              <a:t>['h', 'e', 'l', 'l', 'o']</a:t>
            </a:r>
          </a:p>
        </p:txBody>
      </p:sp>
    </p:spTree>
    <p:extLst>
      <p:ext uri="{BB962C8B-B14F-4D97-AF65-F5344CB8AC3E}">
        <p14:creationId xmlns:p14="http://schemas.microsoft.com/office/powerpoint/2010/main" val="321843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Fibonacci Numbers</a:t>
            </a:r>
          </a:p>
        </p:txBody>
      </p:sp>
      <p:sp>
        <p:nvSpPr>
          <p:cNvPr id="3" name="Content Placeholder 2"/>
          <p:cNvSpPr>
            <a:spLocks noGrp="1"/>
          </p:cNvSpPr>
          <p:nvPr>
            <p:ph idx="1"/>
          </p:nvPr>
        </p:nvSpPr>
        <p:spPr/>
        <p:txBody>
          <a:bodyPr/>
          <a:lstStyle/>
          <a:p>
            <a:r>
              <a:rPr lang="en-US" dirty="0"/>
              <a:t>Each new term in the Fibonacci sequence is generated by adding the previous two terms. By starting with 1, 1, and 2, the first 10 terms will be:</a:t>
            </a:r>
          </a:p>
          <a:p>
            <a:r>
              <a:rPr lang="en-US" dirty="0"/>
              <a:t>1, 1, 2, 3, 5, 8, 13, 21, 34, 55, ...</a:t>
            </a:r>
          </a:p>
          <a:p>
            <a:r>
              <a:rPr lang="en-US" dirty="0"/>
              <a:t>By considering the terms in the Fibonacci sequence whose values do not exceed four million, find the sum of the even-valued terms.</a:t>
            </a:r>
          </a:p>
          <a:p>
            <a:endParaRPr lang="en-US" dirty="0"/>
          </a:p>
          <a:p>
            <a:r>
              <a:rPr lang="en-US" dirty="0"/>
              <a:t>The next slides show my solution</a:t>
            </a:r>
          </a:p>
          <a:p>
            <a:endParaRPr lang="en-US" dirty="0"/>
          </a:p>
        </p:txBody>
      </p:sp>
    </p:spTree>
    <p:extLst>
      <p:ext uri="{BB962C8B-B14F-4D97-AF65-F5344CB8AC3E}">
        <p14:creationId xmlns:p14="http://schemas.microsoft.com/office/powerpoint/2010/main" val="104315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Fibonacci List</a:t>
            </a:r>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evenFibs</a:t>
            </a:r>
            <a:r>
              <a:rPr lang="en-US" dirty="0"/>
              <a:t>( </a:t>
            </a:r>
            <a:r>
              <a:rPr lang="en-US" dirty="0" err="1"/>
              <a:t>maxValue</a:t>
            </a:r>
            <a:r>
              <a:rPr lang="en-US" dirty="0"/>
              <a:t> ):</a:t>
            </a:r>
          </a:p>
          <a:p>
            <a:pPr marL="0" indent="0">
              <a:buNone/>
            </a:pPr>
            <a:r>
              <a:rPr lang="en-US" dirty="0"/>
              <a:t>    series=[1,1]</a:t>
            </a:r>
          </a:p>
          <a:p>
            <a:pPr marL="0" indent="0">
              <a:buNone/>
            </a:pPr>
            <a:r>
              <a:rPr lang="en-US" dirty="0"/>
              <a:t>    [</a:t>
            </a:r>
            <a:r>
              <a:rPr lang="en-US" dirty="0" err="1"/>
              <a:t>series.append</a:t>
            </a:r>
            <a:r>
              <a:rPr lang="en-US" dirty="0"/>
              <a:t>(series[k-1]+series[k-2]) for k in range(2,maxValue)]</a:t>
            </a:r>
          </a:p>
          <a:p>
            <a:pPr marL="0" indent="0">
              <a:buNone/>
            </a:pPr>
            <a:r>
              <a:rPr lang="en-US" dirty="0"/>
              <a:t>    return series</a:t>
            </a:r>
          </a:p>
          <a:p>
            <a:pPr marL="0" indent="0">
              <a:buNone/>
            </a:pPr>
            <a:endParaRPr lang="en-US" dirty="0"/>
          </a:p>
          <a:p>
            <a:pPr marL="0" indent="0">
              <a:buNone/>
            </a:pPr>
            <a:r>
              <a:rPr lang="en-US" dirty="0"/>
              <a:t>print( </a:t>
            </a:r>
            <a:r>
              <a:rPr lang="en-US" dirty="0" err="1"/>
              <a:t>evenFibs</a:t>
            </a:r>
            <a:r>
              <a:rPr lang="en-US" dirty="0"/>
              <a:t>( 40 ) )</a:t>
            </a:r>
          </a:p>
        </p:txBody>
      </p:sp>
    </p:spTree>
    <p:extLst>
      <p:ext uri="{BB962C8B-B14F-4D97-AF65-F5344CB8AC3E}">
        <p14:creationId xmlns:p14="http://schemas.microsoft.com/office/powerpoint/2010/main" val="676998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2CB0-4464-4197-BB02-3619ECBFA89F}"/>
              </a:ext>
            </a:extLst>
          </p:cNvPr>
          <p:cNvSpPr>
            <a:spLocks noGrp="1"/>
          </p:cNvSpPr>
          <p:nvPr>
            <p:ph type="title"/>
          </p:nvPr>
        </p:nvSpPr>
        <p:spPr/>
        <p:txBody>
          <a:bodyPr/>
          <a:lstStyle/>
          <a:p>
            <a:r>
              <a:rPr lang="en-US" dirty="0"/>
              <a:t>Reuse the </a:t>
            </a:r>
            <a:r>
              <a:rPr lang="en-US" dirty="0" err="1"/>
              <a:t>fibList</a:t>
            </a:r>
            <a:r>
              <a:rPr lang="en-US" dirty="0"/>
              <a:t> function</a:t>
            </a:r>
          </a:p>
        </p:txBody>
      </p:sp>
      <p:sp>
        <p:nvSpPr>
          <p:cNvPr id="3" name="Content Placeholder 2">
            <a:extLst>
              <a:ext uri="{FF2B5EF4-FFF2-40B4-BE49-F238E27FC236}">
                <a16:creationId xmlns:a16="http://schemas.microsoft.com/office/drawing/2014/main" id="{75CE83FD-E2E5-40B2-836B-1AC02B18320A}"/>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def </a:t>
            </a:r>
            <a:r>
              <a:rPr lang="en-US" dirty="0" err="1"/>
              <a:t>fibList</a:t>
            </a:r>
            <a:r>
              <a:rPr lang="en-US" dirty="0"/>
              <a:t>( max ):</a:t>
            </a:r>
          </a:p>
          <a:p>
            <a:pPr marL="0" indent="0">
              <a:buNone/>
            </a:pPr>
            <a:r>
              <a:rPr lang="en-US" dirty="0"/>
              <a:t>    list = [1,1,2]</a:t>
            </a:r>
          </a:p>
          <a:p>
            <a:pPr marL="0" indent="0">
              <a:buNone/>
            </a:pPr>
            <a:r>
              <a:rPr lang="en-US" dirty="0"/>
              <a:t>    def </a:t>
            </a:r>
            <a:r>
              <a:rPr lang="en-US" dirty="0" err="1"/>
              <a:t>nextFib</a:t>
            </a:r>
            <a:r>
              <a:rPr lang="en-US" dirty="0"/>
              <a:t>( f, s, mx ):</a:t>
            </a:r>
          </a:p>
          <a:p>
            <a:pPr marL="0" indent="0">
              <a:buNone/>
            </a:pPr>
            <a:r>
              <a:rPr lang="en-US" dirty="0"/>
              <a:t>        if f + s &gt;= mx:</a:t>
            </a:r>
          </a:p>
          <a:p>
            <a:pPr marL="0" indent="0">
              <a:buNone/>
            </a:pPr>
            <a:r>
              <a:rPr lang="en-US" dirty="0"/>
              <a:t>            return</a:t>
            </a:r>
          </a:p>
          <a:p>
            <a:pPr marL="0" indent="0">
              <a:buNone/>
            </a:pPr>
            <a:r>
              <a:rPr lang="en-US" dirty="0"/>
              <a:t>        else:</a:t>
            </a:r>
          </a:p>
          <a:p>
            <a:pPr marL="0" indent="0">
              <a:buNone/>
            </a:pPr>
            <a:r>
              <a:rPr lang="en-US" dirty="0"/>
              <a:t>            </a:t>
            </a:r>
            <a:r>
              <a:rPr lang="en-US" dirty="0" err="1"/>
              <a:t>list.append</a:t>
            </a:r>
            <a:r>
              <a:rPr lang="en-US" dirty="0"/>
              <a:t>( f + s )</a:t>
            </a:r>
          </a:p>
          <a:p>
            <a:pPr marL="0" indent="0">
              <a:buNone/>
            </a:pPr>
            <a:r>
              <a:rPr lang="en-US" dirty="0"/>
              <a:t>            </a:t>
            </a:r>
            <a:r>
              <a:rPr lang="en-US" dirty="0" err="1"/>
              <a:t>nextFib</a:t>
            </a:r>
            <a:r>
              <a:rPr lang="en-US" dirty="0"/>
              <a:t>( s, </a:t>
            </a:r>
            <a:r>
              <a:rPr lang="en-US" dirty="0" err="1"/>
              <a:t>f+s</a:t>
            </a:r>
            <a:r>
              <a:rPr lang="en-US" dirty="0"/>
              <a:t>, mx )</a:t>
            </a:r>
          </a:p>
          <a:p>
            <a:pPr marL="0" indent="0">
              <a:buNone/>
            </a:pPr>
            <a:r>
              <a:rPr lang="en-US" dirty="0"/>
              <a:t>    </a:t>
            </a:r>
            <a:r>
              <a:rPr lang="en-US" dirty="0" err="1"/>
              <a:t>nextFib</a:t>
            </a:r>
            <a:r>
              <a:rPr lang="en-US" dirty="0"/>
              <a:t>(1,2,max)</a:t>
            </a:r>
          </a:p>
          <a:p>
            <a:pPr marL="0" indent="0">
              <a:buNone/>
            </a:pPr>
            <a:r>
              <a:rPr lang="en-US" dirty="0"/>
              <a:t>    return list</a:t>
            </a:r>
          </a:p>
        </p:txBody>
      </p:sp>
    </p:spTree>
    <p:extLst>
      <p:ext uri="{BB962C8B-B14F-4D97-AF65-F5344CB8AC3E}">
        <p14:creationId xmlns:p14="http://schemas.microsoft.com/office/powerpoint/2010/main" val="93390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8E76-DD31-4FEF-9E73-61A3D980B406}"/>
              </a:ext>
            </a:extLst>
          </p:cNvPr>
          <p:cNvSpPr>
            <a:spLocks noGrp="1"/>
          </p:cNvSpPr>
          <p:nvPr>
            <p:ph type="title"/>
          </p:nvPr>
        </p:nvSpPr>
        <p:spPr/>
        <p:txBody>
          <a:bodyPr/>
          <a:lstStyle/>
          <a:p>
            <a:r>
              <a:rPr lang="en-US" dirty="0"/>
              <a:t>Create a List Comprehension-Based Function that uses </a:t>
            </a:r>
            <a:r>
              <a:rPr lang="en-US" dirty="0" err="1"/>
              <a:t>fibList</a:t>
            </a:r>
            <a:endParaRPr lang="en-US" dirty="0"/>
          </a:p>
        </p:txBody>
      </p:sp>
      <p:sp>
        <p:nvSpPr>
          <p:cNvPr id="3" name="Content Placeholder 2">
            <a:extLst>
              <a:ext uri="{FF2B5EF4-FFF2-40B4-BE49-F238E27FC236}">
                <a16:creationId xmlns:a16="http://schemas.microsoft.com/office/drawing/2014/main" id="{FF3DE449-9768-48C7-9CD9-86F9E05C78EF}"/>
              </a:ext>
            </a:extLst>
          </p:cNvPr>
          <p:cNvSpPr>
            <a:spLocks noGrp="1"/>
          </p:cNvSpPr>
          <p:nvPr>
            <p:ph idx="1"/>
          </p:nvPr>
        </p:nvSpPr>
        <p:spPr/>
        <p:txBody>
          <a:bodyPr/>
          <a:lstStyle/>
          <a:p>
            <a:pPr marL="0" indent="0">
              <a:buNone/>
            </a:pPr>
            <a:r>
              <a:rPr lang="en-US" dirty="0"/>
              <a:t>def </a:t>
            </a:r>
            <a:r>
              <a:rPr lang="en-US" dirty="0" err="1"/>
              <a:t>evenFibs</a:t>
            </a:r>
            <a:r>
              <a:rPr lang="en-US" dirty="0"/>
              <a:t>( max ):</a:t>
            </a:r>
          </a:p>
          <a:p>
            <a:pPr marL="0" indent="0">
              <a:buNone/>
            </a:pPr>
            <a:r>
              <a:rPr lang="en-US" dirty="0"/>
              <a:t>    return max [x for x in </a:t>
            </a:r>
            <a:r>
              <a:rPr lang="en-US" dirty="0" err="1"/>
              <a:t>fibList</a:t>
            </a:r>
            <a:r>
              <a:rPr lang="en-US" dirty="0"/>
              <a:t>( max ) if x%2==0]</a:t>
            </a:r>
          </a:p>
          <a:p>
            <a:pPr marL="0" indent="0">
              <a:buNone/>
            </a:pPr>
            <a:endParaRPr lang="en-US" dirty="0"/>
          </a:p>
          <a:p>
            <a:pPr marL="0" indent="0">
              <a:buNone/>
            </a:pPr>
            <a:endParaRPr lang="en-US" dirty="0"/>
          </a:p>
          <a:p>
            <a:pPr marL="0" indent="0">
              <a:buNone/>
            </a:pPr>
            <a:r>
              <a:rPr lang="en-US" dirty="0"/>
              <a:t>Test:</a:t>
            </a:r>
          </a:p>
          <a:p>
            <a:pPr marL="0" indent="0">
              <a:buNone/>
            </a:pPr>
            <a:r>
              <a:rPr lang="en-US" dirty="0"/>
              <a:t>print( </a:t>
            </a:r>
            <a:r>
              <a:rPr lang="en-US" dirty="0" err="1"/>
              <a:t>evenFibs</a:t>
            </a:r>
            <a:r>
              <a:rPr lang="en-US" dirty="0"/>
              <a:t>( 4000000 ) )</a:t>
            </a:r>
          </a:p>
        </p:txBody>
      </p:sp>
    </p:spTree>
    <p:extLst>
      <p:ext uri="{BB962C8B-B14F-4D97-AF65-F5344CB8AC3E}">
        <p14:creationId xmlns:p14="http://schemas.microsoft.com/office/powerpoint/2010/main" val="141779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E227-74F5-4430-9393-90FC44524A13}"/>
              </a:ext>
            </a:extLst>
          </p:cNvPr>
          <p:cNvSpPr>
            <a:spLocks noGrp="1"/>
          </p:cNvSpPr>
          <p:nvPr>
            <p:ph type="title"/>
          </p:nvPr>
        </p:nvSpPr>
        <p:spPr/>
        <p:txBody>
          <a:bodyPr/>
          <a:lstStyle/>
          <a:p>
            <a:r>
              <a:rPr lang="en-US" dirty="0"/>
              <a:t>Largest Palindrome Product</a:t>
            </a:r>
          </a:p>
        </p:txBody>
      </p:sp>
      <p:sp>
        <p:nvSpPr>
          <p:cNvPr id="3" name="Content Placeholder 2">
            <a:extLst>
              <a:ext uri="{FF2B5EF4-FFF2-40B4-BE49-F238E27FC236}">
                <a16:creationId xmlns:a16="http://schemas.microsoft.com/office/drawing/2014/main" id="{D805563D-E6AD-41A9-9933-F03FA281712A}"/>
              </a:ext>
            </a:extLst>
          </p:cNvPr>
          <p:cNvSpPr>
            <a:spLocks noGrp="1"/>
          </p:cNvSpPr>
          <p:nvPr>
            <p:ph idx="1"/>
          </p:nvPr>
        </p:nvSpPr>
        <p:spPr/>
        <p:txBody>
          <a:bodyPr/>
          <a:lstStyle/>
          <a:p>
            <a:r>
              <a:rPr lang="en-US" dirty="0"/>
              <a:t>A palindromic number reads the same both ways. The largest palindrome made from the product of two 2-digit numbers is 9009 = 91 × 99.</a:t>
            </a:r>
          </a:p>
          <a:p>
            <a:r>
              <a:rPr lang="en-US" dirty="0"/>
              <a:t>Find the largest palindrome made from the product of two 3-digit numbers.</a:t>
            </a:r>
          </a:p>
          <a:p>
            <a:endParaRPr lang="en-US" dirty="0"/>
          </a:p>
        </p:txBody>
      </p:sp>
    </p:spTree>
    <p:extLst>
      <p:ext uri="{BB962C8B-B14F-4D97-AF65-F5344CB8AC3E}">
        <p14:creationId xmlns:p14="http://schemas.microsoft.com/office/powerpoint/2010/main" val="266934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A358-C78D-4760-9C27-601AFFA5D9E8}"/>
              </a:ext>
            </a:extLst>
          </p:cNvPr>
          <p:cNvSpPr>
            <a:spLocks noGrp="1"/>
          </p:cNvSpPr>
          <p:nvPr>
            <p:ph type="title"/>
          </p:nvPr>
        </p:nvSpPr>
        <p:spPr/>
        <p:txBody>
          <a:bodyPr/>
          <a:lstStyle/>
          <a:p>
            <a:r>
              <a:rPr lang="en-US" dirty="0"/>
              <a:t>Reuse </a:t>
            </a:r>
            <a:r>
              <a:rPr lang="en-US" b="1" dirty="0" err="1"/>
              <a:t>isPalindrome</a:t>
            </a:r>
            <a:endParaRPr lang="en-US" b="1" dirty="0"/>
          </a:p>
        </p:txBody>
      </p:sp>
      <p:sp>
        <p:nvSpPr>
          <p:cNvPr id="3" name="Content Placeholder 2">
            <a:extLst>
              <a:ext uri="{FF2B5EF4-FFF2-40B4-BE49-F238E27FC236}">
                <a16:creationId xmlns:a16="http://schemas.microsoft.com/office/drawing/2014/main" id="{25F46E71-B587-47D5-92B2-9FD0653C0C25}"/>
              </a:ext>
            </a:extLst>
          </p:cNvPr>
          <p:cNvSpPr>
            <a:spLocks noGrp="1"/>
          </p:cNvSpPr>
          <p:nvPr>
            <p:ph idx="1"/>
          </p:nvPr>
        </p:nvSpPr>
        <p:spPr/>
        <p:txBody>
          <a:bodyPr/>
          <a:lstStyle/>
          <a:p>
            <a:pPr marL="0" indent="0">
              <a:buNone/>
            </a:pPr>
            <a:r>
              <a:rPr lang="en-US" dirty="0"/>
              <a:t>def </a:t>
            </a:r>
            <a:r>
              <a:rPr lang="en-US" dirty="0" err="1"/>
              <a:t>isPalindrome</a:t>
            </a:r>
            <a:r>
              <a:rPr lang="en-US" dirty="0"/>
              <a:t>( num ):</a:t>
            </a:r>
          </a:p>
          <a:p>
            <a:pPr marL="0" indent="0">
              <a:buNone/>
            </a:pPr>
            <a:r>
              <a:rPr lang="en-US" dirty="0"/>
              <a:t>    first = str(num)</a:t>
            </a:r>
          </a:p>
          <a:p>
            <a:pPr marL="0" indent="0">
              <a:buNone/>
            </a:pPr>
            <a:r>
              <a:rPr lang="en-US" dirty="0"/>
              <a:t>    second = first[::-1]</a:t>
            </a:r>
          </a:p>
          <a:p>
            <a:pPr marL="0" indent="0">
              <a:buNone/>
            </a:pPr>
            <a:r>
              <a:rPr lang="en-US" dirty="0"/>
              <a:t>    return first == second</a:t>
            </a:r>
          </a:p>
          <a:p>
            <a:pPr marL="0" indent="0">
              <a:buNone/>
            </a:pPr>
            <a:endParaRPr lang="en-US" dirty="0"/>
          </a:p>
        </p:txBody>
      </p:sp>
    </p:spTree>
    <p:extLst>
      <p:ext uri="{BB962C8B-B14F-4D97-AF65-F5344CB8AC3E}">
        <p14:creationId xmlns:p14="http://schemas.microsoft.com/office/powerpoint/2010/main" val="4075473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2AFA-DB9B-4C53-AE27-7ED15E5F4D9B}"/>
              </a:ext>
            </a:extLst>
          </p:cNvPr>
          <p:cNvSpPr>
            <a:spLocks noGrp="1"/>
          </p:cNvSpPr>
          <p:nvPr>
            <p:ph type="title"/>
          </p:nvPr>
        </p:nvSpPr>
        <p:spPr/>
        <p:txBody>
          <a:bodyPr/>
          <a:lstStyle/>
          <a:p>
            <a:r>
              <a:rPr lang="en-US" dirty="0"/>
              <a:t>Create Function</a:t>
            </a:r>
          </a:p>
        </p:txBody>
      </p:sp>
      <p:sp>
        <p:nvSpPr>
          <p:cNvPr id="3" name="Content Placeholder 2">
            <a:extLst>
              <a:ext uri="{FF2B5EF4-FFF2-40B4-BE49-F238E27FC236}">
                <a16:creationId xmlns:a16="http://schemas.microsoft.com/office/drawing/2014/main" id="{FE043896-FF59-4F10-B28A-F69ABDD639D4}"/>
              </a:ext>
            </a:extLst>
          </p:cNvPr>
          <p:cNvSpPr>
            <a:spLocks noGrp="1"/>
          </p:cNvSpPr>
          <p:nvPr>
            <p:ph idx="1"/>
          </p:nvPr>
        </p:nvSpPr>
        <p:spPr>
          <a:xfrm>
            <a:off x="133165" y="1825624"/>
            <a:ext cx="11958221" cy="4743851"/>
          </a:xfrm>
        </p:spPr>
        <p:txBody>
          <a:bodyPr>
            <a:normAutofit/>
          </a:bodyPr>
          <a:lstStyle/>
          <a:p>
            <a:pPr marL="0" indent="0">
              <a:buNone/>
            </a:pPr>
            <a:r>
              <a:rPr lang="en-US" dirty="0"/>
              <a:t>def </a:t>
            </a:r>
            <a:r>
              <a:rPr lang="en-US" dirty="0" err="1"/>
              <a:t>largestPalindrome</a:t>
            </a:r>
            <a:r>
              <a:rPr lang="en-US" dirty="0"/>
              <a:t>( start, end ):</a:t>
            </a:r>
          </a:p>
          <a:p>
            <a:pPr marL="0" indent="0">
              <a:buNone/>
            </a:pPr>
            <a:r>
              <a:rPr lang="en-US" dirty="0"/>
              <a:t>    </a:t>
            </a:r>
            <a:r>
              <a:rPr lang="en-US" dirty="0" err="1"/>
              <a:t>mylist</a:t>
            </a:r>
            <a:r>
              <a:rPr lang="en-US" dirty="0"/>
              <a:t> = []</a:t>
            </a:r>
          </a:p>
          <a:p>
            <a:pPr marL="0" indent="0">
              <a:buNone/>
            </a:pPr>
            <a:r>
              <a:rPr lang="en-US" dirty="0"/>
              <a:t>   </a:t>
            </a:r>
            <a:r>
              <a:rPr lang="en-US" sz="2300" dirty="0"/>
              <a:t>[</a:t>
            </a:r>
            <a:r>
              <a:rPr lang="en-US" sz="2300" dirty="0" err="1"/>
              <a:t>mylist.append</a:t>
            </a:r>
            <a:r>
              <a:rPr lang="en-US" sz="2300" dirty="0"/>
              <a:t>(x*y) for x in range( start, end+1) for y in range( start, end+1) if </a:t>
            </a:r>
            <a:r>
              <a:rPr lang="en-US" sz="2300" dirty="0" err="1"/>
              <a:t>isPalindrome</a:t>
            </a:r>
            <a:r>
              <a:rPr lang="en-US" sz="2300" dirty="0"/>
              <a:t>(x*y)]</a:t>
            </a:r>
          </a:p>
          <a:p>
            <a:pPr marL="0" indent="0">
              <a:buNone/>
            </a:pPr>
            <a:r>
              <a:rPr lang="en-US" dirty="0"/>
              <a:t>    return max(</a:t>
            </a:r>
            <a:r>
              <a:rPr lang="en-US" dirty="0" err="1"/>
              <a:t>mylist</a:t>
            </a:r>
            <a:r>
              <a:rPr lang="en-US" dirty="0"/>
              <a:t>)</a:t>
            </a:r>
          </a:p>
          <a:p>
            <a:pPr marL="0" indent="0">
              <a:buNone/>
            </a:pPr>
            <a:endParaRPr lang="en-US" dirty="0"/>
          </a:p>
          <a:p>
            <a:pPr marL="0" indent="0">
              <a:buNone/>
            </a:pPr>
            <a:endParaRPr lang="en-US" dirty="0"/>
          </a:p>
          <a:p>
            <a:pPr marL="0" indent="0">
              <a:buNone/>
            </a:pPr>
            <a:r>
              <a:rPr lang="en-US" dirty="0"/>
              <a:t>Test:</a:t>
            </a:r>
          </a:p>
          <a:p>
            <a:pPr marL="0" indent="0">
              <a:buNone/>
            </a:pPr>
            <a:r>
              <a:rPr lang="fr-FR" dirty="0" err="1"/>
              <a:t>print</a:t>
            </a:r>
            <a:r>
              <a:rPr lang="fr-FR" dirty="0"/>
              <a:t>( </a:t>
            </a:r>
            <a:r>
              <a:rPr lang="fr-FR" dirty="0" err="1"/>
              <a:t>largestPalindrome</a:t>
            </a:r>
            <a:r>
              <a:rPr lang="fr-FR" dirty="0"/>
              <a:t>( 10, 99 ) )</a:t>
            </a:r>
          </a:p>
          <a:p>
            <a:pPr marL="0" indent="0">
              <a:buNone/>
            </a:pPr>
            <a:r>
              <a:rPr lang="fr-FR" dirty="0" err="1"/>
              <a:t>print</a:t>
            </a:r>
            <a:r>
              <a:rPr lang="fr-FR" dirty="0"/>
              <a:t>( </a:t>
            </a:r>
            <a:r>
              <a:rPr lang="fr-FR" dirty="0" err="1"/>
              <a:t>largestPalindrome</a:t>
            </a:r>
            <a:r>
              <a:rPr lang="fr-FR" dirty="0"/>
              <a:t>( 100, 999 )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091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6C10-CB29-46B4-8BBA-F42FCF791E1D}"/>
              </a:ext>
            </a:extLst>
          </p:cNvPr>
          <p:cNvSpPr>
            <a:spLocks noGrp="1"/>
          </p:cNvSpPr>
          <p:nvPr>
            <p:ph type="title"/>
          </p:nvPr>
        </p:nvSpPr>
        <p:spPr>
          <a:xfrm>
            <a:off x="838200" y="-327334"/>
            <a:ext cx="10515600" cy="1325563"/>
          </a:xfrm>
        </p:spPr>
        <p:txBody>
          <a:bodyPr/>
          <a:lstStyle/>
          <a:p>
            <a:r>
              <a:rPr lang="en-US" dirty="0"/>
              <a:t>Generators</a:t>
            </a:r>
          </a:p>
        </p:txBody>
      </p:sp>
      <p:sp>
        <p:nvSpPr>
          <p:cNvPr id="3" name="Content Placeholder 2">
            <a:extLst>
              <a:ext uri="{FF2B5EF4-FFF2-40B4-BE49-F238E27FC236}">
                <a16:creationId xmlns:a16="http://schemas.microsoft.com/office/drawing/2014/main" id="{639701E1-8816-4CD2-BDBB-8124734AB72F}"/>
              </a:ext>
            </a:extLst>
          </p:cNvPr>
          <p:cNvSpPr>
            <a:spLocks noGrp="1"/>
          </p:cNvSpPr>
          <p:nvPr>
            <p:ph idx="1"/>
          </p:nvPr>
        </p:nvSpPr>
        <p:spPr>
          <a:xfrm>
            <a:off x="838200" y="852256"/>
            <a:ext cx="10515600" cy="5814874"/>
          </a:xfrm>
        </p:spPr>
        <p:txBody>
          <a:bodyPr>
            <a:normAutofit fontScale="77500" lnSpcReduction="20000"/>
          </a:bodyPr>
          <a:lstStyle/>
          <a:p>
            <a:r>
              <a:rPr lang="en-US" dirty="0"/>
              <a:t>Comparing memory</a:t>
            </a:r>
          </a:p>
          <a:p>
            <a:r>
              <a:rPr lang="en-US" dirty="0"/>
              <a:t>range() is a generator</a:t>
            </a:r>
          </a:p>
          <a:p>
            <a:endParaRPr lang="en-US" dirty="0"/>
          </a:p>
          <a:p>
            <a:pPr marL="0" indent="0">
              <a:buNone/>
            </a:pPr>
            <a:r>
              <a:rPr lang="en-US" dirty="0"/>
              <a:t>import sys</a:t>
            </a:r>
          </a:p>
          <a:p>
            <a:pPr marL="0" indent="0">
              <a:buNone/>
            </a:pPr>
            <a:endParaRPr lang="en-US" dirty="0"/>
          </a:p>
          <a:p>
            <a:pPr marL="0" indent="0">
              <a:buNone/>
            </a:pPr>
            <a:r>
              <a:rPr lang="en-US" dirty="0" err="1"/>
              <a:t>big_range</a:t>
            </a:r>
            <a:r>
              <a:rPr lang="en-US" dirty="0"/>
              <a:t> = range(1000)</a:t>
            </a:r>
          </a:p>
          <a:p>
            <a:pPr marL="0" indent="0">
              <a:buNone/>
            </a:pPr>
            <a:r>
              <a:rPr lang="en-US" dirty="0"/>
              <a:t>print("</a:t>
            </a:r>
            <a:r>
              <a:rPr lang="en-US" dirty="0" err="1"/>
              <a:t>big_range</a:t>
            </a:r>
            <a:r>
              <a:rPr lang="en-US" dirty="0"/>
              <a:t> is {} </a:t>
            </a:r>
            <a:r>
              <a:rPr lang="en-US" dirty="0" err="1"/>
              <a:t>bytes".format</a:t>
            </a:r>
            <a:r>
              <a:rPr lang="en-US" dirty="0"/>
              <a:t>(</a:t>
            </a:r>
            <a:r>
              <a:rPr lang="en-US" dirty="0" err="1"/>
              <a:t>sys.getsizeof</a:t>
            </a:r>
            <a:r>
              <a:rPr lang="en-US" dirty="0"/>
              <a:t>(</a:t>
            </a:r>
            <a:r>
              <a:rPr lang="en-US" dirty="0" err="1"/>
              <a:t>big_range</a:t>
            </a:r>
            <a:r>
              <a:rPr lang="en-US" dirty="0"/>
              <a:t>)))</a:t>
            </a:r>
          </a:p>
          <a:p>
            <a:pPr marL="0" indent="0">
              <a:buNone/>
            </a:pPr>
            <a:endParaRPr lang="en-US" dirty="0"/>
          </a:p>
          <a:p>
            <a:pPr marL="0" indent="0">
              <a:buNone/>
            </a:pPr>
            <a:r>
              <a:rPr lang="en-US" dirty="0" err="1"/>
              <a:t>big_list</a:t>
            </a:r>
            <a:r>
              <a:rPr lang="en-US" dirty="0"/>
              <a:t> = []</a:t>
            </a:r>
          </a:p>
          <a:p>
            <a:pPr marL="0" indent="0">
              <a:buNone/>
            </a:pPr>
            <a:r>
              <a:rPr lang="en-US" dirty="0"/>
              <a:t>for </a:t>
            </a:r>
            <a:r>
              <a:rPr lang="en-US" dirty="0" err="1"/>
              <a:t>val</a:t>
            </a:r>
            <a:r>
              <a:rPr lang="en-US" dirty="0"/>
              <a:t> in </a:t>
            </a:r>
            <a:r>
              <a:rPr lang="en-US" dirty="0" err="1"/>
              <a:t>big_range</a:t>
            </a:r>
            <a:r>
              <a:rPr lang="en-US" dirty="0"/>
              <a:t>:</a:t>
            </a:r>
          </a:p>
          <a:p>
            <a:pPr marL="0" indent="0">
              <a:buNone/>
            </a:pPr>
            <a:r>
              <a:rPr lang="en-US" dirty="0"/>
              <a:t>    </a:t>
            </a:r>
            <a:r>
              <a:rPr lang="en-US" dirty="0" err="1"/>
              <a:t>big_list.append</a:t>
            </a:r>
            <a:r>
              <a:rPr lang="en-US" dirty="0"/>
              <a:t>(</a:t>
            </a:r>
            <a:r>
              <a:rPr lang="en-US" dirty="0" err="1"/>
              <a:t>val</a:t>
            </a:r>
            <a:r>
              <a:rPr lang="en-US" dirty="0"/>
              <a:t>)</a:t>
            </a:r>
          </a:p>
          <a:p>
            <a:pPr marL="0" indent="0">
              <a:buNone/>
            </a:pPr>
            <a:endParaRPr lang="en-US" dirty="0"/>
          </a:p>
          <a:p>
            <a:pPr marL="0" indent="0">
              <a:buNone/>
            </a:pPr>
            <a:r>
              <a:rPr lang="en-US" dirty="0"/>
              <a:t>print("</a:t>
            </a:r>
            <a:r>
              <a:rPr lang="en-US" dirty="0" err="1"/>
              <a:t>big_list</a:t>
            </a:r>
            <a:r>
              <a:rPr lang="en-US" dirty="0"/>
              <a:t> is {} </a:t>
            </a:r>
            <a:r>
              <a:rPr lang="en-US" dirty="0" err="1"/>
              <a:t>bytes".format</a:t>
            </a:r>
            <a:r>
              <a:rPr lang="en-US" dirty="0"/>
              <a:t>(</a:t>
            </a:r>
            <a:r>
              <a:rPr lang="en-US" dirty="0" err="1"/>
              <a:t>sys.getsizeof</a:t>
            </a:r>
            <a:r>
              <a:rPr lang="en-US" dirty="0"/>
              <a:t>(</a:t>
            </a:r>
            <a:r>
              <a:rPr lang="en-US" dirty="0" err="1"/>
              <a:t>big_list</a:t>
            </a:r>
            <a:r>
              <a:rPr lang="en-US" dirty="0"/>
              <a:t>)))</a:t>
            </a:r>
          </a:p>
          <a:p>
            <a:pPr marL="0" indent="0">
              <a:buNone/>
            </a:pPr>
            <a:endParaRPr lang="en-US" dirty="0"/>
          </a:p>
          <a:p>
            <a:pPr marL="0" indent="0">
              <a:buNone/>
            </a:pPr>
            <a:r>
              <a:rPr lang="en-US" dirty="0" err="1"/>
              <a:t>big_range</a:t>
            </a:r>
            <a:r>
              <a:rPr lang="en-US" dirty="0"/>
              <a:t> is 24 bytes</a:t>
            </a:r>
          </a:p>
          <a:p>
            <a:pPr marL="0" indent="0">
              <a:buNone/>
            </a:pPr>
            <a:r>
              <a:rPr lang="en-US" dirty="0" err="1"/>
              <a:t>big_list</a:t>
            </a:r>
            <a:r>
              <a:rPr lang="en-US" dirty="0"/>
              <a:t> is 4516 bytes</a:t>
            </a:r>
          </a:p>
        </p:txBody>
      </p:sp>
    </p:spTree>
    <p:extLst>
      <p:ext uri="{BB962C8B-B14F-4D97-AF65-F5344CB8AC3E}">
        <p14:creationId xmlns:p14="http://schemas.microsoft.com/office/powerpoint/2010/main" val="25142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3FF4-C9CD-4065-BF02-F923ABDA90BC}"/>
              </a:ext>
            </a:extLst>
          </p:cNvPr>
          <p:cNvSpPr>
            <a:spLocks noGrp="1"/>
          </p:cNvSpPr>
          <p:nvPr>
            <p:ph type="title"/>
          </p:nvPr>
        </p:nvSpPr>
        <p:spPr>
          <a:xfrm>
            <a:off x="6866138" y="-274067"/>
            <a:ext cx="10515600" cy="1325563"/>
          </a:xfrm>
        </p:spPr>
        <p:txBody>
          <a:bodyPr/>
          <a:lstStyle/>
          <a:p>
            <a:r>
              <a:rPr lang="en-US" dirty="0"/>
              <a:t>Refactored</a:t>
            </a:r>
          </a:p>
        </p:txBody>
      </p:sp>
      <p:sp>
        <p:nvSpPr>
          <p:cNvPr id="3" name="Content Placeholder 2">
            <a:extLst>
              <a:ext uri="{FF2B5EF4-FFF2-40B4-BE49-F238E27FC236}">
                <a16:creationId xmlns:a16="http://schemas.microsoft.com/office/drawing/2014/main" id="{187A742B-0CA4-4AED-AD53-DE35B7FAB748}"/>
              </a:ext>
            </a:extLst>
          </p:cNvPr>
          <p:cNvSpPr>
            <a:spLocks noGrp="1"/>
          </p:cNvSpPr>
          <p:nvPr>
            <p:ph idx="1"/>
          </p:nvPr>
        </p:nvSpPr>
        <p:spPr>
          <a:xfrm>
            <a:off x="838200" y="90536"/>
            <a:ext cx="10515600" cy="6980220"/>
          </a:xfrm>
        </p:spPr>
        <p:txBody>
          <a:bodyPr>
            <a:normAutofit fontScale="70000" lnSpcReduction="20000"/>
          </a:bodyPr>
          <a:lstStyle/>
          <a:p>
            <a:pPr marL="0" indent="0">
              <a:buNone/>
            </a:pPr>
            <a:r>
              <a:rPr lang="en-US" dirty="0"/>
              <a:t>import sys</a:t>
            </a:r>
          </a:p>
          <a:p>
            <a:pPr marL="0" indent="0">
              <a:buNone/>
            </a:pPr>
            <a:endParaRPr lang="en-US" dirty="0"/>
          </a:p>
          <a:p>
            <a:pPr marL="0" indent="0">
              <a:buNone/>
            </a:pPr>
            <a:r>
              <a:rPr lang="en-US" dirty="0"/>
              <a:t>def </a:t>
            </a:r>
            <a:r>
              <a:rPr lang="en-US" dirty="0" err="1"/>
              <a:t>my_range</a:t>
            </a:r>
            <a:r>
              <a:rPr lang="en-US" dirty="0"/>
              <a:t>(n: int):</a:t>
            </a:r>
          </a:p>
          <a:p>
            <a:pPr marL="0" indent="0">
              <a:buNone/>
            </a:pPr>
            <a:r>
              <a:rPr lang="en-US" dirty="0"/>
              <a:t>    start = 0</a:t>
            </a:r>
          </a:p>
          <a:p>
            <a:pPr marL="0" indent="0">
              <a:buNone/>
            </a:pPr>
            <a:r>
              <a:rPr lang="en-US" dirty="0"/>
              <a:t>    while start &lt; n:</a:t>
            </a:r>
          </a:p>
          <a:p>
            <a:pPr marL="0" indent="0">
              <a:buNone/>
            </a:pPr>
            <a:r>
              <a:rPr lang="en-US" dirty="0"/>
              <a:t>        yield start</a:t>
            </a:r>
          </a:p>
          <a:p>
            <a:pPr marL="0" indent="0">
              <a:buNone/>
            </a:pPr>
            <a:r>
              <a:rPr lang="en-US" dirty="0"/>
              <a:t>        start += 1</a:t>
            </a:r>
          </a:p>
          <a:p>
            <a:pPr marL="0" indent="0">
              <a:buNone/>
            </a:pPr>
            <a:endParaRPr lang="en-US" dirty="0"/>
          </a:p>
          <a:p>
            <a:pPr marL="0" indent="0">
              <a:buNone/>
            </a:pPr>
            <a:r>
              <a:rPr lang="en-US" dirty="0" err="1"/>
              <a:t>big_range</a:t>
            </a:r>
            <a:r>
              <a:rPr lang="en-US" dirty="0"/>
              <a:t> = </a:t>
            </a:r>
            <a:r>
              <a:rPr lang="en-US" dirty="0" err="1"/>
              <a:t>my_range</a:t>
            </a:r>
            <a:r>
              <a:rPr lang="en-US" dirty="0"/>
              <a:t>(1000)</a:t>
            </a:r>
          </a:p>
          <a:p>
            <a:pPr marL="0" indent="0">
              <a:buNone/>
            </a:pPr>
            <a:endParaRPr lang="en-US" dirty="0"/>
          </a:p>
          <a:p>
            <a:pPr marL="0" indent="0">
              <a:buNone/>
            </a:pPr>
            <a:r>
              <a:rPr lang="en-US" dirty="0"/>
              <a:t>print("</a:t>
            </a:r>
            <a:r>
              <a:rPr lang="en-US" dirty="0" err="1"/>
              <a:t>big_range</a:t>
            </a:r>
            <a:r>
              <a:rPr lang="en-US" dirty="0"/>
              <a:t> is {} </a:t>
            </a:r>
            <a:r>
              <a:rPr lang="en-US" dirty="0" err="1"/>
              <a:t>bytes".format</a:t>
            </a:r>
            <a:r>
              <a:rPr lang="en-US" dirty="0"/>
              <a:t>(</a:t>
            </a:r>
            <a:r>
              <a:rPr lang="en-US" dirty="0" err="1"/>
              <a:t>sys.getsizeof</a:t>
            </a:r>
            <a:r>
              <a:rPr lang="en-US" dirty="0"/>
              <a:t>(</a:t>
            </a:r>
            <a:r>
              <a:rPr lang="en-US" dirty="0" err="1"/>
              <a:t>big_range</a:t>
            </a:r>
            <a:r>
              <a:rPr lang="en-US" dirty="0"/>
              <a:t>)))</a:t>
            </a:r>
          </a:p>
          <a:p>
            <a:pPr marL="0" indent="0">
              <a:buNone/>
            </a:pPr>
            <a:endParaRPr lang="en-US" dirty="0"/>
          </a:p>
          <a:p>
            <a:pPr marL="0" indent="0">
              <a:buNone/>
            </a:pPr>
            <a:r>
              <a:rPr lang="en-US" dirty="0" err="1"/>
              <a:t>big_list</a:t>
            </a:r>
            <a:r>
              <a:rPr lang="en-US" dirty="0"/>
              <a:t> = []</a:t>
            </a:r>
          </a:p>
          <a:p>
            <a:pPr marL="0" indent="0">
              <a:buNone/>
            </a:pPr>
            <a:r>
              <a:rPr lang="en-US" dirty="0"/>
              <a:t>for </a:t>
            </a:r>
            <a:r>
              <a:rPr lang="en-US" dirty="0" err="1"/>
              <a:t>val</a:t>
            </a:r>
            <a:r>
              <a:rPr lang="en-US" dirty="0"/>
              <a:t> in </a:t>
            </a:r>
            <a:r>
              <a:rPr lang="en-US" dirty="0" err="1"/>
              <a:t>big_range</a:t>
            </a:r>
            <a:r>
              <a:rPr lang="en-US" dirty="0"/>
              <a:t>:</a:t>
            </a:r>
          </a:p>
          <a:p>
            <a:pPr marL="0" indent="0">
              <a:buNone/>
            </a:pPr>
            <a:r>
              <a:rPr lang="en-US" dirty="0"/>
              <a:t>    </a:t>
            </a:r>
            <a:r>
              <a:rPr lang="en-US" dirty="0" err="1"/>
              <a:t>big_list.append</a:t>
            </a:r>
            <a:r>
              <a:rPr lang="en-US" dirty="0"/>
              <a:t>(</a:t>
            </a:r>
            <a:r>
              <a:rPr lang="en-US" dirty="0" err="1"/>
              <a:t>val</a:t>
            </a:r>
            <a:r>
              <a:rPr lang="en-US" dirty="0"/>
              <a:t>)</a:t>
            </a:r>
          </a:p>
          <a:p>
            <a:pPr marL="0" indent="0">
              <a:buNone/>
            </a:pPr>
            <a:endParaRPr lang="en-US" dirty="0"/>
          </a:p>
          <a:p>
            <a:pPr marL="0" indent="0">
              <a:buNone/>
            </a:pPr>
            <a:r>
              <a:rPr lang="en-US" dirty="0"/>
              <a:t>print("</a:t>
            </a:r>
            <a:r>
              <a:rPr lang="en-US" dirty="0" err="1"/>
              <a:t>big_list</a:t>
            </a:r>
            <a:r>
              <a:rPr lang="en-US" dirty="0"/>
              <a:t> is {} </a:t>
            </a:r>
            <a:r>
              <a:rPr lang="en-US" dirty="0" err="1"/>
              <a:t>bytes".format</a:t>
            </a:r>
            <a:r>
              <a:rPr lang="en-US" dirty="0"/>
              <a:t>(</a:t>
            </a:r>
            <a:r>
              <a:rPr lang="en-US" dirty="0" err="1"/>
              <a:t>sys.getsizeof</a:t>
            </a:r>
            <a:r>
              <a:rPr lang="en-US" dirty="0"/>
              <a:t>(</a:t>
            </a:r>
            <a:r>
              <a:rPr lang="en-US" dirty="0" err="1"/>
              <a:t>big_list</a:t>
            </a:r>
            <a:r>
              <a:rPr lang="en-US" dirty="0"/>
              <a:t>)))</a:t>
            </a:r>
          </a:p>
          <a:p>
            <a:pPr marL="0" indent="0">
              <a:buNone/>
            </a:pPr>
            <a:endParaRPr lang="en-US" dirty="0"/>
          </a:p>
          <a:p>
            <a:pPr marL="0" indent="0">
              <a:buNone/>
            </a:pPr>
            <a:r>
              <a:rPr lang="en-US" dirty="0" err="1"/>
              <a:t>big_range</a:t>
            </a:r>
            <a:r>
              <a:rPr lang="en-US" dirty="0"/>
              <a:t> is 64 bytes</a:t>
            </a:r>
          </a:p>
          <a:p>
            <a:pPr marL="0" indent="0">
              <a:buNone/>
            </a:pPr>
            <a:r>
              <a:rPr lang="en-US" dirty="0" err="1"/>
              <a:t>big_list</a:t>
            </a:r>
            <a:r>
              <a:rPr lang="en-US" dirty="0"/>
              <a:t> is 4516 bytes</a:t>
            </a:r>
          </a:p>
        </p:txBody>
      </p:sp>
    </p:spTree>
    <p:extLst>
      <p:ext uri="{BB962C8B-B14F-4D97-AF65-F5344CB8AC3E}">
        <p14:creationId xmlns:p14="http://schemas.microsoft.com/office/powerpoint/2010/main" val="1229805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8F96-4737-48F5-906E-CDF61886B585}"/>
              </a:ext>
            </a:extLst>
          </p:cNvPr>
          <p:cNvSpPr>
            <a:spLocks noGrp="1"/>
          </p:cNvSpPr>
          <p:nvPr>
            <p:ph type="title"/>
          </p:nvPr>
        </p:nvSpPr>
        <p:spPr/>
        <p:txBody>
          <a:bodyPr/>
          <a:lstStyle/>
          <a:p>
            <a:r>
              <a:rPr lang="en-US" dirty="0"/>
              <a:t>Using Next</a:t>
            </a:r>
          </a:p>
        </p:txBody>
      </p:sp>
      <p:sp>
        <p:nvSpPr>
          <p:cNvPr id="3" name="Content Placeholder 2">
            <a:extLst>
              <a:ext uri="{FF2B5EF4-FFF2-40B4-BE49-F238E27FC236}">
                <a16:creationId xmlns:a16="http://schemas.microsoft.com/office/drawing/2014/main" id="{111F8BF4-6D48-4607-BAE0-07CA2E8C2549}"/>
              </a:ext>
            </a:extLst>
          </p:cNvPr>
          <p:cNvSpPr>
            <a:spLocks noGrp="1"/>
          </p:cNvSpPr>
          <p:nvPr>
            <p:ph idx="1"/>
          </p:nvPr>
        </p:nvSpPr>
        <p:spPr>
          <a:xfrm>
            <a:off x="838200" y="1825624"/>
            <a:ext cx="10515600" cy="5032375"/>
          </a:xfrm>
        </p:spPr>
        <p:txBody>
          <a:bodyPr>
            <a:normAutofit fontScale="77500" lnSpcReduction="20000"/>
          </a:bodyPr>
          <a:lstStyle/>
          <a:p>
            <a:r>
              <a:rPr lang="en-US" dirty="0"/>
              <a:t>You can manually step through an </a:t>
            </a:r>
            <a:r>
              <a:rPr lang="en-US" dirty="0" err="1"/>
              <a:t>iterable</a:t>
            </a:r>
            <a:r>
              <a:rPr lang="en-US" dirty="0"/>
              <a:t> item as follows</a:t>
            </a:r>
          </a:p>
          <a:p>
            <a:endParaRPr lang="en-US" dirty="0"/>
          </a:p>
          <a:p>
            <a:pPr marL="0" indent="0">
              <a:buNone/>
            </a:pPr>
            <a:r>
              <a:rPr lang="en-US" dirty="0"/>
              <a:t>def </a:t>
            </a:r>
            <a:r>
              <a:rPr lang="en-US" dirty="0" err="1"/>
              <a:t>my_range</a:t>
            </a:r>
            <a:r>
              <a:rPr lang="en-US" dirty="0"/>
              <a:t>(n: int):</a:t>
            </a:r>
          </a:p>
          <a:p>
            <a:pPr marL="0" indent="0">
              <a:buNone/>
            </a:pPr>
            <a:r>
              <a:rPr lang="en-US" dirty="0"/>
              <a:t>    start = 0</a:t>
            </a:r>
          </a:p>
          <a:p>
            <a:pPr marL="0" indent="0">
              <a:buNone/>
            </a:pPr>
            <a:r>
              <a:rPr lang="en-US" dirty="0"/>
              <a:t>    while start &lt; n:</a:t>
            </a:r>
          </a:p>
          <a:p>
            <a:pPr marL="0" indent="0">
              <a:buNone/>
            </a:pPr>
            <a:r>
              <a:rPr lang="en-US" dirty="0"/>
              <a:t>        yield start</a:t>
            </a:r>
          </a:p>
          <a:p>
            <a:pPr marL="0" indent="0">
              <a:buNone/>
            </a:pPr>
            <a:r>
              <a:rPr lang="en-US" dirty="0"/>
              <a:t>        start += 1</a:t>
            </a:r>
          </a:p>
          <a:p>
            <a:pPr marL="0" indent="0">
              <a:buNone/>
            </a:pPr>
            <a:r>
              <a:rPr lang="en-US" dirty="0"/>
              <a:t>        </a:t>
            </a:r>
          </a:p>
          <a:p>
            <a:pPr marL="0" indent="0">
              <a:buNone/>
            </a:pPr>
            <a:r>
              <a:rPr lang="en-US" dirty="0" err="1"/>
              <a:t>mylist</a:t>
            </a:r>
            <a:r>
              <a:rPr lang="en-US" dirty="0"/>
              <a:t> = </a:t>
            </a:r>
            <a:r>
              <a:rPr lang="en-US" dirty="0" err="1"/>
              <a:t>my_range</a:t>
            </a:r>
            <a:r>
              <a:rPr lang="en-US" dirty="0"/>
              <a:t>(1000)</a:t>
            </a:r>
          </a:p>
          <a:p>
            <a:pPr marL="0" indent="0">
              <a:buNone/>
            </a:pPr>
            <a:endParaRPr lang="en-US" dirty="0"/>
          </a:p>
          <a:p>
            <a:pPr marL="0" indent="0">
              <a:buNone/>
            </a:pPr>
            <a:r>
              <a:rPr lang="en-US" dirty="0"/>
              <a:t>print(next(</a:t>
            </a:r>
            <a:r>
              <a:rPr lang="en-US" dirty="0" err="1"/>
              <a:t>mylist</a:t>
            </a:r>
            <a:r>
              <a:rPr lang="en-US" dirty="0"/>
              <a:t>))</a:t>
            </a:r>
          </a:p>
          <a:p>
            <a:pPr marL="0" indent="0">
              <a:buNone/>
            </a:pPr>
            <a:r>
              <a:rPr lang="en-US" dirty="0"/>
              <a:t>print(next(</a:t>
            </a:r>
            <a:r>
              <a:rPr lang="en-US" dirty="0" err="1"/>
              <a:t>mylist</a:t>
            </a:r>
            <a:r>
              <a:rPr lang="en-US" dirty="0"/>
              <a:t>))</a:t>
            </a:r>
          </a:p>
          <a:p>
            <a:pPr marL="0" indent="0">
              <a:buNone/>
            </a:pPr>
            <a:r>
              <a:rPr lang="en-US" dirty="0"/>
              <a:t>print(next(</a:t>
            </a:r>
            <a:r>
              <a:rPr lang="en-US" dirty="0" err="1"/>
              <a:t>mylist</a:t>
            </a:r>
            <a:r>
              <a:rPr lang="en-US" dirty="0"/>
              <a:t>))</a:t>
            </a:r>
          </a:p>
          <a:p>
            <a:pPr marL="0" indent="0">
              <a:buNone/>
            </a:pPr>
            <a:r>
              <a:rPr lang="en-US" dirty="0"/>
              <a:t>print(next(</a:t>
            </a:r>
            <a:r>
              <a:rPr lang="en-US" dirty="0" err="1"/>
              <a:t>mylist</a:t>
            </a:r>
            <a:r>
              <a:rPr lang="en-US" dirty="0"/>
              <a:t>))</a:t>
            </a:r>
          </a:p>
          <a:p>
            <a:pPr marL="0" indent="0">
              <a:buNone/>
            </a:pPr>
            <a:endParaRPr lang="en-US" dirty="0"/>
          </a:p>
        </p:txBody>
      </p:sp>
      <p:sp>
        <p:nvSpPr>
          <p:cNvPr id="5" name="TextBox 4">
            <a:extLst>
              <a:ext uri="{FF2B5EF4-FFF2-40B4-BE49-F238E27FC236}">
                <a16:creationId xmlns:a16="http://schemas.microsoft.com/office/drawing/2014/main" id="{AAF92689-6084-489D-B620-8694B9ECEBEE}"/>
              </a:ext>
            </a:extLst>
          </p:cNvPr>
          <p:cNvSpPr txBox="1"/>
          <p:nvPr/>
        </p:nvSpPr>
        <p:spPr>
          <a:xfrm>
            <a:off x="7173158" y="5417733"/>
            <a:ext cx="1411395" cy="1440266"/>
          </a:xfrm>
          <a:prstGeom prst="rect">
            <a:avLst/>
          </a:prstGeom>
          <a:solidFill>
            <a:schemeClr val="bg2"/>
          </a:solidFill>
        </p:spPr>
        <p:txBody>
          <a:bodyPr wrap="square" rtlCol="0">
            <a:spAutoFit/>
          </a:bodyPr>
          <a:lstStyle/>
          <a:p>
            <a:pPr>
              <a:lnSpc>
                <a:spcPct val="70000"/>
              </a:lnSpc>
              <a:spcBef>
                <a:spcPts val="1000"/>
              </a:spcBef>
            </a:pPr>
            <a:r>
              <a:rPr lang="en-US" sz="2200" dirty="0"/>
              <a:t>0</a:t>
            </a:r>
          </a:p>
          <a:p>
            <a:pPr>
              <a:lnSpc>
                <a:spcPct val="70000"/>
              </a:lnSpc>
              <a:spcBef>
                <a:spcPts val="1000"/>
              </a:spcBef>
            </a:pPr>
            <a:r>
              <a:rPr lang="en-US" sz="2200" dirty="0"/>
              <a:t>1</a:t>
            </a:r>
          </a:p>
          <a:p>
            <a:pPr>
              <a:lnSpc>
                <a:spcPct val="70000"/>
              </a:lnSpc>
              <a:spcBef>
                <a:spcPts val="1000"/>
              </a:spcBef>
            </a:pPr>
            <a:r>
              <a:rPr lang="en-US" sz="2200" dirty="0"/>
              <a:t>2</a:t>
            </a:r>
          </a:p>
          <a:p>
            <a:pPr>
              <a:lnSpc>
                <a:spcPct val="70000"/>
              </a:lnSpc>
              <a:spcBef>
                <a:spcPts val="1000"/>
              </a:spcBef>
            </a:pPr>
            <a:r>
              <a:rPr lang="en-US" sz="2200" dirty="0"/>
              <a:t>3</a:t>
            </a:r>
          </a:p>
        </p:txBody>
      </p:sp>
    </p:spTree>
    <p:extLst>
      <p:ext uri="{BB962C8B-B14F-4D97-AF65-F5344CB8AC3E}">
        <p14:creationId xmlns:p14="http://schemas.microsoft.com/office/powerpoint/2010/main" val="17444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F9EE-ECD2-4B93-AEDF-E347604EA3A6}"/>
              </a:ext>
            </a:extLst>
          </p:cNvPr>
          <p:cNvSpPr>
            <a:spLocks noGrp="1"/>
          </p:cNvSpPr>
          <p:nvPr>
            <p:ph type="title"/>
          </p:nvPr>
        </p:nvSpPr>
        <p:spPr/>
        <p:txBody>
          <a:bodyPr/>
          <a:lstStyle/>
          <a:p>
            <a:r>
              <a:rPr lang="en-US" dirty="0"/>
              <a:t>As a List Comprehension</a:t>
            </a:r>
          </a:p>
        </p:txBody>
      </p:sp>
      <p:sp>
        <p:nvSpPr>
          <p:cNvPr id="3" name="Content Placeholder 2">
            <a:extLst>
              <a:ext uri="{FF2B5EF4-FFF2-40B4-BE49-F238E27FC236}">
                <a16:creationId xmlns:a16="http://schemas.microsoft.com/office/drawing/2014/main" id="{88DAB21C-69FF-4A7F-968F-8B7BFA121F8E}"/>
              </a:ext>
            </a:extLst>
          </p:cNvPr>
          <p:cNvSpPr>
            <a:spLocks noGrp="1"/>
          </p:cNvSpPr>
          <p:nvPr>
            <p:ph idx="1"/>
          </p:nvPr>
        </p:nvSpPr>
        <p:spPr/>
        <p:txBody>
          <a:bodyPr/>
          <a:lstStyle/>
          <a:p>
            <a:pPr marL="0" indent="0">
              <a:buNone/>
            </a:pPr>
            <a:r>
              <a:rPr lang="nb-NO" dirty="0"/>
              <a:t>&gt;&gt;&gt; mystring = "hello"</a:t>
            </a:r>
          </a:p>
          <a:p>
            <a:pPr marL="0" indent="0">
              <a:buNone/>
            </a:pPr>
            <a:r>
              <a:rPr lang="nb-NO" dirty="0"/>
              <a:t>&gt;&gt;&gt; mylist = [letter for letter in mystring]</a:t>
            </a:r>
          </a:p>
          <a:p>
            <a:pPr marL="0" indent="0">
              <a:buNone/>
            </a:pPr>
            <a:r>
              <a:rPr lang="nb-NO" dirty="0"/>
              <a:t>&gt;&gt;&gt; print(mylist)</a:t>
            </a:r>
          </a:p>
          <a:p>
            <a:pPr marL="0" indent="0">
              <a:buNone/>
            </a:pPr>
            <a:r>
              <a:rPr lang="nb-NO" dirty="0"/>
              <a:t>['h', 'e', 'l', 'l', 'o']</a:t>
            </a:r>
            <a:endParaRPr lang="en-US" dirty="0"/>
          </a:p>
        </p:txBody>
      </p:sp>
    </p:spTree>
    <p:extLst>
      <p:ext uri="{BB962C8B-B14F-4D97-AF65-F5344CB8AC3E}">
        <p14:creationId xmlns:p14="http://schemas.microsoft.com/office/powerpoint/2010/main" val="10583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9834-4DD6-4AA8-A94D-CB05C6ACF40F}"/>
              </a:ext>
            </a:extLst>
          </p:cNvPr>
          <p:cNvSpPr>
            <a:spLocks noGrp="1"/>
          </p:cNvSpPr>
          <p:nvPr>
            <p:ph type="title"/>
          </p:nvPr>
        </p:nvSpPr>
        <p:spPr/>
        <p:txBody>
          <a:bodyPr/>
          <a:lstStyle/>
          <a:p>
            <a:r>
              <a:rPr lang="en-US" dirty="0"/>
              <a:t>Swapping</a:t>
            </a:r>
          </a:p>
        </p:txBody>
      </p:sp>
      <p:sp>
        <p:nvSpPr>
          <p:cNvPr id="3" name="Content Placeholder 2">
            <a:extLst>
              <a:ext uri="{FF2B5EF4-FFF2-40B4-BE49-F238E27FC236}">
                <a16:creationId xmlns:a16="http://schemas.microsoft.com/office/drawing/2014/main" id="{CF165169-842D-4B21-822F-7CF23D49A605}"/>
              </a:ext>
            </a:extLst>
          </p:cNvPr>
          <p:cNvSpPr>
            <a:spLocks noGrp="1"/>
          </p:cNvSpPr>
          <p:nvPr>
            <p:ph idx="1"/>
          </p:nvPr>
        </p:nvSpPr>
        <p:spPr/>
        <p:txBody>
          <a:bodyPr/>
          <a:lstStyle/>
          <a:p>
            <a:r>
              <a:rPr lang="en-US" dirty="0"/>
              <a:t>There is a python trick for swapping values:</a:t>
            </a:r>
          </a:p>
          <a:p>
            <a:endParaRPr lang="en-US" dirty="0"/>
          </a:p>
          <a:p>
            <a:pPr marL="0" indent="0">
              <a:buNone/>
            </a:pPr>
            <a:r>
              <a:rPr lang="en-US" dirty="0"/>
              <a:t>a = 2</a:t>
            </a:r>
          </a:p>
          <a:p>
            <a:pPr marL="0" indent="0">
              <a:buNone/>
            </a:pPr>
            <a:r>
              <a:rPr lang="en-US" dirty="0"/>
              <a:t>b = 3</a:t>
            </a:r>
          </a:p>
          <a:p>
            <a:pPr marL="0" indent="0">
              <a:buNone/>
            </a:pPr>
            <a:r>
              <a:rPr lang="en-US" dirty="0"/>
              <a:t>print("a is {}, b is {}".format(</a:t>
            </a:r>
            <a:r>
              <a:rPr lang="en-US" dirty="0" err="1"/>
              <a:t>a,b</a:t>
            </a:r>
            <a:r>
              <a:rPr lang="en-US" dirty="0"/>
              <a:t>));</a:t>
            </a:r>
          </a:p>
          <a:p>
            <a:pPr marL="0" indent="0">
              <a:buNone/>
            </a:pPr>
            <a:r>
              <a:rPr lang="en-US" dirty="0" err="1"/>
              <a:t>a,b</a:t>
            </a:r>
            <a:r>
              <a:rPr lang="en-US" dirty="0"/>
              <a:t>=</a:t>
            </a:r>
            <a:r>
              <a:rPr lang="en-US" dirty="0" err="1"/>
              <a:t>b,a</a:t>
            </a:r>
            <a:endParaRPr lang="en-US" dirty="0"/>
          </a:p>
          <a:p>
            <a:pPr marL="0" indent="0">
              <a:buNone/>
            </a:pPr>
            <a:r>
              <a:rPr lang="en-US" dirty="0"/>
              <a:t>print("a is {}, b is {}".format(</a:t>
            </a:r>
            <a:r>
              <a:rPr lang="en-US" dirty="0" err="1"/>
              <a:t>a,b</a:t>
            </a:r>
            <a:r>
              <a:rPr lang="en-US" dirty="0"/>
              <a:t>));</a:t>
            </a:r>
          </a:p>
        </p:txBody>
      </p:sp>
      <p:sp>
        <p:nvSpPr>
          <p:cNvPr id="4" name="TextBox 3">
            <a:extLst>
              <a:ext uri="{FF2B5EF4-FFF2-40B4-BE49-F238E27FC236}">
                <a16:creationId xmlns:a16="http://schemas.microsoft.com/office/drawing/2014/main" id="{E5AEABD4-CE55-4D51-869D-C8FB1CD0AED4}"/>
              </a:ext>
            </a:extLst>
          </p:cNvPr>
          <p:cNvSpPr txBox="1"/>
          <p:nvPr/>
        </p:nvSpPr>
        <p:spPr>
          <a:xfrm>
            <a:off x="8211127" y="4407694"/>
            <a:ext cx="1854995" cy="954107"/>
          </a:xfrm>
          <a:prstGeom prst="rect">
            <a:avLst/>
          </a:prstGeom>
          <a:solidFill>
            <a:schemeClr val="bg2"/>
          </a:solidFill>
        </p:spPr>
        <p:txBody>
          <a:bodyPr wrap="none" rtlCol="0">
            <a:spAutoFit/>
          </a:bodyPr>
          <a:lstStyle/>
          <a:p>
            <a:r>
              <a:rPr lang="en-US" sz="2800" dirty="0"/>
              <a:t>a is 2, b is 3</a:t>
            </a:r>
          </a:p>
          <a:p>
            <a:r>
              <a:rPr lang="en-US" sz="2800" dirty="0"/>
              <a:t>a is 3, b is 2</a:t>
            </a:r>
          </a:p>
        </p:txBody>
      </p:sp>
    </p:spTree>
    <p:extLst>
      <p:ext uri="{BB962C8B-B14F-4D97-AF65-F5344CB8AC3E}">
        <p14:creationId xmlns:p14="http://schemas.microsoft.com/office/powerpoint/2010/main" val="167274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C1C5-35AA-4BB1-A58B-FEA282E58D9E}"/>
              </a:ext>
            </a:extLst>
          </p:cNvPr>
          <p:cNvSpPr>
            <a:spLocks noGrp="1"/>
          </p:cNvSpPr>
          <p:nvPr>
            <p:ph type="title"/>
          </p:nvPr>
        </p:nvSpPr>
        <p:spPr>
          <a:xfrm>
            <a:off x="838200" y="-419965"/>
            <a:ext cx="10515600" cy="1325563"/>
          </a:xfrm>
        </p:spPr>
        <p:txBody>
          <a:bodyPr/>
          <a:lstStyle/>
          <a:p>
            <a:r>
              <a:rPr lang="en-US" dirty="0"/>
              <a:t>Yet Another Fibonacci</a:t>
            </a:r>
          </a:p>
        </p:txBody>
      </p:sp>
      <p:sp>
        <p:nvSpPr>
          <p:cNvPr id="3" name="Content Placeholder 2">
            <a:extLst>
              <a:ext uri="{FF2B5EF4-FFF2-40B4-BE49-F238E27FC236}">
                <a16:creationId xmlns:a16="http://schemas.microsoft.com/office/drawing/2014/main" id="{E2C620AB-12C3-4E0F-99E2-2745EFA11930}"/>
              </a:ext>
            </a:extLst>
          </p:cNvPr>
          <p:cNvSpPr>
            <a:spLocks noGrp="1"/>
          </p:cNvSpPr>
          <p:nvPr>
            <p:ph idx="1"/>
          </p:nvPr>
        </p:nvSpPr>
        <p:spPr>
          <a:xfrm>
            <a:off x="838200" y="840510"/>
            <a:ext cx="10515600" cy="5911272"/>
          </a:xfrm>
        </p:spPr>
        <p:txBody>
          <a:bodyPr>
            <a:normAutofit fontScale="70000" lnSpcReduction="20000"/>
          </a:bodyPr>
          <a:lstStyle/>
          <a:p>
            <a:pPr marL="0" indent="0">
              <a:buNone/>
            </a:pPr>
            <a:r>
              <a:rPr lang="en-US" dirty="0"/>
              <a:t>def </a:t>
            </a:r>
            <a:r>
              <a:rPr lang="en-US" dirty="0" err="1"/>
              <a:t>fibonacci</a:t>
            </a:r>
            <a:r>
              <a:rPr lang="en-US" dirty="0"/>
              <a:t>():</a:t>
            </a:r>
          </a:p>
          <a:p>
            <a:pPr marL="0" indent="0">
              <a:buNone/>
            </a:pPr>
            <a:r>
              <a:rPr lang="en-US" dirty="0"/>
              <a:t>    current, previous = 0, 1</a:t>
            </a:r>
          </a:p>
          <a:p>
            <a:pPr marL="0" indent="0">
              <a:buNone/>
            </a:pPr>
            <a:r>
              <a:rPr lang="en-US" dirty="0"/>
              <a:t>    while True:</a:t>
            </a:r>
          </a:p>
          <a:p>
            <a:pPr marL="0" indent="0">
              <a:buNone/>
            </a:pPr>
            <a:r>
              <a:rPr lang="en-US" dirty="0"/>
              <a:t>        current, previous = current + previous, current</a:t>
            </a:r>
          </a:p>
          <a:p>
            <a:pPr marL="0" indent="0">
              <a:buNone/>
            </a:pPr>
            <a:r>
              <a:rPr lang="en-US" dirty="0"/>
              <a:t>        yield current</a:t>
            </a:r>
          </a:p>
          <a:p>
            <a:pPr marL="0" indent="0">
              <a:buNone/>
            </a:pPr>
            <a:endParaRPr lang="en-US" dirty="0"/>
          </a:p>
          <a:p>
            <a:pPr marL="0" indent="0">
              <a:buNone/>
            </a:pPr>
            <a:r>
              <a:rPr lang="en-US" dirty="0"/>
              <a:t>fib = </a:t>
            </a:r>
            <a:r>
              <a:rPr lang="en-US" dirty="0" err="1"/>
              <a:t>fibonacci</a:t>
            </a:r>
            <a:r>
              <a:rPr lang="en-US" dirty="0"/>
              <a:t>()</a:t>
            </a:r>
          </a:p>
          <a:p>
            <a:pPr marL="0" indent="0">
              <a:buNone/>
            </a:pPr>
            <a:endParaRPr lang="en-US" dirty="0"/>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a:p>
            <a:pPr marL="0" indent="0">
              <a:buNone/>
            </a:pPr>
            <a:r>
              <a:rPr lang="en-US" dirty="0"/>
              <a:t>print( next( fib ) )</a:t>
            </a:r>
          </a:p>
        </p:txBody>
      </p:sp>
      <p:sp>
        <p:nvSpPr>
          <p:cNvPr id="4" name="TextBox 3">
            <a:extLst>
              <a:ext uri="{FF2B5EF4-FFF2-40B4-BE49-F238E27FC236}">
                <a16:creationId xmlns:a16="http://schemas.microsoft.com/office/drawing/2014/main" id="{EA73E6F7-5640-4569-86D9-114B6CA38176}"/>
              </a:ext>
            </a:extLst>
          </p:cNvPr>
          <p:cNvSpPr txBox="1"/>
          <p:nvPr/>
        </p:nvSpPr>
        <p:spPr>
          <a:xfrm>
            <a:off x="9864437" y="3583710"/>
            <a:ext cx="444352" cy="3071097"/>
          </a:xfrm>
          <a:prstGeom prst="rect">
            <a:avLst/>
          </a:prstGeom>
          <a:solidFill>
            <a:schemeClr val="bg2"/>
          </a:solidFill>
        </p:spPr>
        <p:txBody>
          <a:bodyPr wrap="none" rtlCol="0">
            <a:spAutoFit/>
          </a:bodyPr>
          <a:lstStyle/>
          <a:p>
            <a:pPr>
              <a:lnSpc>
                <a:spcPct val="70000"/>
              </a:lnSpc>
              <a:spcBef>
                <a:spcPts val="1000"/>
              </a:spcBef>
            </a:pPr>
            <a:r>
              <a:rPr lang="en-US" sz="2000" dirty="0"/>
              <a:t>1</a:t>
            </a:r>
          </a:p>
          <a:p>
            <a:pPr>
              <a:lnSpc>
                <a:spcPct val="70000"/>
              </a:lnSpc>
              <a:spcBef>
                <a:spcPts val="1000"/>
              </a:spcBef>
            </a:pPr>
            <a:r>
              <a:rPr lang="en-US" sz="2000" dirty="0"/>
              <a:t>1</a:t>
            </a:r>
          </a:p>
          <a:p>
            <a:pPr>
              <a:lnSpc>
                <a:spcPct val="70000"/>
              </a:lnSpc>
              <a:spcBef>
                <a:spcPts val="1000"/>
              </a:spcBef>
            </a:pPr>
            <a:r>
              <a:rPr lang="en-US" sz="2000" dirty="0"/>
              <a:t>2</a:t>
            </a:r>
          </a:p>
          <a:p>
            <a:pPr>
              <a:lnSpc>
                <a:spcPct val="70000"/>
              </a:lnSpc>
              <a:spcBef>
                <a:spcPts val="1000"/>
              </a:spcBef>
            </a:pPr>
            <a:r>
              <a:rPr lang="en-US" sz="2000" dirty="0"/>
              <a:t>3</a:t>
            </a:r>
          </a:p>
          <a:p>
            <a:pPr>
              <a:lnSpc>
                <a:spcPct val="70000"/>
              </a:lnSpc>
              <a:spcBef>
                <a:spcPts val="1000"/>
              </a:spcBef>
            </a:pPr>
            <a:r>
              <a:rPr lang="en-US" sz="2000" dirty="0"/>
              <a:t>5</a:t>
            </a:r>
          </a:p>
          <a:p>
            <a:pPr>
              <a:lnSpc>
                <a:spcPct val="70000"/>
              </a:lnSpc>
              <a:spcBef>
                <a:spcPts val="1000"/>
              </a:spcBef>
            </a:pPr>
            <a:r>
              <a:rPr lang="en-US" sz="2000" dirty="0"/>
              <a:t>8</a:t>
            </a:r>
          </a:p>
          <a:p>
            <a:pPr>
              <a:lnSpc>
                <a:spcPct val="70000"/>
              </a:lnSpc>
              <a:spcBef>
                <a:spcPts val="1000"/>
              </a:spcBef>
            </a:pPr>
            <a:r>
              <a:rPr lang="en-US" sz="2000" dirty="0"/>
              <a:t>13</a:t>
            </a:r>
          </a:p>
          <a:p>
            <a:pPr>
              <a:lnSpc>
                <a:spcPct val="70000"/>
              </a:lnSpc>
              <a:spcBef>
                <a:spcPts val="1000"/>
              </a:spcBef>
            </a:pPr>
            <a:r>
              <a:rPr lang="en-US" sz="2000" dirty="0"/>
              <a:t>21</a:t>
            </a:r>
          </a:p>
          <a:p>
            <a:pPr>
              <a:lnSpc>
                <a:spcPct val="70000"/>
              </a:lnSpc>
              <a:spcBef>
                <a:spcPts val="1000"/>
              </a:spcBef>
            </a:pPr>
            <a:r>
              <a:rPr lang="en-US" sz="2000" dirty="0"/>
              <a:t>34</a:t>
            </a:r>
          </a:p>
        </p:txBody>
      </p:sp>
    </p:spTree>
    <p:extLst>
      <p:ext uri="{BB962C8B-B14F-4D97-AF65-F5344CB8AC3E}">
        <p14:creationId xmlns:p14="http://schemas.microsoft.com/office/powerpoint/2010/main" val="194654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C800-C77F-4D9A-9284-7AE79B69F727}"/>
              </a:ext>
            </a:extLst>
          </p:cNvPr>
          <p:cNvSpPr>
            <a:spLocks noGrp="1"/>
          </p:cNvSpPr>
          <p:nvPr>
            <p:ph type="title"/>
          </p:nvPr>
        </p:nvSpPr>
        <p:spPr/>
        <p:txBody>
          <a:bodyPr/>
          <a:lstStyle/>
          <a:p>
            <a:r>
              <a:rPr lang="en-US" dirty="0"/>
              <a:t>Errors and Exception Handling</a:t>
            </a:r>
          </a:p>
        </p:txBody>
      </p:sp>
      <p:pic>
        <p:nvPicPr>
          <p:cNvPr id="4" name="Picture 3">
            <a:extLst>
              <a:ext uri="{FF2B5EF4-FFF2-40B4-BE49-F238E27FC236}">
                <a16:creationId xmlns:a16="http://schemas.microsoft.com/office/drawing/2014/main" id="{6D047D94-5A73-4DE2-B66B-7023E053CD95}"/>
              </a:ext>
            </a:extLst>
          </p:cNvPr>
          <p:cNvPicPr>
            <a:picLocks noChangeAspect="1"/>
          </p:cNvPicPr>
          <p:nvPr/>
        </p:nvPicPr>
        <p:blipFill>
          <a:blip r:embed="rId2"/>
          <a:stretch>
            <a:fillRect/>
          </a:stretch>
        </p:blipFill>
        <p:spPr>
          <a:xfrm>
            <a:off x="0" y="2035628"/>
            <a:ext cx="12192000" cy="3531810"/>
          </a:xfrm>
          <a:prstGeom prst="rect">
            <a:avLst/>
          </a:prstGeom>
        </p:spPr>
      </p:pic>
    </p:spTree>
    <p:extLst>
      <p:ext uri="{BB962C8B-B14F-4D97-AF65-F5344CB8AC3E}">
        <p14:creationId xmlns:p14="http://schemas.microsoft.com/office/powerpoint/2010/main" val="339318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052A5A-3EB8-4989-9722-09C13EB69D21}"/>
              </a:ext>
            </a:extLst>
          </p:cNvPr>
          <p:cNvPicPr>
            <a:picLocks noChangeAspect="1"/>
          </p:cNvPicPr>
          <p:nvPr/>
        </p:nvPicPr>
        <p:blipFill>
          <a:blip r:embed="rId2"/>
          <a:stretch>
            <a:fillRect/>
          </a:stretch>
        </p:blipFill>
        <p:spPr>
          <a:xfrm>
            <a:off x="0" y="1217818"/>
            <a:ext cx="12192000" cy="4422364"/>
          </a:xfrm>
          <a:prstGeom prst="rect">
            <a:avLst/>
          </a:prstGeom>
        </p:spPr>
      </p:pic>
    </p:spTree>
    <p:extLst>
      <p:ext uri="{BB962C8B-B14F-4D97-AF65-F5344CB8AC3E}">
        <p14:creationId xmlns:p14="http://schemas.microsoft.com/office/powerpoint/2010/main" val="392492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9D1745-3B44-4E29-AE61-DC810B347346}"/>
              </a:ext>
            </a:extLst>
          </p:cNvPr>
          <p:cNvPicPr>
            <a:picLocks noChangeAspect="1"/>
          </p:cNvPicPr>
          <p:nvPr/>
        </p:nvPicPr>
        <p:blipFill>
          <a:blip r:embed="rId2"/>
          <a:stretch>
            <a:fillRect/>
          </a:stretch>
        </p:blipFill>
        <p:spPr>
          <a:xfrm>
            <a:off x="0" y="1087412"/>
            <a:ext cx="12192000" cy="4683176"/>
          </a:xfrm>
          <a:prstGeom prst="rect">
            <a:avLst/>
          </a:prstGeom>
        </p:spPr>
      </p:pic>
    </p:spTree>
    <p:extLst>
      <p:ext uri="{BB962C8B-B14F-4D97-AF65-F5344CB8AC3E}">
        <p14:creationId xmlns:p14="http://schemas.microsoft.com/office/powerpoint/2010/main" val="152853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5778-1F1D-4F16-96F5-83036D4B41A2}"/>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4260350-4857-4DBB-92C3-968E0BBFA2F8}"/>
              </a:ext>
            </a:extLst>
          </p:cNvPr>
          <p:cNvSpPr>
            <a:spLocks noGrp="1"/>
          </p:cNvSpPr>
          <p:nvPr>
            <p:ph idx="1"/>
          </p:nvPr>
        </p:nvSpPr>
        <p:spPr/>
        <p:txBody>
          <a:bodyPr/>
          <a:lstStyle/>
          <a:p>
            <a:pPr marL="0" indent="0">
              <a:buNone/>
            </a:pPr>
            <a:r>
              <a:rPr lang="pt-BR" dirty="0"/>
              <a:t>def add(n1,n2):</a:t>
            </a:r>
          </a:p>
          <a:p>
            <a:pPr marL="0" indent="0">
              <a:buNone/>
            </a:pPr>
            <a:r>
              <a:rPr lang="pt-BR" dirty="0"/>
              <a:t>    print(n1+n2)</a:t>
            </a:r>
          </a:p>
          <a:p>
            <a:pPr marL="0" indent="0">
              <a:buNone/>
            </a:pPr>
            <a:r>
              <a:rPr lang="pt-BR" dirty="0"/>
              <a:t>add(10,20)</a:t>
            </a:r>
          </a:p>
          <a:p>
            <a:pPr marL="0" indent="0">
              <a:buNone/>
            </a:pPr>
            <a:endParaRPr lang="pt-BR" dirty="0"/>
          </a:p>
          <a:p>
            <a:pPr marL="0" indent="0">
              <a:buNone/>
            </a:pPr>
            <a:endParaRPr lang="en-US" dirty="0"/>
          </a:p>
        </p:txBody>
      </p:sp>
    </p:spTree>
    <p:extLst>
      <p:ext uri="{BB962C8B-B14F-4D97-AF65-F5344CB8AC3E}">
        <p14:creationId xmlns:p14="http://schemas.microsoft.com/office/powerpoint/2010/main" val="3638700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5778-1F1D-4F16-96F5-83036D4B41A2}"/>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4260350-4857-4DBB-92C3-968E0BBFA2F8}"/>
              </a:ext>
            </a:extLst>
          </p:cNvPr>
          <p:cNvSpPr>
            <a:spLocks noGrp="1"/>
          </p:cNvSpPr>
          <p:nvPr>
            <p:ph idx="1"/>
          </p:nvPr>
        </p:nvSpPr>
        <p:spPr/>
        <p:txBody>
          <a:bodyPr/>
          <a:lstStyle/>
          <a:p>
            <a:pPr marL="0" indent="0">
              <a:buNone/>
            </a:pPr>
            <a:r>
              <a:rPr lang="pt-BR" dirty="0"/>
              <a:t>def add(n1,n2):</a:t>
            </a:r>
          </a:p>
          <a:p>
            <a:pPr marL="0" indent="0">
              <a:buNone/>
            </a:pPr>
            <a:r>
              <a:rPr lang="pt-BR" dirty="0"/>
              <a:t>    print(n1+n2)</a:t>
            </a:r>
          </a:p>
          <a:p>
            <a:pPr marL="0" indent="0">
              <a:buNone/>
            </a:pPr>
            <a:endParaRPr lang="pt-BR" dirty="0"/>
          </a:p>
          <a:p>
            <a:pPr marL="0" indent="0">
              <a:buNone/>
            </a:pPr>
            <a:r>
              <a:rPr lang="pt-BR" dirty="0"/>
              <a:t>number1 = 10</a:t>
            </a:r>
          </a:p>
          <a:p>
            <a:pPr marL="0" indent="0">
              <a:buNone/>
            </a:pPr>
            <a:r>
              <a:rPr lang="pt-BR" dirty="0"/>
              <a:t>number2 = 20</a:t>
            </a:r>
          </a:p>
          <a:p>
            <a:pPr marL="0" indent="0">
              <a:buNone/>
            </a:pPr>
            <a:endParaRPr lang="pt-BR" dirty="0"/>
          </a:p>
          <a:p>
            <a:pPr marL="0" indent="0">
              <a:buNone/>
            </a:pPr>
            <a:r>
              <a:rPr lang="pt-BR" dirty="0"/>
              <a:t>add(number1,number2)</a:t>
            </a:r>
          </a:p>
          <a:p>
            <a:pPr marL="0" indent="0">
              <a:buNone/>
            </a:pPr>
            <a:endParaRPr lang="pt-BR" dirty="0"/>
          </a:p>
          <a:p>
            <a:pPr marL="0" indent="0">
              <a:buNone/>
            </a:pPr>
            <a:endParaRPr lang="en-US" dirty="0"/>
          </a:p>
        </p:txBody>
      </p:sp>
    </p:spTree>
    <p:extLst>
      <p:ext uri="{BB962C8B-B14F-4D97-AF65-F5344CB8AC3E}">
        <p14:creationId xmlns:p14="http://schemas.microsoft.com/office/powerpoint/2010/main" val="126967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9361-F4A7-4D64-A91A-1FB78C8070F8}"/>
              </a:ext>
            </a:extLst>
          </p:cNvPr>
          <p:cNvSpPr>
            <a:spLocks noGrp="1"/>
          </p:cNvSpPr>
          <p:nvPr>
            <p:ph type="title"/>
          </p:nvPr>
        </p:nvSpPr>
        <p:spPr/>
        <p:txBody>
          <a:bodyPr/>
          <a:lstStyle/>
          <a:p>
            <a:r>
              <a:rPr lang="en-US" dirty="0"/>
              <a:t>Taking Input</a:t>
            </a:r>
          </a:p>
        </p:txBody>
      </p:sp>
      <p:sp>
        <p:nvSpPr>
          <p:cNvPr id="3" name="Content Placeholder 2">
            <a:extLst>
              <a:ext uri="{FF2B5EF4-FFF2-40B4-BE49-F238E27FC236}">
                <a16:creationId xmlns:a16="http://schemas.microsoft.com/office/drawing/2014/main" id="{11BCDDF3-741C-4096-A2DC-D676559091C4}"/>
              </a:ext>
            </a:extLst>
          </p:cNvPr>
          <p:cNvSpPr>
            <a:spLocks noGrp="1"/>
          </p:cNvSpPr>
          <p:nvPr>
            <p:ph idx="1"/>
          </p:nvPr>
        </p:nvSpPr>
        <p:spPr>
          <a:xfrm>
            <a:off x="838200" y="1825625"/>
            <a:ext cx="10515600" cy="4852266"/>
          </a:xfrm>
        </p:spPr>
        <p:txBody>
          <a:bodyPr/>
          <a:lstStyle/>
          <a:p>
            <a:pPr marL="0" indent="0">
              <a:buNone/>
            </a:pPr>
            <a:r>
              <a:rPr lang="pt-BR" dirty="0"/>
              <a:t>def add(n1,n2):</a:t>
            </a:r>
          </a:p>
          <a:p>
            <a:pPr marL="0" indent="0">
              <a:buNone/>
            </a:pPr>
            <a:r>
              <a:rPr lang="pt-BR" dirty="0"/>
              <a:t>    print(n1+n2)</a:t>
            </a:r>
          </a:p>
          <a:p>
            <a:pPr marL="0" indent="0">
              <a:buNone/>
            </a:pPr>
            <a:endParaRPr lang="pt-BR" dirty="0"/>
          </a:p>
          <a:p>
            <a:pPr marL="0" indent="0">
              <a:buNone/>
            </a:pPr>
            <a:r>
              <a:rPr lang="pt-BR" dirty="0"/>
              <a:t>number1 = 10</a:t>
            </a:r>
          </a:p>
          <a:p>
            <a:pPr marL="0" indent="0">
              <a:buNone/>
            </a:pPr>
            <a:r>
              <a:rPr lang="pt-BR" dirty="0"/>
              <a:t>number2 = input("Please enter a number:")</a:t>
            </a:r>
          </a:p>
          <a:p>
            <a:pPr marL="0" indent="0">
              <a:buNone/>
            </a:pPr>
            <a:endParaRPr lang="pt-BR" dirty="0"/>
          </a:p>
          <a:p>
            <a:pPr marL="0" indent="0">
              <a:buNone/>
            </a:pPr>
            <a:r>
              <a:rPr lang="pt-BR" dirty="0"/>
              <a:t>add(number1,number2)</a:t>
            </a:r>
          </a:p>
          <a:p>
            <a:pPr marL="0" indent="0">
              <a:buNone/>
            </a:pPr>
            <a:endParaRPr lang="en-US" dirty="0"/>
          </a:p>
          <a:p>
            <a:pPr marL="0" indent="0">
              <a:buNone/>
            </a:pPr>
            <a:r>
              <a:rPr lang="en-US" dirty="0" err="1">
                <a:solidFill>
                  <a:srgbClr val="FF0000"/>
                </a:solidFill>
              </a:rPr>
              <a:t>TypeError</a:t>
            </a:r>
            <a:r>
              <a:rPr lang="en-US" dirty="0">
                <a:solidFill>
                  <a:srgbClr val="FF0000"/>
                </a:solidFill>
              </a:rPr>
              <a:t>: unsupported operand type(s) for +: 'int' and 'str'</a:t>
            </a:r>
          </a:p>
        </p:txBody>
      </p:sp>
      <p:sp>
        <p:nvSpPr>
          <p:cNvPr id="4" name="TextBox 3">
            <a:extLst>
              <a:ext uri="{FF2B5EF4-FFF2-40B4-BE49-F238E27FC236}">
                <a16:creationId xmlns:a16="http://schemas.microsoft.com/office/drawing/2014/main" id="{443EE63F-352B-4141-99BF-2FF84C054581}"/>
              </a:ext>
            </a:extLst>
          </p:cNvPr>
          <p:cNvSpPr txBox="1"/>
          <p:nvPr/>
        </p:nvSpPr>
        <p:spPr>
          <a:xfrm>
            <a:off x="7332314" y="4435465"/>
            <a:ext cx="4021486" cy="523220"/>
          </a:xfrm>
          <a:prstGeom prst="rect">
            <a:avLst/>
          </a:prstGeom>
          <a:solidFill>
            <a:schemeClr val="bg2"/>
          </a:solidFill>
        </p:spPr>
        <p:txBody>
          <a:bodyPr wrap="none" rtlCol="0">
            <a:spAutoFit/>
          </a:bodyPr>
          <a:lstStyle/>
          <a:p>
            <a:r>
              <a:rPr lang="en-US" sz="2800" dirty="0"/>
              <a:t>Please enter a number: 20</a:t>
            </a:r>
          </a:p>
        </p:txBody>
      </p:sp>
    </p:spTree>
    <p:extLst>
      <p:ext uri="{BB962C8B-B14F-4D97-AF65-F5344CB8AC3E}">
        <p14:creationId xmlns:p14="http://schemas.microsoft.com/office/powerpoint/2010/main" val="3226185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274320" indent="-274320" algn="just">
              <a:buFont typeface="Wingdings 2"/>
              <a:buChar char=""/>
              <a:defRPr/>
            </a:pPr>
            <a:r>
              <a:rPr lang="en-US" dirty="0" smtClean="0"/>
              <a:t>Syntax errors, also known as parsing errors, are perhaps the most common kind of error you encounter while you are still learning Python.</a:t>
            </a:r>
          </a:p>
          <a:p>
            <a:pPr marL="274320" indent="-274320" algn="just">
              <a:buNone/>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r>
              <a:rPr lang="en-US" dirty="0" smtClean="0"/>
              <a:t>The parser repeats the offending line and displays a little ‘arrow’ pointing at the earliest point in the line where the error was detected. The error is detected at the token </a:t>
            </a:r>
            <a:r>
              <a:rPr lang="en-US" i="1" dirty="0" smtClean="0"/>
              <a:t>preceding</a:t>
            </a:r>
            <a:r>
              <a:rPr lang="en-US" dirty="0" smtClean="0"/>
              <a:t> the arrow. File name and line number are printed so you know where to look in case the input came from a script.</a:t>
            </a:r>
          </a:p>
          <a:p>
            <a:pPr marL="274320" indent="-274320">
              <a:buNone/>
              <a:defRPr/>
            </a:pPr>
            <a:endParaRPr lang="en-US" dirty="0"/>
          </a:p>
        </p:txBody>
      </p:sp>
      <p:sp>
        <p:nvSpPr>
          <p:cNvPr id="3" name="Title 2"/>
          <p:cNvSpPr>
            <a:spLocks noGrp="1"/>
          </p:cNvSpPr>
          <p:nvPr>
            <p:ph type="title"/>
          </p:nvPr>
        </p:nvSpPr>
        <p:spPr/>
        <p:txBody>
          <a:bodyPr>
            <a:normAutofit/>
          </a:bodyPr>
          <a:lstStyle/>
          <a:p>
            <a:pPr>
              <a:defRPr/>
            </a:pPr>
            <a:r>
              <a:rPr b="1" smtClean="0"/>
              <a:t>Syntax Errors</a:t>
            </a:r>
            <a:br>
              <a:rPr b="1" smtClean="0"/>
            </a:br>
            <a:endParaRPr/>
          </a:p>
        </p:txBody>
      </p:sp>
      <p:pic>
        <p:nvPicPr>
          <p:cNvPr id="8196" name="Picture 6"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2590801"/>
            <a:ext cx="5505590" cy="17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424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p:txBody>
          <a:bodyPr/>
          <a:lstStyle/>
          <a:p>
            <a:pPr algn="just"/>
            <a:r>
              <a:rPr lang="en-US" altLang="en-US" smtClean="0"/>
              <a:t>Even if a statement or expression is syntactically correct, it may cause an error when an attempt is made to execute it. Errors detected during execution are called </a:t>
            </a:r>
            <a:r>
              <a:rPr lang="en-US" altLang="en-US" i="1" smtClean="0"/>
              <a:t>exceptions</a:t>
            </a:r>
            <a:r>
              <a:rPr lang="en-US" altLang="en-US" smtClean="0"/>
              <a:t> and are not unconditionally fatal. Most exceptions are not handled by programs, however, and result in error messages like “cannot divide by zero” or “cannot concatenate ‘str’ and ‘int’ objects”.</a:t>
            </a:r>
          </a:p>
        </p:txBody>
      </p:sp>
      <p:sp>
        <p:nvSpPr>
          <p:cNvPr id="3" name="Title 2"/>
          <p:cNvSpPr>
            <a:spLocks noGrp="1"/>
          </p:cNvSpPr>
          <p:nvPr>
            <p:ph type="title"/>
          </p:nvPr>
        </p:nvSpPr>
        <p:spPr/>
        <p:txBody>
          <a:bodyPr>
            <a:normAutofit/>
          </a:bodyPr>
          <a:lstStyle/>
          <a:p>
            <a:pPr>
              <a:defRPr/>
            </a:pPr>
            <a:r>
              <a:rPr b="1" smtClean="0"/>
              <a:t>Exceptions</a:t>
            </a:r>
            <a:br>
              <a:rPr b="1" smtClean="0"/>
            </a:br>
            <a:endParaRPr/>
          </a:p>
        </p:txBody>
      </p:sp>
      <p:pic>
        <p:nvPicPr>
          <p:cNvPr id="9220"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4572000"/>
            <a:ext cx="7096138" cy="210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723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3C38-FE25-4E6F-9303-E72E334BE442}"/>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FB79FB14-CFB2-4675-9C1A-D22FDB6434B6}"/>
              </a:ext>
            </a:extLst>
          </p:cNvPr>
          <p:cNvSpPr>
            <a:spLocks noGrp="1"/>
          </p:cNvSpPr>
          <p:nvPr>
            <p:ph idx="1"/>
          </p:nvPr>
        </p:nvSpPr>
        <p:spPr/>
        <p:txBody>
          <a:bodyPr/>
          <a:lstStyle/>
          <a:p>
            <a:pPr marL="0" indent="0">
              <a:buNone/>
            </a:pPr>
            <a:r>
              <a:rPr lang="en-US" dirty="0"/>
              <a:t>&gt;&gt;&gt; </a:t>
            </a:r>
            <a:r>
              <a:rPr lang="en-US" dirty="0" err="1"/>
              <a:t>mylist</a:t>
            </a:r>
            <a:r>
              <a:rPr lang="en-US" dirty="0"/>
              <a:t> = [x for x in 'word']</a:t>
            </a:r>
          </a:p>
          <a:p>
            <a:pPr marL="0" indent="0">
              <a:buNone/>
            </a:pPr>
            <a:r>
              <a:rPr lang="en-US" dirty="0"/>
              <a:t>&gt;&gt;&gt; print(</a:t>
            </a:r>
            <a:r>
              <a:rPr lang="en-US" dirty="0" err="1"/>
              <a:t>mylist</a:t>
            </a:r>
            <a:r>
              <a:rPr lang="en-US" dirty="0"/>
              <a:t>)</a:t>
            </a:r>
          </a:p>
          <a:p>
            <a:pPr marL="0" indent="0">
              <a:buNone/>
            </a:pPr>
            <a:r>
              <a:rPr lang="en-US" dirty="0"/>
              <a:t>['w', 'o', 'r', 'd’]</a:t>
            </a:r>
          </a:p>
          <a:p>
            <a:pPr marL="0" indent="0">
              <a:buNone/>
            </a:pPr>
            <a:endParaRPr lang="en-US" dirty="0"/>
          </a:p>
          <a:p>
            <a:pPr marL="0" indent="0">
              <a:buNone/>
            </a:pPr>
            <a:r>
              <a:rPr lang="en-US" dirty="0"/>
              <a:t>&gt;&gt;&gt; </a:t>
            </a:r>
            <a:r>
              <a:rPr lang="en-US" dirty="0" err="1"/>
              <a:t>mylist</a:t>
            </a:r>
            <a:r>
              <a:rPr lang="en-US" dirty="0"/>
              <a:t> = [x for x in range(0,11)]</a:t>
            </a:r>
          </a:p>
          <a:p>
            <a:pPr marL="0" indent="0">
              <a:buNone/>
            </a:pPr>
            <a:r>
              <a:rPr lang="en-US" dirty="0"/>
              <a:t>&gt;&gt;&gt; print(</a:t>
            </a:r>
            <a:r>
              <a:rPr lang="en-US" dirty="0" err="1"/>
              <a:t>mylist</a:t>
            </a:r>
            <a:r>
              <a:rPr lang="en-US" dirty="0"/>
              <a:t>)</a:t>
            </a:r>
          </a:p>
          <a:p>
            <a:pPr marL="0" indent="0">
              <a:buNone/>
            </a:pPr>
            <a:r>
              <a:rPr lang="en-US" dirty="0"/>
              <a:t>[0, 1, 2, 3, 4, 5, 6, 7, 8, 9, 10]</a:t>
            </a:r>
          </a:p>
        </p:txBody>
      </p:sp>
    </p:spTree>
    <p:extLst>
      <p:ext uri="{BB962C8B-B14F-4D97-AF65-F5344CB8AC3E}">
        <p14:creationId xmlns:p14="http://schemas.microsoft.com/office/powerpoint/2010/main" val="474413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0"/>
            <a:ext cx="8229600" cy="5829300"/>
          </a:xfrm>
        </p:spPr>
        <p:txBody>
          <a:bodyPr>
            <a:normAutofit fontScale="92500" lnSpcReduction="20000"/>
          </a:bodyPr>
          <a:lstStyle/>
          <a:p>
            <a:pPr marL="274320" indent="-274320" algn="just">
              <a:buFont typeface="Wingdings 2"/>
              <a:buChar char=""/>
              <a:defRPr/>
            </a:pPr>
            <a:r>
              <a:rPr lang="en-US" dirty="0" smtClean="0"/>
              <a:t>It is possible to write programs that handle selected exceptions. Consider the following, where a user-generated interruption is signaled by raising the </a:t>
            </a:r>
            <a:r>
              <a:rPr lang="en-US" dirty="0" err="1" smtClean="0"/>
              <a:t>KeyboardInterrupt</a:t>
            </a:r>
            <a:r>
              <a:rPr lang="en-US" dirty="0" smtClean="0"/>
              <a:t> exception.</a:t>
            </a:r>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r>
              <a:rPr lang="en-US" dirty="0" smtClean="0"/>
              <a:t>First the 'try' clause is executed until an exception occurs, in which case the rest of 'try' clause is skipped and the 'except' clause is executed (depending on type of exception), and execution continues. If an exception occurs which does not match the exception named in the except clause, it is passed on to outer try statements; if no handler is found, it is an unhandled exception and execution stops.</a:t>
            </a:r>
            <a:endParaRPr lang="en-US" dirty="0"/>
          </a:p>
        </p:txBody>
      </p:sp>
      <p:sp>
        <p:nvSpPr>
          <p:cNvPr id="3" name="Title 2"/>
          <p:cNvSpPr>
            <a:spLocks noGrp="1"/>
          </p:cNvSpPr>
          <p:nvPr>
            <p:ph type="title"/>
          </p:nvPr>
        </p:nvSpPr>
        <p:spPr>
          <a:xfrm>
            <a:off x="1981200" y="152400"/>
            <a:ext cx="8229600" cy="685800"/>
          </a:xfrm>
        </p:spPr>
        <p:txBody>
          <a:bodyPr>
            <a:normAutofit fontScale="90000"/>
          </a:bodyPr>
          <a:lstStyle/>
          <a:p>
            <a:pPr>
              <a:defRPr/>
            </a:pPr>
            <a:r>
              <a:rPr b="1" smtClean="0"/>
              <a:t>Handling Exceptions</a:t>
            </a:r>
            <a:endParaRPr/>
          </a:p>
        </p:txBody>
      </p:sp>
      <p:pic>
        <p:nvPicPr>
          <p:cNvPr id="10244"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7759" y="2341684"/>
            <a:ext cx="8138630" cy="15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418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1981200" y="304800"/>
            <a:ext cx="8229600" cy="6172200"/>
          </a:xfrm>
        </p:spPr>
        <p:txBody>
          <a:bodyPr/>
          <a:lstStyle/>
          <a:p>
            <a:pPr algn="just"/>
            <a:r>
              <a:rPr lang="en-US" altLang="en-US" smtClean="0"/>
              <a:t>The last except clause (when many are declared) may omit the exception name(s), to serve as a wildcard. This makes it very easy to mask a real programming error. It can also be used to print an error message and then re-raise the exception.</a:t>
            </a:r>
          </a:p>
          <a:p>
            <a:pPr algn="just"/>
            <a:r>
              <a:rPr lang="en-US" altLang="en-US" smtClean="0"/>
              <a:t>The try-except statement has an optional </a:t>
            </a:r>
            <a:r>
              <a:rPr lang="en-US" altLang="en-US" i="1" smtClean="0"/>
              <a:t>else clause</a:t>
            </a:r>
            <a:r>
              <a:rPr lang="en-US" altLang="en-US" smtClean="0"/>
              <a:t>, which, when present, must follow all except clauses. It is useful for code that must be executed if the try clause does not raise an exception.</a:t>
            </a:r>
          </a:p>
        </p:txBody>
      </p:sp>
      <p:pic>
        <p:nvPicPr>
          <p:cNvPr id="11267"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2862" y="4369776"/>
            <a:ext cx="7309338" cy="216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751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1981200" y="679940"/>
            <a:ext cx="9914792" cy="5416060"/>
          </a:xfrm>
        </p:spPr>
        <p:txBody>
          <a:bodyPr/>
          <a:lstStyle/>
          <a:p>
            <a:pPr algn="just"/>
            <a:r>
              <a:rPr lang="en-US" altLang="en-US" dirty="0" smtClean="0"/>
              <a:t>The raise statement allows the programmer to force a specified exception to occur.</a:t>
            </a:r>
          </a:p>
          <a:p>
            <a:pPr algn="just"/>
            <a:endParaRPr lang="en-US" altLang="en-US" dirty="0" smtClean="0"/>
          </a:p>
          <a:p>
            <a:pPr algn="just"/>
            <a:endParaRPr lang="en-US" altLang="en-US" dirty="0" smtClean="0"/>
          </a:p>
          <a:p>
            <a:pPr algn="just"/>
            <a:endParaRPr lang="en-US" altLang="en-US" dirty="0" smtClean="0"/>
          </a:p>
          <a:p>
            <a:pPr algn="just"/>
            <a:r>
              <a:rPr lang="en-US" altLang="en-US" dirty="0" smtClean="0"/>
              <a:t>The </a:t>
            </a:r>
            <a:r>
              <a:rPr lang="en-US" altLang="en-US" dirty="0" smtClean="0"/>
              <a:t>sole argument to raise indicates the exception to be raised. </a:t>
            </a:r>
          </a:p>
          <a:p>
            <a:pPr algn="just"/>
            <a:r>
              <a:rPr lang="en-US" altLang="en-US" dirty="0" smtClean="0"/>
              <a:t>A simpler form of the raise statement allows one to re-raise the exception (if you don’t want to handle it):</a:t>
            </a:r>
          </a:p>
        </p:txBody>
      </p:sp>
      <p:sp>
        <p:nvSpPr>
          <p:cNvPr id="3" name="Title 2"/>
          <p:cNvSpPr>
            <a:spLocks noGrp="1"/>
          </p:cNvSpPr>
          <p:nvPr>
            <p:ph type="title"/>
          </p:nvPr>
        </p:nvSpPr>
        <p:spPr>
          <a:xfrm>
            <a:off x="1981200" y="146540"/>
            <a:ext cx="8229600" cy="533400"/>
          </a:xfrm>
        </p:spPr>
        <p:txBody>
          <a:bodyPr>
            <a:normAutofit fontScale="90000"/>
          </a:bodyPr>
          <a:lstStyle/>
          <a:p>
            <a:pPr>
              <a:defRPr/>
            </a:pPr>
            <a:r>
              <a:rPr b="1" dirty="0" smtClean="0"/>
              <a:t>Raising Exceptions</a:t>
            </a:r>
            <a:endParaRPr dirty="0"/>
          </a:p>
        </p:txBody>
      </p:sp>
      <p:pic>
        <p:nvPicPr>
          <p:cNvPr id="12292"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8993" y="1213340"/>
            <a:ext cx="5967536" cy="138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2393" y="4648200"/>
            <a:ext cx="4047392" cy="2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005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229600" cy="5700346"/>
          </a:xfrm>
        </p:spPr>
        <p:txBody>
          <a:bodyPr>
            <a:normAutofit fontScale="92500" lnSpcReduction="10000"/>
          </a:bodyPr>
          <a:lstStyle/>
          <a:p>
            <a:pPr marL="274320" indent="-274320" algn="just">
              <a:buFont typeface="Wingdings 2"/>
              <a:buChar char=""/>
              <a:defRPr/>
            </a:pPr>
            <a:r>
              <a:rPr lang="en-US" dirty="0" smtClean="0"/>
              <a:t>Programs may name their own exceptions by creating a new exception class. These are derived from the Exception class, either directly or indirectly.</a:t>
            </a:r>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endParaRPr lang="en-US" dirty="0"/>
          </a:p>
          <a:p>
            <a:pPr marL="274320" indent="-274320" algn="just">
              <a:buFont typeface="Wingdings 2"/>
              <a:buChar char=""/>
              <a:defRPr/>
            </a:pPr>
            <a:endParaRPr lang="en-US" dirty="0" smtClean="0"/>
          </a:p>
          <a:p>
            <a:pPr marL="274320" indent="-274320" algn="just">
              <a:buFont typeface="Wingdings 2"/>
              <a:buChar char=""/>
              <a:defRPr/>
            </a:pPr>
            <a:r>
              <a:rPr lang="en-US" dirty="0" smtClean="0"/>
              <a:t>Here, the </a:t>
            </a:r>
            <a:r>
              <a:rPr lang="en-US" dirty="0" err="1" smtClean="0"/>
              <a:t>def__init</a:t>
            </a:r>
            <a:r>
              <a:rPr lang="en-US" dirty="0" smtClean="0"/>
              <a:t>__() of Exception has been overridden. The new behavior simply creates the value attribute.</a:t>
            </a:r>
            <a:endParaRPr lang="en-US" dirty="0"/>
          </a:p>
        </p:txBody>
      </p:sp>
      <p:sp>
        <p:nvSpPr>
          <p:cNvPr id="3" name="Title 2"/>
          <p:cNvSpPr>
            <a:spLocks noGrp="1"/>
          </p:cNvSpPr>
          <p:nvPr>
            <p:ph type="title"/>
          </p:nvPr>
        </p:nvSpPr>
        <p:spPr>
          <a:xfrm>
            <a:off x="1905000" y="381000"/>
            <a:ext cx="8229600" cy="533400"/>
          </a:xfrm>
        </p:spPr>
        <p:txBody>
          <a:bodyPr>
            <a:normAutofit fontScale="90000"/>
          </a:bodyPr>
          <a:lstStyle/>
          <a:p>
            <a:pPr>
              <a:defRPr/>
            </a:pPr>
            <a:r>
              <a:rPr b="1" smtClean="0"/>
              <a:t>User-defined Exceptions</a:t>
            </a:r>
            <a:endParaRPr/>
          </a:p>
        </p:txBody>
      </p:sp>
      <p:pic>
        <p:nvPicPr>
          <p:cNvPr id="13316"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4116" y="2157047"/>
            <a:ext cx="5978769" cy="338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412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0"/>
            <a:ext cx="8229600" cy="5943600"/>
          </a:xfrm>
        </p:spPr>
        <p:txBody>
          <a:bodyPr>
            <a:normAutofit lnSpcReduction="10000"/>
          </a:bodyPr>
          <a:lstStyle/>
          <a:p>
            <a:pPr marL="274320" indent="-274320" algn="just">
              <a:buFont typeface="Wingdings 2"/>
              <a:buChar char=""/>
              <a:defRPr/>
            </a:pPr>
            <a:r>
              <a:rPr lang="en-US" dirty="0" smtClean="0"/>
              <a:t>The try statement has another optional clause which is intended to define clean-up actions that must be executed under all circumstances.</a:t>
            </a:r>
          </a:p>
          <a:p>
            <a:pPr marL="274320" indent="-274320" algn="just">
              <a:buFont typeface="Wingdings 2"/>
              <a:buChar char=""/>
              <a:defRPr/>
            </a:pPr>
            <a:endParaRPr lang="en-US" dirty="0" smtClean="0"/>
          </a:p>
          <a:p>
            <a:pPr marL="274320" indent="-274320" algn="just">
              <a:buFont typeface="Wingdings 2"/>
              <a:buChar char=""/>
              <a:defRPr/>
            </a:pPr>
            <a:endParaRPr lang="en-US" dirty="0"/>
          </a:p>
          <a:p>
            <a:pPr marL="274320" indent="-274320" algn="just">
              <a:buFont typeface="Wingdings 2"/>
              <a:buChar char=""/>
              <a:defRPr/>
            </a:pPr>
            <a:endParaRPr lang="en-US" dirty="0" smtClean="0"/>
          </a:p>
          <a:p>
            <a:pPr marL="274320" indent="-274320" algn="just">
              <a:buFont typeface="Wingdings 2"/>
              <a:buChar char=""/>
              <a:defRPr/>
            </a:pPr>
            <a:endParaRPr lang="en-US" dirty="0" smtClean="0"/>
          </a:p>
          <a:p>
            <a:pPr marL="274320" indent="-274320" algn="just">
              <a:buFont typeface="Wingdings 2"/>
              <a:buChar char=""/>
              <a:defRPr/>
            </a:pPr>
            <a:r>
              <a:rPr lang="en-US" dirty="0" smtClean="0"/>
              <a:t>A finally clause is executed before leaving the try statement, whether an exception has occurred or not. When an exception has occurred in the try clause and has not been handled by an except clause, it is re-raised after the finally clause has been executed. The finally clause is also executed “on the way out” when any other clause of the try statement is exited using break/continue/return.</a:t>
            </a:r>
          </a:p>
        </p:txBody>
      </p:sp>
      <p:sp>
        <p:nvSpPr>
          <p:cNvPr id="3" name="Title 2"/>
          <p:cNvSpPr>
            <a:spLocks noGrp="1"/>
          </p:cNvSpPr>
          <p:nvPr>
            <p:ph type="title"/>
          </p:nvPr>
        </p:nvSpPr>
        <p:spPr>
          <a:xfrm>
            <a:off x="1981200" y="152400"/>
            <a:ext cx="8229600" cy="609600"/>
          </a:xfrm>
        </p:spPr>
        <p:txBody>
          <a:bodyPr>
            <a:normAutofit fontScale="90000"/>
          </a:bodyPr>
          <a:lstStyle/>
          <a:p>
            <a:pPr>
              <a:defRPr/>
            </a:pPr>
            <a:r>
              <a:rPr b="1" smtClean="0"/>
              <a:t>Defining Clean-up Actions</a:t>
            </a:r>
            <a:endParaRPr/>
          </a:p>
        </p:txBody>
      </p:sp>
      <p:pic>
        <p:nvPicPr>
          <p:cNvPr id="14340" name="Picture 4"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0477" y="2113084"/>
            <a:ext cx="4217377" cy="182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024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1981200" y="914400"/>
            <a:ext cx="8229600" cy="5181600"/>
          </a:xfrm>
        </p:spPr>
        <p:txBody>
          <a:bodyPr>
            <a:normAutofit lnSpcReduction="10000"/>
          </a:bodyPr>
          <a:lstStyle/>
          <a:p>
            <a:pPr algn="just"/>
            <a:r>
              <a:rPr lang="en-US" altLang="en-US" dirty="0" smtClean="0"/>
              <a:t>Some objects define standard clean-up actions to be undertaken when the object is no longer needed, regardless of whether or not the operation using the object succeeded or failed. </a:t>
            </a:r>
            <a:endParaRPr lang="en-US" altLang="en-US" dirty="0" smtClean="0"/>
          </a:p>
          <a:p>
            <a:pPr algn="just"/>
            <a:endParaRPr lang="en-US" altLang="en-US" dirty="0"/>
          </a:p>
          <a:p>
            <a:pPr algn="just"/>
            <a:endParaRPr lang="en-US" altLang="en-US" dirty="0" smtClean="0"/>
          </a:p>
          <a:p>
            <a:pPr algn="just"/>
            <a:r>
              <a:rPr lang="en-US" altLang="en-US" dirty="0" smtClean="0"/>
              <a:t>The problem with this code is that it leaves the file open for an indefinite amount of time after the code has finished executing. </a:t>
            </a:r>
          </a:p>
          <a:p>
            <a:pPr algn="just"/>
            <a:r>
              <a:rPr lang="en-US" altLang="en-US" dirty="0" smtClean="0"/>
              <a:t>The ‘with’ statement allows objects like files to be used in a way that ensures they are always cleaned up promptly and correctly.</a:t>
            </a:r>
          </a:p>
        </p:txBody>
      </p:sp>
      <p:sp>
        <p:nvSpPr>
          <p:cNvPr id="3" name="Title 2"/>
          <p:cNvSpPr>
            <a:spLocks noGrp="1"/>
          </p:cNvSpPr>
          <p:nvPr>
            <p:ph type="title"/>
          </p:nvPr>
        </p:nvSpPr>
        <p:spPr>
          <a:xfrm>
            <a:off x="1981200" y="152400"/>
            <a:ext cx="8229600" cy="685800"/>
          </a:xfrm>
        </p:spPr>
        <p:txBody>
          <a:bodyPr>
            <a:normAutofit fontScale="90000"/>
          </a:bodyPr>
          <a:lstStyle/>
          <a:p>
            <a:pPr>
              <a:defRPr/>
            </a:pPr>
            <a:r>
              <a:rPr b="1" smtClean="0"/>
              <a:t>Predefined Clean-up Actions</a:t>
            </a:r>
            <a:endParaRPr/>
          </a:p>
        </p:txBody>
      </p:sp>
      <p:pic>
        <p:nvPicPr>
          <p:cNvPr id="15364" name="Picture 4"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104292"/>
            <a:ext cx="5926191" cy="80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0170" y="5509847"/>
            <a:ext cx="5872132" cy="12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634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Following Slides Contains Opinions for 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5494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976"/>
            <a:ext cx="10515600" cy="6488723"/>
          </a:xfrm>
        </p:spPr>
        <p:txBody>
          <a:bodyPr>
            <a:normAutofit/>
          </a:bodyPr>
          <a:lstStyle/>
          <a:p>
            <a:r>
              <a:rPr lang="en-US" dirty="0"/>
              <a:t>The idea behind "catch late" is, rather than catching as late as possible, to catch as early as is useful. </a:t>
            </a:r>
            <a:endParaRPr lang="en-US" dirty="0" smtClean="0"/>
          </a:p>
          <a:p>
            <a:r>
              <a:rPr lang="en-US" dirty="0" smtClean="0"/>
              <a:t>If </a:t>
            </a:r>
            <a:r>
              <a:rPr lang="en-US" dirty="0"/>
              <a:t>you have a file parser, for example, there's no point handling a file not found. </a:t>
            </a:r>
            <a:endParaRPr lang="en-US" dirty="0" smtClean="0"/>
          </a:p>
          <a:p>
            <a:r>
              <a:rPr lang="en-US" dirty="0" smtClean="0"/>
              <a:t>What </a:t>
            </a:r>
            <a:r>
              <a:rPr lang="en-US" dirty="0"/>
              <a:t>are you meant to do with that, what is your recovery path? </a:t>
            </a:r>
            <a:endParaRPr lang="en-US" dirty="0" smtClean="0"/>
          </a:p>
          <a:p>
            <a:r>
              <a:rPr lang="en-US" dirty="0" smtClean="0"/>
              <a:t>There </a:t>
            </a:r>
            <a:r>
              <a:rPr lang="en-US" dirty="0"/>
              <a:t>isn't one, so don't catch. </a:t>
            </a:r>
            <a:endParaRPr lang="en-US" dirty="0" smtClean="0"/>
          </a:p>
          <a:p>
            <a:r>
              <a:rPr lang="en-US" dirty="0" smtClean="0"/>
              <a:t>Go </a:t>
            </a:r>
            <a:r>
              <a:rPr lang="en-US" dirty="0"/>
              <a:t>to your </a:t>
            </a:r>
            <a:r>
              <a:rPr lang="en-US" dirty="0" err="1"/>
              <a:t>lexer</a:t>
            </a:r>
            <a:r>
              <a:rPr lang="en-US" dirty="0"/>
              <a:t>, what do you do there, how do you recover from this such that your program can continue? </a:t>
            </a:r>
            <a:endParaRPr lang="en-US" dirty="0" smtClean="0"/>
          </a:p>
          <a:p>
            <a:r>
              <a:rPr lang="en-US" dirty="0" smtClean="0"/>
              <a:t>It </a:t>
            </a:r>
            <a:r>
              <a:rPr lang="en-US" dirty="0"/>
              <a:t>can't, let the exception pass. </a:t>
            </a:r>
            <a:endParaRPr lang="en-US" dirty="0" smtClean="0"/>
          </a:p>
          <a:p>
            <a:r>
              <a:rPr lang="en-US" dirty="0" smtClean="0"/>
              <a:t>How </a:t>
            </a:r>
            <a:r>
              <a:rPr lang="en-US" dirty="0"/>
              <a:t>can your scanner handle this? </a:t>
            </a:r>
            <a:endParaRPr lang="en-US" dirty="0" smtClean="0"/>
          </a:p>
          <a:p>
            <a:r>
              <a:rPr lang="en-US" dirty="0" smtClean="0"/>
              <a:t>It </a:t>
            </a:r>
            <a:r>
              <a:rPr lang="en-US" dirty="0"/>
              <a:t>can't, let it pass. </a:t>
            </a:r>
            <a:endParaRPr lang="en-US" dirty="0" smtClean="0"/>
          </a:p>
          <a:p>
            <a:r>
              <a:rPr lang="en-US" dirty="0" smtClean="0"/>
              <a:t>How </a:t>
            </a:r>
            <a:r>
              <a:rPr lang="en-US" dirty="0"/>
              <a:t>can the calling code handle this? </a:t>
            </a:r>
            <a:endParaRPr lang="en-US" dirty="0" smtClean="0"/>
          </a:p>
          <a:p>
            <a:r>
              <a:rPr lang="en-US" dirty="0" smtClean="0"/>
              <a:t>It </a:t>
            </a:r>
            <a:r>
              <a:rPr lang="en-US" dirty="0"/>
              <a:t>can either try another </a:t>
            </a:r>
            <a:r>
              <a:rPr lang="en-US" dirty="0" err="1"/>
              <a:t>filepath</a:t>
            </a:r>
            <a:r>
              <a:rPr lang="en-US" dirty="0"/>
              <a:t> or alert the user, so catch.</a:t>
            </a:r>
            <a:endParaRPr lang="en-US" dirty="0"/>
          </a:p>
        </p:txBody>
      </p:sp>
    </p:spTree>
    <p:extLst>
      <p:ext uri="{BB962C8B-B14F-4D97-AF65-F5344CB8AC3E}">
        <p14:creationId xmlns:p14="http://schemas.microsoft.com/office/powerpoint/2010/main" val="1391772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684594"/>
          </a:xfrm>
        </p:spPr>
        <p:txBody>
          <a:bodyPr/>
          <a:lstStyle/>
          <a:p>
            <a:r>
              <a:rPr lang="en-US" dirty="0"/>
              <a:t>Just a reminder for anyone reaching to this question and doing </a:t>
            </a:r>
            <a:endParaRPr lang="en-US" dirty="0" smtClean="0"/>
          </a:p>
          <a:p>
            <a:r>
              <a:rPr lang="en-US" dirty="0" smtClean="0"/>
              <a:t>Android </a:t>
            </a:r>
            <a:r>
              <a:rPr lang="en-US" dirty="0"/>
              <a:t>development. </a:t>
            </a:r>
            <a:endParaRPr lang="en-US" dirty="0" smtClean="0"/>
          </a:p>
          <a:p>
            <a:r>
              <a:rPr lang="en-US" dirty="0" smtClean="0"/>
              <a:t>On </a:t>
            </a:r>
            <a:r>
              <a:rPr lang="en-US" dirty="0"/>
              <a:t>Android, exceptions must be caught and handled locally - in the same function where it is first caught. </a:t>
            </a:r>
            <a:endParaRPr lang="en-US" dirty="0" smtClean="0"/>
          </a:p>
          <a:p>
            <a:r>
              <a:rPr lang="en-US" dirty="0" smtClean="0"/>
              <a:t>This </a:t>
            </a:r>
            <a:r>
              <a:rPr lang="en-US" dirty="0"/>
              <a:t>is because exceptions don't propagate across message handlers - your application will be killed if it happens. </a:t>
            </a:r>
            <a:endParaRPr lang="en-US" dirty="0" smtClean="0"/>
          </a:p>
          <a:p>
            <a:r>
              <a:rPr lang="en-US" dirty="0" smtClean="0"/>
              <a:t>So</a:t>
            </a:r>
            <a:r>
              <a:rPr lang="en-US" dirty="0"/>
              <a:t>, you should not cite this advice when doing Android development.</a:t>
            </a:r>
            <a:endParaRPr lang="en-US" dirty="0"/>
          </a:p>
        </p:txBody>
      </p:sp>
    </p:spTree>
    <p:extLst>
      <p:ext uri="{BB962C8B-B14F-4D97-AF65-F5344CB8AC3E}">
        <p14:creationId xmlns:p14="http://schemas.microsoft.com/office/powerpoint/2010/main" val="1498675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6"/>
            <a:ext cx="10515600" cy="5926016"/>
          </a:xfrm>
        </p:spPr>
        <p:txBody>
          <a:bodyPr>
            <a:normAutofit fontScale="92500" lnSpcReduction="10000"/>
          </a:bodyPr>
          <a:lstStyle/>
          <a:p>
            <a:r>
              <a:rPr lang="en-US" dirty="0"/>
              <a:t>In my experience, its best to throw exceptions at the point where the errors occur. </a:t>
            </a:r>
            <a:endParaRPr lang="en-US" dirty="0" smtClean="0"/>
          </a:p>
          <a:p>
            <a:r>
              <a:rPr lang="en-US" dirty="0" smtClean="0"/>
              <a:t>You </a:t>
            </a:r>
            <a:r>
              <a:rPr lang="en-US" dirty="0"/>
              <a:t>do this because it's the point where you know the most about why the exception was triggered</a:t>
            </a:r>
            <a:r>
              <a:rPr lang="en-US" dirty="0" smtClean="0"/>
              <a:t>.</a:t>
            </a:r>
          </a:p>
          <a:p>
            <a:endParaRPr lang="en-US" dirty="0"/>
          </a:p>
          <a:p>
            <a:pPr fontAlgn="base"/>
            <a:r>
              <a:rPr lang="en-US" dirty="0"/>
              <a:t>As the exception unwinds back up the layers, catching and </a:t>
            </a:r>
            <a:r>
              <a:rPr lang="en-US" dirty="0" err="1"/>
              <a:t>rethrowing</a:t>
            </a:r>
            <a:r>
              <a:rPr lang="en-US" dirty="0"/>
              <a:t> is a good way to add additional context to the exception. </a:t>
            </a:r>
            <a:endParaRPr lang="en-US" dirty="0" smtClean="0"/>
          </a:p>
          <a:p>
            <a:pPr fontAlgn="base"/>
            <a:r>
              <a:rPr lang="en-US" dirty="0" smtClean="0"/>
              <a:t>This </a:t>
            </a:r>
            <a:r>
              <a:rPr lang="en-US" dirty="0"/>
              <a:t>can mean throwing a different type of exception, but include the original exception when you do this</a:t>
            </a:r>
            <a:r>
              <a:rPr lang="en-US" dirty="0" smtClean="0"/>
              <a:t>.</a:t>
            </a:r>
          </a:p>
          <a:p>
            <a:pPr fontAlgn="base"/>
            <a:endParaRPr lang="en-US" dirty="0"/>
          </a:p>
          <a:p>
            <a:pPr fontAlgn="base"/>
            <a:r>
              <a:rPr lang="en-US" dirty="0"/>
              <a:t>Eventually the exception will reach a layer where you are able to make decisions on code flow (</a:t>
            </a:r>
            <a:r>
              <a:rPr lang="en-US" dirty="0" err="1"/>
              <a:t>e.g</a:t>
            </a:r>
            <a:r>
              <a:rPr lang="en-US" dirty="0"/>
              <a:t> a prompt the user for action). </a:t>
            </a:r>
            <a:endParaRPr lang="en-US" dirty="0" smtClean="0"/>
          </a:p>
          <a:p>
            <a:pPr fontAlgn="base"/>
            <a:r>
              <a:rPr lang="en-US" dirty="0" smtClean="0"/>
              <a:t>This </a:t>
            </a:r>
            <a:r>
              <a:rPr lang="en-US" dirty="0"/>
              <a:t>is the point where you should finally handle the exception and continue normal execution.</a:t>
            </a:r>
          </a:p>
          <a:p>
            <a:endParaRPr lang="en-US" dirty="0"/>
          </a:p>
        </p:txBody>
      </p:sp>
    </p:spTree>
    <p:extLst>
      <p:ext uri="{BB962C8B-B14F-4D97-AF65-F5344CB8AC3E}">
        <p14:creationId xmlns:p14="http://schemas.microsoft.com/office/powerpoint/2010/main" val="165576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2132-DD8D-431D-8622-334C0276F37F}"/>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627F1217-3AE2-42C0-BA8C-C4A93B8A1575}"/>
              </a:ext>
            </a:extLst>
          </p:cNvPr>
          <p:cNvSpPr>
            <a:spLocks noGrp="1"/>
          </p:cNvSpPr>
          <p:nvPr>
            <p:ph idx="1"/>
          </p:nvPr>
        </p:nvSpPr>
        <p:spPr/>
        <p:txBody>
          <a:bodyPr/>
          <a:lstStyle/>
          <a:p>
            <a:pPr marL="0" indent="0">
              <a:buNone/>
            </a:pPr>
            <a:r>
              <a:rPr lang="en-US" dirty="0"/>
              <a:t>&gt;&gt;&gt; </a:t>
            </a:r>
            <a:r>
              <a:rPr lang="en-US" dirty="0" err="1"/>
              <a:t>mylist</a:t>
            </a:r>
            <a:r>
              <a:rPr lang="en-US" dirty="0"/>
              <a:t> = [x**2 for x in range(0,11)]</a:t>
            </a:r>
          </a:p>
          <a:p>
            <a:pPr marL="0" indent="0">
              <a:buNone/>
            </a:pPr>
            <a:r>
              <a:rPr lang="en-US" dirty="0"/>
              <a:t>&gt;&gt;&gt; print(</a:t>
            </a:r>
            <a:r>
              <a:rPr lang="en-US" dirty="0" err="1"/>
              <a:t>mylist</a:t>
            </a:r>
            <a:r>
              <a:rPr lang="en-US" dirty="0"/>
              <a:t>)</a:t>
            </a:r>
          </a:p>
          <a:p>
            <a:pPr marL="0" indent="0">
              <a:buNone/>
            </a:pPr>
            <a:r>
              <a:rPr lang="en-US" dirty="0"/>
              <a:t>[0, 1, 4, 9, 16, 25, 36, 49, 64, 81, 100]</a:t>
            </a:r>
          </a:p>
          <a:p>
            <a:pPr marL="0" indent="0">
              <a:buNone/>
            </a:pPr>
            <a:endParaRPr lang="en-US" dirty="0"/>
          </a:p>
          <a:p>
            <a:pPr marL="0" indent="0">
              <a:buNone/>
            </a:pPr>
            <a:r>
              <a:rPr lang="en-US" dirty="0"/>
              <a:t>&gt;&gt;&gt; </a:t>
            </a:r>
            <a:r>
              <a:rPr lang="en-US" dirty="0" err="1"/>
              <a:t>mylist</a:t>
            </a:r>
            <a:r>
              <a:rPr lang="en-US" dirty="0"/>
              <a:t> = [x for x in range(0,11) if x%2 == 0]</a:t>
            </a:r>
          </a:p>
          <a:p>
            <a:pPr marL="0" indent="0">
              <a:buNone/>
            </a:pPr>
            <a:r>
              <a:rPr lang="en-US" dirty="0"/>
              <a:t>&gt;&gt;&gt; print(</a:t>
            </a:r>
            <a:r>
              <a:rPr lang="en-US" dirty="0" err="1"/>
              <a:t>mylist</a:t>
            </a:r>
            <a:r>
              <a:rPr lang="en-US" dirty="0"/>
              <a:t>)</a:t>
            </a:r>
          </a:p>
          <a:p>
            <a:pPr marL="0" indent="0">
              <a:buNone/>
            </a:pPr>
            <a:r>
              <a:rPr lang="en-US" dirty="0"/>
              <a:t>[0, 2, 4, 6, 8, 10]</a:t>
            </a:r>
          </a:p>
        </p:txBody>
      </p:sp>
    </p:spTree>
    <p:extLst>
      <p:ext uri="{BB962C8B-B14F-4D97-AF65-F5344CB8AC3E}">
        <p14:creationId xmlns:p14="http://schemas.microsoft.com/office/powerpoint/2010/main" val="2108118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808"/>
            <a:ext cx="10515600" cy="6488723"/>
          </a:xfrm>
        </p:spPr>
        <p:txBody>
          <a:bodyPr>
            <a:normAutofit/>
          </a:bodyPr>
          <a:lstStyle/>
          <a:p>
            <a:pPr fontAlgn="base"/>
            <a:r>
              <a:rPr lang="en-US" dirty="0"/>
              <a:t>With practice and experience with your code base it becomes quite easy to judge when to add additional context to errors, and where it's most sensible to actually, finally handle the errors.</a:t>
            </a:r>
          </a:p>
          <a:p>
            <a:pPr fontAlgn="base"/>
            <a:r>
              <a:rPr lang="en-US" b="1" dirty="0"/>
              <a:t>Catch → </a:t>
            </a:r>
            <a:r>
              <a:rPr lang="en-US" b="1" dirty="0" err="1"/>
              <a:t>Rethrow</a:t>
            </a:r>
            <a:endParaRPr lang="en-US" dirty="0"/>
          </a:p>
          <a:p>
            <a:pPr fontAlgn="base"/>
            <a:r>
              <a:rPr lang="en-US" dirty="0"/>
              <a:t>Do this where you can usefully add more information that would save a developer having to work through all the layers to understand the problem.</a:t>
            </a:r>
          </a:p>
          <a:p>
            <a:pPr fontAlgn="base"/>
            <a:r>
              <a:rPr lang="en-US" b="1" dirty="0"/>
              <a:t>Catch → Handle</a:t>
            </a:r>
            <a:endParaRPr lang="en-US" dirty="0"/>
          </a:p>
          <a:p>
            <a:pPr fontAlgn="base"/>
            <a:r>
              <a:rPr lang="en-US" dirty="0"/>
              <a:t>Do this where you can make final decisions on what is an appropriate, but different execution flow through the software.</a:t>
            </a:r>
          </a:p>
          <a:p>
            <a:pPr fontAlgn="base"/>
            <a:r>
              <a:rPr lang="en-US" b="1" dirty="0"/>
              <a:t>Catch → Error Return</a:t>
            </a:r>
            <a:endParaRPr lang="en-US" dirty="0"/>
          </a:p>
          <a:p>
            <a:pPr fontAlgn="base"/>
            <a:r>
              <a:rPr lang="en-US" dirty="0"/>
              <a:t>Whilst there are situations where this is appropriate, catching exceptions and returning an error value to the caller should be considered for refactoring into a Catch → </a:t>
            </a:r>
            <a:r>
              <a:rPr lang="en-US" dirty="0" err="1"/>
              <a:t>Rethrow</a:t>
            </a:r>
            <a:r>
              <a:rPr lang="en-US" dirty="0"/>
              <a:t> implementation</a:t>
            </a:r>
            <a:r>
              <a:rPr lang="en-US" dirty="0" smtClean="0"/>
              <a:t>.</a:t>
            </a:r>
            <a:endParaRPr lang="en-US" dirty="0"/>
          </a:p>
        </p:txBody>
      </p:sp>
    </p:spTree>
    <p:extLst>
      <p:ext uri="{BB962C8B-B14F-4D97-AF65-F5344CB8AC3E}">
        <p14:creationId xmlns:p14="http://schemas.microsoft.com/office/powerpoint/2010/main" val="1470301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069"/>
            <a:ext cx="10515600" cy="5798894"/>
          </a:xfrm>
        </p:spPr>
        <p:txBody>
          <a:bodyPr/>
          <a:lstStyle/>
          <a:p>
            <a:r>
              <a:rPr lang="en-US" dirty="0"/>
              <a:t>You want to throw an exception as soon as possible because that makes it easier to find the cause. </a:t>
            </a:r>
            <a:endParaRPr lang="en-US" dirty="0" smtClean="0"/>
          </a:p>
          <a:p>
            <a:r>
              <a:rPr lang="en-US" dirty="0" smtClean="0"/>
              <a:t>For </a:t>
            </a:r>
            <a:r>
              <a:rPr lang="en-US" dirty="0"/>
              <a:t>example, consider a method that could fail with certain arguments. </a:t>
            </a:r>
            <a:endParaRPr lang="en-US" dirty="0" smtClean="0"/>
          </a:p>
          <a:p>
            <a:r>
              <a:rPr lang="en-US" dirty="0" smtClean="0"/>
              <a:t>If </a:t>
            </a:r>
            <a:r>
              <a:rPr lang="en-US" dirty="0"/>
              <a:t>you validate the arguments and fail at the very beginning of the method, you immediately know the error is in the calling code. </a:t>
            </a:r>
            <a:endParaRPr lang="en-US" dirty="0" smtClean="0"/>
          </a:p>
          <a:p>
            <a:r>
              <a:rPr lang="en-US" dirty="0" smtClean="0"/>
              <a:t>If </a:t>
            </a:r>
            <a:r>
              <a:rPr lang="en-US" dirty="0"/>
              <a:t>you wait until the arguments are needed before failing, you have to follow the execution and figure out if the bug is in the calling code (bad argument) or the method has a bug. </a:t>
            </a:r>
            <a:endParaRPr lang="en-US" dirty="0" smtClean="0"/>
          </a:p>
          <a:p>
            <a:r>
              <a:rPr lang="en-US" dirty="0" smtClean="0"/>
              <a:t>The </a:t>
            </a:r>
            <a:r>
              <a:rPr lang="en-US" dirty="0"/>
              <a:t>earlier you throw the exception, the closer it is to its underlying cause and the easier it is to figure out where things went wrong.</a:t>
            </a:r>
            <a:endParaRPr lang="en-US" dirty="0"/>
          </a:p>
        </p:txBody>
      </p:sp>
    </p:spTree>
    <p:extLst>
      <p:ext uri="{BB962C8B-B14F-4D97-AF65-F5344CB8AC3E}">
        <p14:creationId xmlns:p14="http://schemas.microsoft.com/office/powerpoint/2010/main" val="2217246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808"/>
            <a:ext cx="10515600" cy="5957155"/>
          </a:xfrm>
        </p:spPr>
        <p:txBody>
          <a:bodyPr/>
          <a:lstStyle/>
          <a:p>
            <a:r>
              <a:rPr lang="en-US" dirty="0"/>
              <a:t>The reason exceptions are handled at higher levels is because the lower levels don't know what's the appropriate course of action to handle the error. </a:t>
            </a:r>
            <a:endParaRPr lang="en-US" dirty="0" smtClean="0"/>
          </a:p>
          <a:p>
            <a:r>
              <a:rPr lang="en-US" dirty="0" smtClean="0"/>
              <a:t>In </a:t>
            </a:r>
            <a:r>
              <a:rPr lang="en-US" dirty="0"/>
              <a:t>fact, there could be multiple appropriate ways to handle the same error depending on what the calling code is. </a:t>
            </a:r>
            <a:endParaRPr lang="en-US" dirty="0" smtClean="0"/>
          </a:p>
          <a:p>
            <a:r>
              <a:rPr lang="en-US" dirty="0" smtClean="0"/>
              <a:t>Take </a:t>
            </a:r>
            <a:r>
              <a:rPr lang="en-US" dirty="0"/>
              <a:t>opening a file for example. If you're trying to open a </a:t>
            </a:r>
            <a:r>
              <a:rPr lang="en-US" dirty="0" err="1"/>
              <a:t>config</a:t>
            </a:r>
            <a:r>
              <a:rPr lang="en-US" dirty="0"/>
              <a:t> file and it's not there, ignoring the exception and proceeding with the default configuration can be an appropriate response. </a:t>
            </a:r>
            <a:endParaRPr lang="en-US" dirty="0" smtClean="0"/>
          </a:p>
          <a:p>
            <a:r>
              <a:rPr lang="en-US" dirty="0" smtClean="0"/>
              <a:t>If </a:t>
            </a:r>
            <a:r>
              <a:rPr lang="en-US" dirty="0"/>
              <a:t>you're opening a private file that's vital to the program's execution and it's somehow missing, your only option is probably to close the program.</a:t>
            </a:r>
            <a:endParaRPr lang="en-US" dirty="0"/>
          </a:p>
        </p:txBody>
      </p:sp>
    </p:spTree>
    <p:extLst>
      <p:ext uri="{BB962C8B-B14F-4D97-AF65-F5344CB8AC3E}">
        <p14:creationId xmlns:p14="http://schemas.microsoft.com/office/powerpoint/2010/main" val="103307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7874-1795-47DB-9566-2FB6F9C2215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9876FA26-1768-4910-9A13-7D0649FC0F1A}"/>
              </a:ext>
            </a:extLst>
          </p:cNvPr>
          <p:cNvSpPr>
            <a:spLocks noGrp="1"/>
          </p:cNvSpPr>
          <p:nvPr>
            <p:ph idx="1"/>
          </p:nvPr>
        </p:nvSpPr>
        <p:spPr/>
        <p:txBody>
          <a:bodyPr/>
          <a:lstStyle/>
          <a:p>
            <a:pPr marL="0" indent="0">
              <a:buNone/>
            </a:pPr>
            <a:r>
              <a:rPr lang="de-DE" dirty="0"/>
              <a:t>&gt;&gt;&gt; celsius = [0,10,20,34.5]</a:t>
            </a:r>
          </a:p>
          <a:p>
            <a:pPr marL="0" indent="0">
              <a:buNone/>
            </a:pPr>
            <a:r>
              <a:rPr lang="de-DE" dirty="0"/>
              <a:t>&gt;&gt;&gt; fahrenheit = [((9/5)*temp+32) for temp in celsius]</a:t>
            </a:r>
          </a:p>
          <a:p>
            <a:pPr marL="0" indent="0">
              <a:buNone/>
            </a:pPr>
            <a:r>
              <a:rPr lang="de-DE" dirty="0"/>
              <a:t>&gt;&gt;&gt; print( fahrenheit)</a:t>
            </a:r>
          </a:p>
          <a:p>
            <a:pPr marL="0" indent="0">
              <a:buNone/>
            </a:pPr>
            <a:r>
              <a:rPr lang="de-DE" dirty="0"/>
              <a:t>[32.0, 50.0, 68.0, 94.1]</a:t>
            </a:r>
          </a:p>
          <a:p>
            <a:pPr marL="0" indent="0">
              <a:buNone/>
            </a:pPr>
            <a:endParaRPr lang="de-DE" dirty="0"/>
          </a:p>
          <a:p>
            <a:pPr marL="0" indent="0">
              <a:buNone/>
            </a:pPr>
            <a:r>
              <a:rPr lang="en-US" dirty="0"/>
              <a:t>&gt;&gt;&gt; results = [x if x%2==0 else 'ODD' for x in range(0,11)]</a:t>
            </a:r>
          </a:p>
          <a:p>
            <a:pPr marL="0" indent="0">
              <a:buNone/>
            </a:pPr>
            <a:r>
              <a:rPr lang="en-US" dirty="0"/>
              <a:t>&gt;&gt;&gt; print(results)</a:t>
            </a:r>
          </a:p>
          <a:p>
            <a:pPr marL="0" indent="0">
              <a:buNone/>
            </a:pPr>
            <a:r>
              <a:rPr lang="en-US" dirty="0"/>
              <a:t>[0, 'ODD', 2, 'ODD', 4, 'ODD', 6, 'ODD', 8, 'ODD', 10]</a:t>
            </a:r>
          </a:p>
        </p:txBody>
      </p:sp>
    </p:spTree>
    <p:extLst>
      <p:ext uri="{BB962C8B-B14F-4D97-AF65-F5344CB8AC3E}">
        <p14:creationId xmlns:p14="http://schemas.microsoft.com/office/powerpoint/2010/main" val="16948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5F2A-B289-4945-AEE2-AFF51262D960}"/>
              </a:ext>
            </a:extLst>
          </p:cNvPr>
          <p:cNvSpPr>
            <a:spLocks noGrp="1"/>
          </p:cNvSpPr>
          <p:nvPr>
            <p:ph type="title"/>
          </p:nvPr>
        </p:nvSpPr>
        <p:spPr/>
        <p:txBody>
          <a:bodyPr/>
          <a:lstStyle/>
          <a:p>
            <a:r>
              <a:rPr lang="en-US" dirty="0"/>
              <a:t>Embedded</a:t>
            </a:r>
          </a:p>
        </p:txBody>
      </p:sp>
      <p:sp>
        <p:nvSpPr>
          <p:cNvPr id="3" name="Content Placeholder 2">
            <a:extLst>
              <a:ext uri="{FF2B5EF4-FFF2-40B4-BE49-F238E27FC236}">
                <a16:creationId xmlns:a16="http://schemas.microsoft.com/office/drawing/2014/main" id="{E8F29E14-D8AD-4BC9-B302-A540FC5C352B}"/>
              </a:ext>
            </a:extLst>
          </p:cNvPr>
          <p:cNvSpPr>
            <a:spLocks noGrp="1"/>
          </p:cNvSpPr>
          <p:nvPr>
            <p:ph idx="1"/>
          </p:nvPr>
        </p:nvSpPr>
        <p:spPr/>
        <p:txBody>
          <a:bodyPr/>
          <a:lstStyle/>
          <a:p>
            <a:pPr marL="0" indent="0">
              <a:buNone/>
            </a:pPr>
            <a:r>
              <a:rPr lang="en-US" dirty="0"/>
              <a:t>&gt;&gt;&gt; </a:t>
            </a:r>
            <a:r>
              <a:rPr lang="en-US" dirty="0" err="1"/>
              <a:t>mylist</a:t>
            </a:r>
            <a:r>
              <a:rPr lang="en-US" dirty="0"/>
              <a:t> = []</a:t>
            </a:r>
          </a:p>
          <a:p>
            <a:pPr marL="0" indent="0">
              <a:buNone/>
            </a:pPr>
            <a:r>
              <a:rPr lang="en-US" dirty="0"/>
              <a:t>&gt;&gt;&gt; for x in [2,4,6]:</a:t>
            </a:r>
          </a:p>
          <a:p>
            <a:pPr marL="0" indent="0">
              <a:buNone/>
            </a:pPr>
            <a:r>
              <a:rPr lang="en-US" dirty="0"/>
              <a:t>	for y in [1,10,100]:</a:t>
            </a:r>
          </a:p>
          <a:p>
            <a:pPr marL="0" indent="0">
              <a:buNone/>
            </a:pPr>
            <a:r>
              <a:rPr lang="en-US" dirty="0"/>
              <a:t>		</a:t>
            </a:r>
            <a:r>
              <a:rPr lang="en-US" dirty="0" err="1"/>
              <a:t>mylist.append</a:t>
            </a:r>
            <a:r>
              <a:rPr lang="en-US" dirty="0"/>
              <a:t>(x*y)</a:t>
            </a:r>
          </a:p>
          <a:p>
            <a:pPr marL="0" indent="0">
              <a:buNone/>
            </a:pPr>
            <a:r>
              <a:rPr lang="en-US" dirty="0"/>
              <a:t>&gt;&gt;&gt; print(</a:t>
            </a:r>
            <a:r>
              <a:rPr lang="en-US" dirty="0" err="1"/>
              <a:t>mylist</a:t>
            </a:r>
            <a:r>
              <a:rPr lang="en-US" dirty="0"/>
              <a:t>)</a:t>
            </a:r>
          </a:p>
          <a:p>
            <a:pPr marL="0" indent="0">
              <a:buNone/>
            </a:pPr>
            <a:r>
              <a:rPr lang="en-US" dirty="0"/>
              <a:t>[2, 20, 200, 4, 40, 400, 6, 60, 600]</a:t>
            </a:r>
          </a:p>
        </p:txBody>
      </p:sp>
    </p:spTree>
    <p:extLst>
      <p:ext uri="{BB962C8B-B14F-4D97-AF65-F5344CB8AC3E}">
        <p14:creationId xmlns:p14="http://schemas.microsoft.com/office/powerpoint/2010/main" val="292041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05A3-6F43-479E-B2B3-E75FA16AF551}"/>
              </a:ext>
            </a:extLst>
          </p:cNvPr>
          <p:cNvSpPr>
            <a:spLocks noGrp="1"/>
          </p:cNvSpPr>
          <p:nvPr>
            <p:ph type="title"/>
          </p:nvPr>
        </p:nvSpPr>
        <p:spPr/>
        <p:txBody>
          <a:bodyPr/>
          <a:lstStyle/>
          <a:p>
            <a:r>
              <a:rPr lang="en-US" dirty="0"/>
              <a:t>Embedded List Comprehension</a:t>
            </a:r>
          </a:p>
        </p:txBody>
      </p:sp>
      <p:sp>
        <p:nvSpPr>
          <p:cNvPr id="3" name="Content Placeholder 2">
            <a:extLst>
              <a:ext uri="{FF2B5EF4-FFF2-40B4-BE49-F238E27FC236}">
                <a16:creationId xmlns:a16="http://schemas.microsoft.com/office/drawing/2014/main" id="{8FDB3A5C-D7EC-48DC-BFA1-79F7A7F223B4}"/>
              </a:ext>
            </a:extLst>
          </p:cNvPr>
          <p:cNvSpPr>
            <a:spLocks noGrp="1"/>
          </p:cNvSpPr>
          <p:nvPr>
            <p:ph idx="1"/>
          </p:nvPr>
        </p:nvSpPr>
        <p:spPr/>
        <p:txBody>
          <a:bodyPr/>
          <a:lstStyle/>
          <a:p>
            <a:pPr marL="0" indent="0">
              <a:buNone/>
            </a:pPr>
            <a:r>
              <a:rPr lang="en-US" dirty="0"/>
              <a:t>&gt;&gt;&gt; </a:t>
            </a:r>
            <a:r>
              <a:rPr lang="en-US" dirty="0" err="1"/>
              <a:t>mylist</a:t>
            </a:r>
            <a:r>
              <a:rPr lang="en-US" dirty="0"/>
              <a:t> = [x*y for x in [2,4,6] for y in [1,10,1000]]</a:t>
            </a:r>
          </a:p>
          <a:p>
            <a:pPr marL="0" indent="0">
              <a:buNone/>
            </a:pPr>
            <a:r>
              <a:rPr lang="en-US" dirty="0"/>
              <a:t>&gt;&gt;&gt; print(</a:t>
            </a:r>
            <a:r>
              <a:rPr lang="en-US" dirty="0" err="1"/>
              <a:t>mylist</a:t>
            </a:r>
            <a:r>
              <a:rPr lang="en-US" dirty="0"/>
              <a:t>)</a:t>
            </a:r>
          </a:p>
          <a:p>
            <a:pPr marL="0" indent="0">
              <a:buNone/>
            </a:pPr>
            <a:r>
              <a:rPr lang="en-US" dirty="0"/>
              <a:t>[2, 20, 2000, 4, 40, 4000, 6, 60, 6000]</a:t>
            </a:r>
          </a:p>
        </p:txBody>
      </p:sp>
    </p:spTree>
    <p:extLst>
      <p:ext uri="{BB962C8B-B14F-4D97-AF65-F5344CB8AC3E}">
        <p14:creationId xmlns:p14="http://schemas.microsoft.com/office/powerpoint/2010/main" val="26818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1435-E9BD-43CC-8A44-714CD4286113}"/>
              </a:ext>
            </a:extLst>
          </p:cNvPr>
          <p:cNvSpPr>
            <a:spLocks noGrp="1"/>
          </p:cNvSpPr>
          <p:nvPr>
            <p:ph type="title"/>
          </p:nvPr>
        </p:nvSpPr>
        <p:spPr/>
        <p:txBody>
          <a:bodyPr/>
          <a:lstStyle/>
          <a:p>
            <a:r>
              <a:rPr lang="en-US" dirty="0"/>
              <a:t>Calling Functions</a:t>
            </a:r>
          </a:p>
        </p:txBody>
      </p:sp>
      <p:sp>
        <p:nvSpPr>
          <p:cNvPr id="3" name="Content Placeholder 2">
            <a:extLst>
              <a:ext uri="{FF2B5EF4-FFF2-40B4-BE49-F238E27FC236}">
                <a16:creationId xmlns:a16="http://schemas.microsoft.com/office/drawing/2014/main" id="{3EBBC01A-9765-485A-B6F3-86EA44C95854}"/>
              </a:ext>
            </a:extLst>
          </p:cNvPr>
          <p:cNvSpPr>
            <a:spLocks noGrp="1"/>
          </p:cNvSpPr>
          <p:nvPr>
            <p:ph idx="1"/>
          </p:nvPr>
        </p:nvSpPr>
        <p:spPr/>
        <p:txBody>
          <a:bodyPr/>
          <a:lstStyle/>
          <a:p>
            <a:pPr marL="0" indent="0">
              <a:buNone/>
            </a:pPr>
            <a:r>
              <a:rPr lang="en-US" dirty="0"/>
              <a:t>&gt;&gt;&gt; def </a:t>
            </a:r>
            <a:r>
              <a:rPr lang="en-US" dirty="0" err="1"/>
              <a:t>squareIt</a:t>
            </a:r>
            <a:r>
              <a:rPr lang="en-US" dirty="0"/>
              <a:t>( n ):</a:t>
            </a:r>
          </a:p>
          <a:p>
            <a:pPr marL="0" indent="0">
              <a:buNone/>
            </a:pPr>
            <a:r>
              <a:rPr lang="en-US" dirty="0"/>
              <a:t>	return n ** 2</a:t>
            </a:r>
          </a:p>
          <a:p>
            <a:pPr marL="0" indent="0">
              <a:buNone/>
            </a:pPr>
            <a:r>
              <a:rPr lang="en-US" dirty="0"/>
              <a:t>&gt;&gt;&gt; </a:t>
            </a:r>
            <a:r>
              <a:rPr lang="en-US" dirty="0" err="1"/>
              <a:t>mylist</a:t>
            </a:r>
            <a:r>
              <a:rPr lang="en-US" dirty="0"/>
              <a:t> = [</a:t>
            </a:r>
            <a:r>
              <a:rPr lang="en-US" dirty="0" err="1"/>
              <a:t>squareIt</a:t>
            </a:r>
            <a:r>
              <a:rPr lang="en-US" dirty="0"/>
              <a:t>(x) for x in [1,2,3,4,5]]</a:t>
            </a:r>
          </a:p>
          <a:p>
            <a:pPr marL="0" indent="0">
              <a:buNone/>
            </a:pPr>
            <a:r>
              <a:rPr lang="en-US" dirty="0"/>
              <a:t>&gt;&gt;&gt; print(</a:t>
            </a:r>
            <a:r>
              <a:rPr lang="en-US" dirty="0" err="1"/>
              <a:t>mylist</a:t>
            </a:r>
            <a:r>
              <a:rPr lang="en-US" dirty="0"/>
              <a:t>)</a:t>
            </a:r>
          </a:p>
          <a:p>
            <a:pPr marL="0" indent="0">
              <a:buNone/>
            </a:pPr>
            <a:r>
              <a:rPr lang="en-US" dirty="0"/>
              <a:t>[1, 4, 9, 16, 25]</a:t>
            </a:r>
          </a:p>
        </p:txBody>
      </p:sp>
    </p:spTree>
    <p:extLst>
      <p:ext uri="{BB962C8B-B14F-4D97-AF65-F5344CB8AC3E}">
        <p14:creationId xmlns:p14="http://schemas.microsoft.com/office/powerpoint/2010/main" val="95662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TotalTime>
  <Words>2659</Words>
  <Application>Microsoft Office PowerPoint</Application>
  <PresentationFormat>Widescreen</PresentationFormat>
  <Paragraphs>356</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 2</vt:lpstr>
      <vt:lpstr>Office Theme</vt:lpstr>
      <vt:lpstr>Python List Comprehensions – Part 4</vt:lpstr>
      <vt:lpstr>Normal, Iterative Approach</vt:lpstr>
      <vt:lpstr>As a List Comprehension</vt:lpstr>
      <vt:lpstr>More</vt:lpstr>
      <vt:lpstr>More</vt:lpstr>
      <vt:lpstr>More</vt:lpstr>
      <vt:lpstr>Embedded</vt:lpstr>
      <vt:lpstr>Embedded List Comprehension</vt:lpstr>
      <vt:lpstr>Calling Functions</vt:lpstr>
      <vt:lpstr>Using Lambdas</vt:lpstr>
      <vt:lpstr>Wrapping List Comprehension in Function</vt:lpstr>
      <vt:lpstr>Create Sets</vt:lpstr>
      <vt:lpstr>Back to Early Example</vt:lpstr>
      <vt:lpstr>PowerPoint Presentation</vt:lpstr>
      <vt:lpstr>PowerPoint Presentation</vt:lpstr>
      <vt:lpstr>Multiples of 3 and 5</vt:lpstr>
      <vt:lpstr>Create a Basic Function</vt:lpstr>
      <vt:lpstr>Filter the Results</vt:lpstr>
      <vt:lpstr>Return the Sum Below 1000</vt:lpstr>
      <vt:lpstr>Even Fibonacci Numbers</vt:lpstr>
      <vt:lpstr>Creating the Fibonacci List</vt:lpstr>
      <vt:lpstr>Reuse the fibList function</vt:lpstr>
      <vt:lpstr>Create a List Comprehension-Based Function that uses fibList</vt:lpstr>
      <vt:lpstr>Largest Palindrome Product</vt:lpstr>
      <vt:lpstr>Reuse isPalindrome</vt:lpstr>
      <vt:lpstr>Create Function</vt:lpstr>
      <vt:lpstr>Generators</vt:lpstr>
      <vt:lpstr>Refactored</vt:lpstr>
      <vt:lpstr>Using Next</vt:lpstr>
      <vt:lpstr>Swapping</vt:lpstr>
      <vt:lpstr>Yet Another Fibonacci</vt:lpstr>
      <vt:lpstr>Errors and Exception Handling</vt:lpstr>
      <vt:lpstr>PowerPoint Presentation</vt:lpstr>
      <vt:lpstr>PowerPoint Presentation</vt:lpstr>
      <vt:lpstr>Examples</vt:lpstr>
      <vt:lpstr>Examples</vt:lpstr>
      <vt:lpstr>Taking Input</vt:lpstr>
      <vt:lpstr>Syntax Errors </vt:lpstr>
      <vt:lpstr>Exceptions </vt:lpstr>
      <vt:lpstr>Handling Exceptions</vt:lpstr>
      <vt:lpstr>PowerPoint Presentation</vt:lpstr>
      <vt:lpstr>Raising Exceptions</vt:lpstr>
      <vt:lpstr>User-defined Exceptions</vt:lpstr>
      <vt:lpstr>Defining Clean-up Actions</vt:lpstr>
      <vt:lpstr>Predefined Clean-up Actions</vt:lpstr>
      <vt:lpstr>The Following Slides Contains Opinions for Discussion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Rick Leinecker</dc:creator>
  <cp:lastModifiedBy>User</cp:lastModifiedBy>
  <cp:revision>331</cp:revision>
  <dcterms:created xsi:type="dcterms:W3CDTF">2018-12-23T18:19:38Z</dcterms:created>
  <dcterms:modified xsi:type="dcterms:W3CDTF">2019-02-14T18:43:07Z</dcterms:modified>
</cp:coreProperties>
</file>