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9"/>
  </p:notesMasterIdLst>
  <p:sldIdLst>
    <p:sldId id="355" r:id="rId2"/>
    <p:sldId id="364" r:id="rId3"/>
    <p:sldId id="366" r:id="rId4"/>
    <p:sldId id="365" r:id="rId5"/>
    <p:sldId id="361" r:id="rId6"/>
    <p:sldId id="290" r:id="rId7"/>
    <p:sldId id="291" r:id="rId8"/>
    <p:sldId id="292" r:id="rId9"/>
    <p:sldId id="343" r:id="rId10"/>
    <p:sldId id="339" r:id="rId11"/>
    <p:sldId id="342" r:id="rId12"/>
    <p:sldId id="340" r:id="rId13"/>
    <p:sldId id="341" r:id="rId14"/>
    <p:sldId id="293" r:id="rId15"/>
    <p:sldId id="356" r:id="rId16"/>
    <p:sldId id="367" r:id="rId17"/>
    <p:sldId id="369" r:id="rId18"/>
    <p:sldId id="287" r:id="rId19"/>
    <p:sldId id="288" r:id="rId20"/>
    <p:sldId id="314" r:id="rId21"/>
    <p:sldId id="357" r:id="rId22"/>
    <p:sldId id="289" r:id="rId23"/>
    <p:sldId id="315" r:id="rId24"/>
    <p:sldId id="294" r:id="rId25"/>
    <p:sldId id="295" r:id="rId26"/>
    <p:sldId id="332" r:id="rId27"/>
    <p:sldId id="333" r:id="rId28"/>
    <p:sldId id="334" r:id="rId29"/>
    <p:sldId id="335" r:id="rId30"/>
    <p:sldId id="362" r:id="rId31"/>
    <p:sldId id="363" r:id="rId32"/>
    <p:sldId id="336" r:id="rId33"/>
    <p:sldId id="337" r:id="rId34"/>
    <p:sldId id="296" r:id="rId35"/>
    <p:sldId id="317" r:id="rId36"/>
    <p:sldId id="318" r:id="rId37"/>
    <p:sldId id="319" r:id="rId38"/>
    <p:sldId id="316" r:id="rId39"/>
    <p:sldId id="322" r:id="rId40"/>
    <p:sldId id="329" r:id="rId41"/>
    <p:sldId id="331" r:id="rId42"/>
    <p:sldId id="358" r:id="rId43"/>
    <p:sldId id="330" r:id="rId44"/>
    <p:sldId id="302" r:id="rId45"/>
    <p:sldId id="306" r:id="rId46"/>
    <p:sldId id="307" r:id="rId47"/>
    <p:sldId id="308" r:id="rId48"/>
    <p:sldId id="309" r:id="rId49"/>
    <p:sldId id="310" r:id="rId50"/>
    <p:sldId id="346" r:id="rId51"/>
    <p:sldId id="370" r:id="rId52"/>
    <p:sldId id="347" r:id="rId53"/>
    <p:sldId id="350" r:id="rId54"/>
    <p:sldId id="348" r:id="rId55"/>
    <p:sldId id="354" r:id="rId56"/>
    <p:sldId id="376" r:id="rId57"/>
    <p:sldId id="371" r:id="rId58"/>
    <p:sldId id="372" r:id="rId59"/>
    <p:sldId id="373" r:id="rId60"/>
    <p:sldId id="374" r:id="rId61"/>
    <p:sldId id="349" r:id="rId62"/>
    <p:sldId id="375" r:id="rId63"/>
    <p:sldId id="359" r:id="rId64"/>
    <p:sldId id="360" r:id="rId65"/>
    <p:sldId id="351" r:id="rId66"/>
    <p:sldId id="352" r:id="rId67"/>
    <p:sldId id="353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5B56003-E3F1-4624-84C7-FADCDA0D9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326D5-76A4-4BB1-B44A-AD43A4B1671D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CEF4C-3B78-4FE9-ACCD-1CF8E6605ED2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BCD47-B4E5-4F28-ABE8-1F20D6BF4CF7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40409-7C55-4D5B-AFF3-C20665309341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9CD52-14BB-4F92-9C47-C0F9A70DA361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DFA8E-E5EC-4B03-8701-0046F21E68AE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9D8C-F180-4020-A2A8-6AE795AF796A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832BA-941E-4C76-945B-8CE70282C546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439F9-39C7-44E6-A525-5A395FC7B885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439F9-39C7-44E6-A525-5A395FC7B885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ECFAD-71B8-4DD0-864A-5D2D2A36C633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E0F9A-F080-4722-B234-57CB5916E503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0ADF-251D-47AB-A154-646D795BC2FB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1007-9677-4AC3-A5A6-ED8A79752A04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15EAF-9D35-49AF-9592-101D7EA32CCE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F798B-58DE-4C23-9426-B8C2B3C8E0D7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Maybe students have seen this before in Math class. Geometry or Alg I.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99A856-5812-4522-A42F-A2BFA092842C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75A1C-6A2C-42DC-AD6C-E3D6F19C9D83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The previous slide vector is substituted into this derivative formula. For Math majors only.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A1365-30D9-493E-9C5D-F49AA10AD88D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Add graph showing number absolute value result from B-A. As box moved from a pair of pixels to another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ED3A-667D-4DCC-8A62-DCDED10F3DD2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Add graph showing number absolute value result from B-A. As box moved from a pair of pixels to another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47D68-2791-4E35-A52B-CEC1C777CAE3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0B47D-3238-490A-84DE-D829A26AEB19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6B7EE-5B13-4BAF-AAA2-C86B610468CE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61DF6-732F-4D49-B3E4-FB9516A58801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16C66-A3AA-4F08-B1E8-AB3B9A5CEB13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6ABA7-EFBB-47F3-B0B8-2D1EC7727EE3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5DAD0-494D-4175-A854-C0B64ED5D01B}" type="slidenum">
              <a:rPr lang="en-US" smtClean="0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885BD-3827-41D2-AE85-7376A8B2C171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Make another slide that shows first half of Sobel.c code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C10E3-0A4F-4DF2-A4E1-EE2F93FC345D}" type="slidenum">
              <a:rPr lang="en-US" smtClean="0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Add box with A and B moving from one pair of pixels to another. The data is processed in a sequential manner.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Box moves and it should record 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3852E-2C8F-4E4F-95E2-CEEBE9ACB47F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Add box with A and B moving from one pair of pixels to another. The data is processed in a sequential manner.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Box moves and it should record 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D1CD-8FE0-46D3-A57F-F3A33CC28017}" type="slidenum">
              <a:rPr lang="en-US" smtClean="0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Add box with A and B moving from one pair of pixels to another. The data is processed in a sequential manner.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Box moves and it should record 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1EBE1-D6A0-4143-BA42-6D8C5545560C}" type="slidenum">
              <a:rPr lang="en-US" smtClean="0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E0E6D-EA35-4FC4-9664-54E33AD74B6E}" type="slidenum">
              <a:rPr lang="en-US" smtClean="0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E0A89-8159-4515-833D-47CFEEFD826D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FD285-C884-4FAD-BBE4-1DBEEF8CEA49}" type="slidenum">
              <a:rPr lang="en-US" smtClean="0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28863-4E3B-42F2-A437-4EF905764ED3}" type="slidenum">
              <a:rPr lang="en-US" smtClean="0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08039-6721-49E6-8AE0-3037BE0CAEE6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BE141-6513-449D-9995-883AB8B661B2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72D84-327E-4351-860B-24AE77828FBF}" type="slidenum">
              <a:rPr lang="en-US" smtClean="0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25013-CCDA-46E8-A416-DFA1F9D8F372}" type="slidenum">
              <a:rPr lang="en-US" smtClean="0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37A6C-363A-4E7D-89FD-2800419828D2}" type="slidenum">
              <a:rPr lang="en-US" smtClean="0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Put this at beginning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FD0FB-B94A-47BB-97DF-51D32DE6495B}" type="slidenum">
              <a:rPr lang="en-US" smtClean="0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310FD-2329-4F2D-9963-8D9501A2D13D}" type="slidenum">
              <a:rPr lang="en-US" smtClean="0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9C42F-4876-4D27-B56B-A52328D071C0}" type="slidenum">
              <a:rPr lang="en-US" smtClean="0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BE4FE-72B1-42F1-9A62-9ABE5C3DE97B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62BF3-0BFD-4FEE-98B1-E8A49B4389D2}" type="slidenum">
              <a:rPr lang="en-US" smtClean="0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62BF3-0BFD-4FEE-98B1-E8A49B4389D2}" type="slidenum">
              <a:rPr lang="en-US" smtClean="0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3B5B5-32DC-46AE-A8BE-341F9617A732}" type="slidenum">
              <a:rPr lang="en-US" smtClean="0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4ABBE-09ED-464F-BC9C-BFB26263486E}" type="slidenum">
              <a:rPr lang="en-US" smtClean="0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BE532-573F-4AFE-8512-AC5253FD90AC}" type="slidenum">
              <a:rPr lang="en-US" smtClean="0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59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49E73-3EBD-49DA-B4A3-FFF85DE5798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60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B0A7F-19BF-4180-9087-C4D3E131DBBA}" type="slidenum">
              <a:rPr lang="en-US" smtClean="0">
                <a:latin typeface="Arial" charset="0"/>
              </a:rPr>
              <a:pPr/>
              <a:t>61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B0A7F-19BF-4180-9087-C4D3E131DBBA}" type="slidenum">
              <a:rPr lang="en-US" smtClean="0">
                <a:latin typeface="Arial" charset="0"/>
              </a:rPr>
              <a:pPr/>
              <a:t>62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78B36-B29D-4E3C-A1A7-AAA42A372CD8}" type="slidenum">
              <a:rPr lang="en-US" smtClean="0">
                <a:latin typeface="Arial" charset="0"/>
              </a:rPr>
              <a:pPr/>
              <a:t>63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E8D25-F909-46D8-BB10-6884F05DD075}" type="slidenum">
              <a:rPr lang="en-US" smtClean="0">
                <a:latin typeface="Arial" charset="0"/>
              </a:rPr>
              <a:pPr/>
              <a:t>64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C5583-6F4B-4A58-83B0-39EA39094179}" type="slidenum">
              <a:rPr lang="en-US" smtClean="0">
                <a:latin typeface="Arial" charset="0"/>
              </a:rPr>
              <a:pPr/>
              <a:t>65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0071-0732-487D-B197-B941AFC45910}" type="slidenum">
              <a:rPr lang="en-US" smtClean="0">
                <a:latin typeface="Arial" charset="0"/>
              </a:rPr>
              <a:pPr/>
              <a:t>66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E2D71-5EA0-402D-86E4-977FF8CA51A5}" type="slidenum">
              <a:rPr lang="en-US" smtClean="0">
                <a:latin typeface="Arial" charset="0"/>
              </a:rPr>
              <a:pPr/>
              <a:t>67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E5CDA-BD70-4634-9F40-D13850A7E6C7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C2B06-4908-4DAD-B365-7D03811A20AB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0666C-41ED-41BA-ACFC-BF2F391844D7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35 h 1000"/>
                <a:gd name="T2" fmla="*/ 0 w 1000"/>
                <a:gd name="T3" fmla="*/ 63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81 h 1000"/>
                <a:gd name="T6" fmla="*/ 0 w 1000"/>
                <a:gd name="T7" fmla="*/ 481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CCFA-9206-4351-B35C-7C816ECD5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6FBE6-870C-4889-BFC1-E7ADB1BD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928F4-B3C9-47C5-8A66-D02385F37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6D74-F38D-4293-B219-8A09FFBE8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3E5BD-E0A8-407F-A34D-C3181B49D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7B06-FA00-4FFB-BD8E-6F13A0C8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BC628-E7FF-45EF-848D-F58FF0DFE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E68F-78A1-469E-A7E9-795E3A4DD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CB13-6620-49E1-90DA-2244DBCC8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F3F9D-6646-4B8E-BE00-FE41BA9BA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1E42-5842-4C7C-9D5C-7CBBF1A0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B4B70-85B1-405D-ABD2-8FDEC7539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22EE-455F-4EF6-9E07-F8E974A67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ACB61813-5E21-4225-831F-2BAC727B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7 w 1000"/>
              <a:gd name="T1" fmla="*/ 2147483647 h 1000"/>
              <a:gd name="T2" fmla="*/ 0 w 1000"/>
              <a:gd name="T3" fmla="*/ 2147483647 h 1000"/>
              <a:gd name="T4" fmla="*/ 0 w 1000"/>
              <a:gd name="T5" fmla="*/ 0 h 1000"/>
              <a:gd name="T6" fmla="*/ 2147483647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15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The purpose of Edge Detection is to find jumps in the brightness function (of an image) and mark them.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    </a:t>
            </a:r>
            <a:endParaRPr lang="en-US" sz="8000" dirty="0">
              <a:cs typeface="+mn-cs"/>
            </a:endParaRPr>
          </a:p>
        </p:txBody>
      </p:sp>
      <p:sp>
        <p:nvSpPr>
          <p:cNvPr id="8195" name="Title 11"/>
          <p:cNvSpPr>
            <a:spLocks noGrp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071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4267200" y="2743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3505200" y="2286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H="1" flipV="1">
            <a:off x="533400" y="2209800"/>
            <a:ext cx="3733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H="1" flipV="1">
            <a:off x="914400" y="2133600"/>
            <a:ext cx="388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H="1" flipV="1">
            <a:off x="533400" y="2514600"/>
            <a:ext cx="3810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 flipV="1">
            <a:off x="914400" y="2514600"/>
            <a:ext cx="388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172200" y="2438400"/>
            <a:ext cx="233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3*0 + 1*0 + 2*0 + 0*0</a:t>
            </a:r>
          </a:p>
          <a:p>
            <a:endParaRPr lang="en-US"/>
          </a:p>
          <a:p>
            <a:r>
              <a:rPr lang="en-US"/>
              <a:t>This calculates the</a:t>
            </a:r>
          </a:p>
          <a:p>
            <a:r>
              <a:rPr lang="en-US"/>
              <a:t>weighted sum.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3794125" y="3694113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weights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171450" y="4357688"/>
            <a:ext cx="821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Summing these numbers after weighting them by the individual weights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114800" y="4859338"/>
            <a:ext cx="43624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Note: each weighted sum results in</a:t>
            </a:r>
          </a:p>
          <a:p>
            <a:r>
              <a:rPr lang="en-US"/>
              <a:t>one number.</a:t>
            </a:r>
          </a:p>
          <a:p>
            <a:pPr>
              <a:buFontTx/>
              <a:buChar char="•"/>
            </a:pPr>
            <a:r>
              <a:rPr lang="en-US"/>
              <a:t>This number gets placed in the output </a:t>
            </a:r>
          </a:p>
          <a:p>
            <a:r>
              <a:rPr lang="en-US"/>
              <a:t>array in the position that the inputs came </a:t>
            </a:r>
          </a:p>
          <a:p>
            <a:r>
              <a:rPr lang="en-US"/>
              <a:t>from.</a:t>
            </a: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457200" y="4814888"/>
            <a:ext cx="36861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9600"/>
              <a:t>[</a:t>
            </a:r>
            <a:r>
              <a:rPr lang="en-US" sz="8000"/>
              <a:t>          </a:t>
            </a:r>
            <a:r>
              <a:rPr lang="en-US" sz="9600"/>
              <a:t>]</a:t>
            </a:r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996950" y="52578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  </a:t>
            </a:r>
          </a:p>
        </p:txBody>
      </p:sp>
      <p:sp>
        <p:nvSpPr>
          <p:cNvPr id="17424" name="Line 8"/>
          <p:cNvSpPr>
            <a:spLocks noChangeShapeType="1"/>
          </p:cNvSpPr>
          <p:nvPr/>
        </p:nvSpPr>
        <p:spPr bwMode="auto">
          <a:xfrm flipH="1">
            <a:off x="609600" y="1676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TextBox 1"/>
          <p:cNvSpPr txBox="1">
            <a:spLocks noChangeArrowheads="1"/>
          </p:cNvSpPr>
          <p:nvPr/>
        </p:nvSpPr>
        <p:spPr bwMode="auto">
          <a:xfrm>
            <a:off x="1905000" y="1447800"/>
            <a:ext cx="655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computed sum goes in this location, but not on the original image, instead, it goes on an output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  <p:bldP spid="154630" grpId="0"/>
      <p:bldP spid="1546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The previous slide….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Was an example of a one-location convolution.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If we move the location of the numbers being summed, we have scanning convolution.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The next slides show the scanning convolution.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071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267200" y="2743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505200" y="2286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 flipV="1">
            <a:off x="914400" y="2209800"/>
            <a:ext cx="3352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1219200" y="2133600"/>
            <a:ext cx="3581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 flipV="1">
            <a:off x="914400" y="2590800"/>
            <a:ext cx="3429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 flipV="1">
            <a:off x="1219200" y="2514600"/>
            <a:ext cx="3581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248400" y="2833688"/>
            <a:ext cx="233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3*0 + 1*0 + 2*0 + 0*0</a:t>
            </a:r>
          </a:p>
          <a:p>
            <a:endParaRPr lang="en-US"/>
          </a:p>
          <a:p>
            <a:r>
              <a:rPr lang="en-US"/>
              <a:t>This calculates the </a:t>
            </a:r>
          </a:p>
          <a:p>
            <a:r>
              <a:rPr lang="en-US"/>
              <a:t>next weighted sum.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794125" y="3694113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weights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71450" y="4357688"/>
            <a:ext cx="272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Summing these numbers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232275" y="4343400"/>
            <a:ext cx="4149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This number gets placed in the output </a:t>
            </a:r>
          </a:p>
          <a:p>
            <a:r>
              <a:rPr lang="en-US"/>
              <a:t>array in the NEXT position.</a:t>
            </a:r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3956050" y="4814888"/>
            <a:ext cx="36861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9600"/>
              <a:t>[</a:t>
            </a:r>
            <a:r>
              <a:rPr lang="en-US" sz="8000"/>
              <a:t>          </a:t>
            </a:r>
            <a:r>
              <a:rPr lang="en-US" sz="9600"/>
              <a:t>]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495800" y="52578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0      0</a:t>
            </a:r>
          </a:p>
        </p:txBody>
      </p:sp>
      <p:sp>
        <p:nvSpPr>
          <p:cNvPr id="19472" name="TextBox 1"/>
          <p:cNvSpPr txBox="1">
            <a:spLocks noChangeArrowheads="1"/>
          </p:cNvSpPr>
          <p:nvPr/>
        </p:nvSpPr>
        <p:spPr bwMode="auto">
          <a:xfrm>
            <a:off x="3657600" y="1752600"/>
            <a:ext cx="472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First compute all columns in first row, then move on to the second row,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3" grpId="0"/>
      <p:bldP spid="1556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071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4267200" y="2743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505200" y="2286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1676400" y="2895600"/>
            <a:ext cx="2590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1905000" y="2895600"/>
            <a:ext cx="2895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1600200" y="32004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905000" y="3352800"/>
            <a:ext cx="2971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248400" y="2833688"/>
            <a:ext cx="233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3*2 + 1*0 + 2*0 + 0*0</a:t>
            </a:r>
          </a:p>
          <a:p>
            <a:endParaRPr lang="en-US"/>
          </a:p>
          <a:p>
            <a:r>
              <a:rPr lang="en-US"/>
              <a:t>This calculates the </a:t>
            </a:r>
          </a:p>
          <a:p>
            <a:r>
              <a:rPr lang="en-US"/>
              <a:t>next weighted sum.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94125" y="3694113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weights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71450" y="4357688"/>
            <a:ext cx="272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Summing these numbers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232275" y="4343400"/>
            <a:ext cx="4149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This number gets placed in the output </a:t>
            </a:r>
          </a:p>
          <a:p>
            <a:r>
              <a:rPr lang="en-US"/>
              <a:t>array in the NEXT position.</a:t>
            </a: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3962400" y="4953000"/>
            <a:ext cx="36861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9600"/>
              <a:t>[</a:t>
            </a:r>
            <a:r>
              <a:rPr lang="en-US" sz="8000"/>
              <a:t>          </a:t>
            </a:r>
            <a:r>
              <a:rPr lang="en-US" sz="9600"/>
              <a:t>]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495800" y="5257800"/>
            <a:ext cx="1581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0    0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                 6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5" grpId="0"/>
      <p:bldP spid="1587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229600" cy="4083050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In example, have two arrays of four numbers each</a:t>
            </a: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One is the image, the other is the weights.</a:t>
            </a: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The result is the weighted sums (the output)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8000">
                <a:ea typeface="ＭＳ Ｐゴシック" pitchFamily="34" charset="-128"/>
              </a:rPr>
              <a:t>[</a:t>
            </a:r>
            <a:r>
              <a:rPr lang="en-US" sz="6000">
                <a:ea typeface="ＭＳ Ｐゴシック" pitchFamily="34" charset="-128"/>
              </a:rPr>
              <a:t>      </a:t>
            </a:r>
            <a:r>
              <a:rPr lang="en-US" sz="8000">
                <a:ea typeface="ＭＳ Ｐゴシック" pitchFamily="34" charset="-128"/>
              </a:rPr>
              <a:t>]  [</a:t>
            </a:r>
            <a:r>
              <a:rPr lang="en-US" sz="6000">
                <a:ea typeface="ＭＳ Ｐゴシック" pitchFamily="34" charset="-128"/>
              </a:rPr>
              <a:t>      </a:t>
            </a:r>
            <a:r>
              <a:rPr lang="en-US" sz="8000">
                <a:ea typeface="ＭＳ Ｐゴシック" pitchFamily="34" charset="-128"/>
              </a:rPr>
              <a:t>] </a:t>
            </a:r>
            <a:r>
              <a:rPr lang="en-US" sz="6000">
                <a:ea typeface="ＭＳ Ｐゴシック" pitchFamily="34" charset="-128"/>
              </a:rPr>
              <a:t>= </a:t>
            </a:r>
            <a:r>
              <a:rPr lang="en-US" sz="8000">
                <a:ea typeface="ＭＳ Ｐゴシック" pitchFamily="34" charset="-128"/>
              </a:rPr>
              <a:t>[</a:t>
            </a:r>
            <a:r>
              <a:rPr lang="en-US" sz="6000">
                <a:ea typeface="ＭＳ Ｐゴシック" pitchFamily="34" charset="-128"/>
              </a:rPr>
              <a:t>      </a:t>
            </a:r>
            <a:r>
              <a:rPr lang="en-US" sz="8000">
                <a:ea typeface="ＭＳ Ｐゴシック" pitchFamily="34" charset="-128"/>
              </a:rPr>
              <a:t>] </a:t>
            </a:r>
            <a:endParaRPr lang="en-US" sz="600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z="8000">
              <a:ea typeface="ＭＳ Ｐゴシック" pitchFamily="34" charset="-128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97000" y="46482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905250" y="469265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901950" y="46482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895600" y="4724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629400" y="4572000"/>
            <a:ext cx="9953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 0   -2   +2</a:t>
            </a:r>
          </a:p>
          <a:p>
            <a:pPr eaLnBrk="1" hangingPunct="1"/>
            <a:r>
              <a:rPr lang="en-US" sz="1400"/>
              <a:t>-1   -6   +7</a:t>
            </a:r>
          </a:p>
          <a:p>
            <a:pPr eaLnBrk="1" hangingPunct="1"/>
            <a:r>
              <a:rPr lang="en-US" sz="1400"/>
              <a:t>-2   -4   +6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295400" y="56388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(image)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816350" y="56070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(weights)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254750" y="5729288"/>
            <a:ext cx="197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(weighted sums)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Now that we have defined convolution, and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know how to execute it, let us put aside the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concept of Convolution, while we consider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a simple approach to detecting a steep jump in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brightness values in a row.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(After that, we will employ the notion of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convolution).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23555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83537" cy="1412875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pitchFamily="34" charset="-128"/>
              </a:rPr>
              <a:t> Consider a row of values in picture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966075" cy="838200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en-US" dirty="0">
                <a:ea typeface="ＭＳ Ｐゴシック" pitchFamily="34" charset="-128"/>
              </a:rPr>
              <a:t>1  2  1  0  98  99  98  97  99  98  1  2  1  2</a:t>
            </a:r>
          </a:p>
          <a:p>
            <a:pPr marL="514350" indent="-514350" eaLnBrk="1" hangingPunct="1">
              <a:buNone/>
            </a:pPr>
            <a:endParaRPr lang="en-US" dirty="0">
              <a:ea typeface="ＭＳ Ｐゴシック" pitchFamily="34" charset="-128"/>
            </a:endParaRPr>
          </a:p>
          <a:p>
            <a:pPr marL="514350" indent="-514350" eaLnBrk="1" hangingPunct="1">
              <a:buNone/>
            </a:pPr>
            <a:r>
              <a:rPr lang="en-US" dirty="0">
                <a:ea typeface="ＭＳ Ｐゴシック" pitchFamily="34" charset="-128"/>
              </a:rPr>
              <a:t>Look at: abs(jumps in value sideways)</a:t>
            </a:r>
          </a:p>
          <a:p>
            <a:pPr marL="514350" indent="-514350" eaLnBrk="1" hangingPunct="1">
              <a:buNone/>
            </a:pPr>
            <a:endParaRPr lang="en-US" dirty="0">
              <a:ea typeface="ＭＳ Ｐゴシック" pitchFamily="34" charset="-128"/>
            </a:endParaRPr>
          </a:p>
          <a:p>
            <a:pPr marL="514350" indent="-514350" eaLnBrk="1" hangingPunct="1">
              <a:buNone/>
            </a:pPr>
            <a:endParaRPr lang="en-US" dirty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graphicFrame>
        <p:nvGraphicFramePr>
          <p:cNvPr id="142338" name="Object 3"/>
          <p:cNvGraphicFramePr>
            <a:graphicFrameLocks noChangeAspect="1"/>
          </p:cNvGraphicFramePr>
          <p:nvPr/>
        </p:nvGraphicFramePr>
        <p:xfrm>
          <a:off x="0" y="3810000"/>
          <a:ext cx="8915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0" name="Chart" r:id="rId4" imgW="10077450" imgH="6219825" progId="MSGraph.Chart.8">
                  <p:embed followColorScheme="full"/>
                </p:oleObj>
              </mc:Choice>
              <mc:Fallback>
                <p:oleObj name="Chart" r:id="rId4" imgW="10077450" imgH="62198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0"/>
                        <a:ext cx="8915400" cy="2438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while row not ended     </a:t>
            </a:r>
            <a:r>
              <a:rPr lang="en-US" sz="180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>
                <a:ea typeface="ＭＳ Ｐゴシック" pitchFamily="34" charset="-128"/>
              </a:rPr>
              <a:t>		</a:t>
            </a:r>
            <a:r>
              <a:rPr lang="en-US" sz="2400">
                <a:ea typeface="ＭＳ Ｐゴシック" pitchFamily="34" charset="-128"/>
              </a:rPr>
              <a:t>select the next A and B pair, which are neighboring pixels.</a:t>
            </a:r>
            <a:r>
              <a:rPr lang="en-US" sz="180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diff = B – A		</a:t>
            </a:r>
            <a:r>
              <a:rPr lang="en-US" sz="180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	if abs(diff) &gt; Threshold     </a:t>
            </a:r>
            <a:r>
              <a:rPr lang="en-US" sz="1800">
                <a:ea typeface="ＭＳ Ｐゴシック" pitchFamily="34" charset="-128"/>
              </a:rPr>
              <a:t>//(THR)</a:t>
            </a:r>
            <a:r>
              <a:rPr lang="en-US">
                <a:ea typeface="ＭＳ Ｐゴシック" pitchFamily="34" charset="-128"/>
              </a:rPr>
              <a:t>     </a:t>
            </a:r>
            <a:endParaRPr lang="en-US" sz="18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72120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Above is a simple solution to detecting the differences in pixel values </a:t>
            </a:r>
          </a:p>
          <a:p>
            <a:pPr eaLnBrk="1" hangingPunct="1"/>
            <a:r>
              <a:rPr lang="en-US"/>
              <a:t>that are side by side.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Edge Detection: </a:t>
            </a:r>
            <a:br>
              <a:rPr lang="en-US" sz="3600">
                <a:ea typeface="ＭＳ Ｐゴシック" pitchFamily="34" charset="-128"/>
              </a:rPr>
            </a:br>
            <a:r>
              <a:rPr lang="en-US" sz="3600">
                <a:ea typeface="ＭＳ Ｐゴシック" pitchFamily="34" charset="-128"/>
              </a:rPr>
              <a:t>One-location Convolution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 = B – A is the same as: 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62000" y="2743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676400" y="2743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276600" y="27432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191000" y="27432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667000" y="2819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6670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362200" y="3962400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Convolution symbol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3048000" y="3429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050925" y="35956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Box 1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657600" y="35814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Box 2 (</a:t>
            </a:r>
            <a:r>
              <a:rPr lang="ja-JP" altLang="en-US"/>
              <a:t>“</a:t>
            </a:r>
            <a:r>
              <a:rPr lang="en-US" altLang="ja-JP"/>
              <a:t>weights</a:t>
            </a:r>
            <a:r>
              <a:rPr lang="ja-JP" altLang="en-US"/>
              <a:t>”</a:t>
            </a:r>
            <a:r>
              <a:rPr lang="en-US" altLang="ja-JP"/>
              <a:t>)</a:t>
            </a:r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130300" y="4510088"/>
            <a:ext cx="41275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Place box 2 on top of box 1, multiply. </a:t>
            </a:r>
          </a:p>
          <a:p>
            <a:pPr eaLnBrk="1" hangingPunct="1"/>
            <a:r>
              <a:rPr lang="en-US"/>
              <a:t>-1 </a:t>
            </a:r>
            <a:r>
              <a:rPr lang="en-US" sz="2400"/>
              <a:t>*</a:t>
            </a:r>
            <a:r>
              <a:rPr lang="en-US"/>
              <a:t> A and  +1 </a:t>
            </a:r>
            <a:r>
              <a:rPr lang="en-US" sz="2400"/>
              <a:t>*</a:t>
            </a:r>
            <a:r>
              <a:rPr lang="en-US"/>
              <a:t> B </a:t>
            </a:r>
          </a:p>
          <a:p>
            <a:pPr eaLnBrk="1" hangingPunct="1"/>
            <a:r>
              <a:rPr lang="en-US"/>
              <a:t>Result is –A + B  which is the same as </a:t>
            </a:r>
          </a:p>
          <a:p>
            <a:pPr eaLnBrk="1" hangingPunct="1"/>
            <a:r>
              <a:rPr lang="en-US"/>
              <a:t>B – 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9219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61275" cy="4114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  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while row not ended     </a:t>
            </a:r>
            <a:r>
              <a:rPr lang="en-US" sz="180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>
                <a:ea typeface="ＭＳ Ｐゴシック" pitchFamily="34" charset="-128"/>
              </a:rPr>
              <a:t>		</a:t>
            </a:r>
            <a:r>
              <a:rPr lang="en-US" sz="2400">
                <a:ea typeface="ＭＳ Ｐゴシック" pitchFamily="34" charset="-128"/>
              </a:rPr>
              <a:t>select the next A and B pair</a:t>
            </a:r>
            <a:r>
              <a:rPr lang="en-US" sz="180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diff = 		                            </a:t>
            </a:r>
            <a:r>
              <a:rPr lang="en-US" sz="180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	if abs(diff) &gt; Threshold     </a:t>
            </a:r>
            <a:r>
              <a:rPr lang="en-US" sz="1800">
                <a:ea typeface="ＭＳ Ｐゴシック" pitchFamily="34" charset="-128"/>
              </a:rPr>
              <a:t>//(THR)</a:t>
            </a:r>
            <a:r>
              <a:rPr lang="en-US">
                <a:ea typeface="ＭＳ Ｐゴシック" pitchFamily="34" charset="-128"/>
              </a:rPr>
              <a:t>     </a:t>
            </a:r>
            <a:endParaRPr lang="en-US" sz="18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719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Above is a simple solution to detecting the differences in pixel values </a:t>
            </a:r>
          </a:p>
          <a:p>
            <a:pPr eaLnBrk="1" hangingPunct="1"/>
            <a:r>
              <a:rPr lang="en-US"/>
              <a:t>that are side by side.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 flipH="1">
            <a:off x="20574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 flipH="1">
            <a:off x="25908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 flipH="1">
            <a:off x="35814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 flipH="1">
            <a:off x="41148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 flipH="1">
            <a:off x="3124200" y="3124200"/>
            <a:ext cx="3048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3124200" y="2971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/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61275" cy="4114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  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while row not ended     </a:t>
            </a:r>
            <a:r>
              <a:rPr lang="en-US" sz="180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>
                <a:ea typeface="ＭＳ Ｐゴシック" pitchFamily="34" charset="-128"/>
              </a:rPr>
              <a:t>		</a:t>
            </a:r>
            <a:r>
              <a:rPr lang="en-US" sz="2400">
                <a:ea typeface="ＭＳ Ｐゴシック" pitchFamily="34" charset="-128"/>
              </a:rPr>
              <a:t>select the next A and B pair</a:t>
            </a:r>
            <a:r>
              <a:rPr lang="en-US" sz="180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diff = 		                            </a:t>
            </a:r>
            <a:r>
              <a:rPr lang="en-US" sz="180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	if abs(diff) &gt; Threshold     </a:t>
            </a:r>
            <a:r>
              <a:rPr lang="en-US" sz="1800">
                <a:ea typeface="ＭＳ Ｐゴシック" pitchFamily="34" charset="-128"/>
              </a:rPr>
              <a:t>//(THR)</a:t>
            </a:r>
            <a:r>
              <a:rPr lang="en-US">
                <a:ea typeface="ＭＳ Ｐゴシック" pitchFamily="34" charset="-128"/>
              </a:rPr>
              <a:t>     </a:t>
            </a:r>
            <a:endParaRPr lang="en-US" sz="18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79041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Note that in this algorithm, we are actually </a:t>
            </a:r>
          </a:p>
          <a:p>
            <a:pPr eaLnBrk="1" hangingPunct="1"/>
            <a:r>
              <a:rPr lang="en-US" sz="3200"/>
              <a:t>doing a scanning convolution, the scan</a:t>
            </a:r>
          </a:p>
          <a:p>
            <a:pPr eaLnBrk="1" hangingPunct="1"/>
            <a:r>
              <a:rPr lang="en-US" sz="3200"/>
              <a:t>is hidden in the while loop</a:t>
            </a:r>
            <a:endParaRPr lang="en-US" sz="20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 flipH="1">
            <a:off x="20574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 flipH="1">
            <a:off x="25908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 flipH="1">
            <a:off x="35814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 flipH="1">
            <a:off x="41148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 flipH="1">
            <a:off x="3124200" y="3124200"/>
            <a:ext cx="3048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124200" y="2971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/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ea typeface="ＭＳ Ｐゴシック" pitchFamily="34" charset="-128"/>
              </a:rPr>
              <a:t>Edge Detection:</a:t>
            </a:r>
            <a:br>
              <a:rPr lang="en-US" sz="3200">
                <a:ea typeface="ＭＳ Ｐゴシック" pitchFamily="34" charset="-128"/>
              </a:rPr>
            </a:br>
            <a:r>
              <a:rPr lang="en-US" sz="3200">
                <a:ea typeface="ＭＳ Ｐゴシック" pitchFamily="34" charset="-128"/>
              </a:rPr>
              <a:t>Pixel Values Become Gradient Values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2 pixel values are derived from two measurements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Horizontal</a:t>
            </a:r>
          </a:p>
          <a:p>
            <a:pPr lvl="1" eaLnBrk="1" hangingPunct="1"/>
            <a:endParaRPr lang="en-US">
              <a:ea typeface="ＭＳ Ｐゴシック" pitchFamily="34" charset="-128"/>
            </a:endParaRPr>
          </a:p>
          <a:p>
            <a:pPr lvl="1" eaLnBrk="1" hangingPunct="1"/>
            <a:endParaRPr lang="en-US">
              <a:ea typeface="ＭＳ Ｐゴシック" pitchFamily="34" charset="-128"/>
            </a:endParaRPr>
          </a:p>
          <a:p>
            <a:pPr lvl="1" eaLnBrk="1" hangingPunct="1"/>
            <a:r>
              <a:rPr lang="en-US">
                <a:ea typeface="ＭＳ Ｐゴシック" pitchFamily="34" charset="-128"/>
              </a:rPr>
              <a:t>Vertical</a:t>
            </a:r>
          </a:p>
          <a:p>
            <a:pPr lvl="1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eaLnBrk="1" hangingPunct="1"/>
            <a:endParaRPr lang="en-US" sz="2400">
              <a:ea typeface="ＭＳ Ｐゴシック" pitchFamily="34" charset="-128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1000" y="3538538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295400" y="3538538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895600" y="3538538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810000" y="3538538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286000" y="3690938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33400" y="51816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33400" y="58674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590800" y="51816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590800" y="58674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828800" y="563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828800" y="5638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*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305050" y="3641725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*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556125" y="4989513"/>
            <a:ext cx="4222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A,B pixel pair will be moved over</a:t>
            </a:r>
          </a:p>
          <a:p>
            <a:r>
              <a:rPr lang="en-US"/>
              <a:t>whole image to get different answers at </a:t>
            </a:r>
          </a:p>
          <a:p>
            <a:r>
              <a:rPr lang="en-US"/>
              <a:t>different positions on the image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The Resulting Vectors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>
              <a:ea typeface="ＭＳ Ｐゴシック" pitchFamily="34" charset="-128"/>
            </a:endParaRP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Two values are then considered vectors</a:t>
            </a: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The vector is a pair of numbers: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[Horizontal answer, Vertical answer]</a:t>
            </a: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This pair of numbers can also be represented by magnitude and direction</a:t>
            </a:r>
          </a:p>
          <a:p>
            <a:pPr lvl="1" eaLnBrk="1" hangingPunct="1"/>
            <a:endParaRPr lang="en-US" sz="24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Edge Detection:</a:t>
            </a:r>
            <a:br>
              <a:rPr lang="en-US" sz="3600">
                <a:ea typeface="ＭＳ Ｐゴシック" pitchFamily="34" charset="-128"/>
              </a:rPr>
            </a:br>
            <a:r>
              <a:rPr lang="en-US" sz="3600">
                <a:ea typeface="ＭＳ Ｐゴシック" pitchFamily="34" charset="-128"/>
              </a:rPr>
              <a:t>Vectors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The magnitude of a vector is the square root of the numbers from the convolution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7200">
                <a:ea typeface="ＭＳ Ｐゴシック" pitchFamily="34" charset="-128"/>
                <a:cs typeface="Arial" charset="0"/>
              </a:rPr>
              <a:t>        √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505200" y="4343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29000" y="4495800"/>
            <a:ext cx="1908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(a)</a:t>
            </a:r>
            <a:r>
              <a:rPr lang="en-US" sz="3200">
                <a:cs typeface="Arial" charset="0"/>
              </a:rPr>
              <a:t>² + (b)²</a:t>
            </a: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H="1">
            <a:off x="3810000" y="2971800"/>
            <a:ext cx="1447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>
            <a:off x="4876800" y="30480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822325" y="5980113"/>
            <a:ext cx="239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is horizontal answer</a:t>
            </a:r>
          </a:p>
          <a:p>
            <a:r>
              <a:rPr lang="en-US"/>
              <a:t>b is vertical answer</a:t>
            </a:r>
          </a:p>
        </p:txBody>
      </p:sp>
      <p:sp>
        <p:nvSpPr>
          <p:cNvPr id="31753" name="TextBox 1"/>
          <p:cNvSpPr txBox="1">
            <a:spLocks noChangeArrowheads="1"/>
          </p:cNvSpPr>
          <p:nvPr/>
        </p:nvSpPr>
        <p:spPr bwMode="auto">
          <a:xfrm>
            <a:off x="6019800" y="3581400"/>
            <a:ext cx="2438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answer to this equation yields the difference of brightness between neighboring pixels. Higher number means a greater sudden change in brightness. </a:t>
            </a:r>
          </a:p>
        </p:txBody>
      </p:sp>
      <p:sp>
        <p:nvSpPr>
          <p:cNvPr id="31754" name="TextBox 1"/>
          <p:cNvSpPr txBox="1">
            <a:spLocks noChangeArrowheads="1"/>
          </p:cNvSpPr>
          <p:nvPr/>
        </p:nvSpPr>
        <p:spPr bwMode="auto">
          <a:xfrm>
            <a:off x="3429000" y="6172200"/>
            <a:ext cx="533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 can plot the output of this equation onto a 2 dimensional image to show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  <p:bldP spid="870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Edge Detection:</a:t>
            </a:r>
            <a:br>
              <a:rPr lang="en-US" sz="3600">
                <a:ea typeface="ＭＳ Ｐゴシック" pitchFamily="34" charset="-128"/>
              </a:rPr>
            </a:br>
            <a:r>
              <a:rPr lang="en-US" sz="3600">
                <a:ea typeface="ＭＳ Ｐゴシック" pitchFamily="34" charset="-128"/>
              </a:rPr>
              <a:t>Deriving Gradient, the Math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530725"/>
          </a:xfrm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127125" y="1712913"/>
            <a:ext cx="45053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/>
              <a:t>The gradient is made up of two quantities:</a:t>
            </a:r>
          </a:p>
          <a:p>
            <a:pPr lvl="1" eaLnBrk="1" hangingPunct="1">
              <a:buFontTx/>
              <a:buChar char="•"/>
            </a:pPr>
            <a:r>
              <a:rPr lang="en-US"/>
              <a:t>The derivative of I with respect to x</a:t>
            </a:r>
          </a:p>
          <a:p>
            <a:pPr lvl="1" eaLnBrk="1" hangingPunct="1">
              <a:buFontTx/>
              <a:buChar char="•"/>
            </a:pPr>
            <a:r>
              <a:rPr lang="en-US"/>
              <a:t>The derivative of I with respect to y</a:t>
            </a: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 rot="10800000">
            <a:off x="1295400" y="30480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736725" y="2566988"/>
            <a:ext cx="3197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600"/>
              <a:t>I  =  </a:t>
            </a:r>
            <a:r>
              <a:rPr lang="en-US" sz="6000"/>
              <a:t>[       ] 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124200" y="2819400"/>
            <a:ext cx="1146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cs typeface="Arial" charset="0"/>
              </a:rPr>
              <a:t>∂ I</a:t>
            </a:r>
            <a:r>
              <a:rPr lang="en-US">
                <a:cs typeface="Arial" charset="0"/>
              </a:rPr>
              <a:t>       </a:t>
            </a:r>
            <a:r>
              <a:rPr lang="en-US" u="sng"/>
              <a:t>∂ I</a:t>
            </a:r>
          </a:p>
          <a:p>
            <a:pPr eaLnBrk="1" hangingPunct="1"/>
            <a:r>
              <a:rPr lang="en-US"/>
              <a:t>∂x   ,   ∂ y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190750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∆</a:t>
            </a: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1371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1752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914400" y="50895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6000"/>
              <a:t>√            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1371600" y="518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752600" y="5257800"/>
            <a:ext cx="2314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cs typeface="Arial" charset="0"/>
              </a:rPr>
              <a:t>∂ I</a:t>
            </a:r>
            <a:r>
              <a:rPr lang="en-US">
                <a:cs typeface="Arial" charset="0"/>
              </a:rPr>
              <a:t>       2           </a:t>
            </a:r>
            <a:r>
              <a:rPr lang="en-US" u="sng"/>
              <a:t>∂ I</a:t>
            </a:r>
            <a:r>
              <a:rPr lang="en-US"/>
              <a:t>    2</a:t>
            </a:r>
          </a:p>
          <a:p>
            <a:pPr eaLnBrk="1" hangingPunct="1"/>
            <a:r>
              <a:rPr lang="en-US"/>
              <a:t>∂x          +        ∂ y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71600" y="5208588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(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3516313" y="5181600"/>
            <a:ext cx="369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)</a:t>
            </a:r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982913" y="5181600"/>
            <a:ext cx="369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(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133600" y="51816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)</a:t>
            </a: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2133600" y="3429000"/>
            <a:ext cx="1143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 flipH="1">
            <a:off x="3505200" y="3429000"/>
            <a:ext cx="457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4327525" y="3694113"/>
            <a:ext cx="43370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So the gradient of I is the magnitude</a:t>
            </a:r>
          </a:p>
          <a:p>
            <a:pPr eaLnBrk="1" hangingPunct="1"/>
            <a:r>
              <a:rPr lang="en-US"/>
              <a:t>of the gradient. Arrived at mathematically</a:t>
            </a:r>
          </a:p>
          <a:p>
            <a:pPr eaLnBrk="1" hangingPunct="1"/>
            <a:r>
              <a:rPr lang="en-US"/>
              <a:t>by the </a:t>
            </a:r>
            <a:r>
              <a:rPr lang="ja-JP" altLang="en-US"/>
              <a:t>“</a:t>
            </a:r>
            <a:r>
              <a:rPr lang="en-US" altLang="ja-JP"/>
              <a:t>simple</a:t>
            </a:r>
            <a:r>
              <a:rPr lang="ja-JP" altLang="en-US"/>
              <a:t>”</a:t>
            </a:r>
            <a:r>
              <a:rPr lang="en-US" altLang="ja-JP"/>
              <a:t> Roberts algorithm.</a:t>
            </a:r>
            <a:endParaRPr lang="en-US"/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867400" y="3048000"/>
            <a:ext cx="1265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||</a:t>
            </a:r>
            <a:r>
              <a:rPr lang="en-US"/>
              <a:t>      </a:t>
            </a:r>
            <a:r>
              <a:rPr lang="en-US" sz="2400"/>
              <a:t>I</a:t>
            </a:r>
            <a:r>
              <a:rPr lang="en-US"/>
              <a:t>   </a:t>
            </a:r>
            <a:r>
              <a:rPr lang="en-US" sz="3200"/>
              <a:t>||</a:t>
            </a:r>
          </a:p>
        </p:txBody>
      </p:sp>
      <p:sp>
        <p:nvSpPr>
          <p:cNvPr id="88086" name="AutoShape 22"/>
          <p:cNvSpPr>
            <a:spLocks noChangeArrowheads="1"/>
          </p:cNvSpPr>
          <p:nvPr/>
        </p:nvSpPr>
        <p:spPr bwMode="auto">
          <a:xfrm rot="10800000">
            <a:off x="6188075" y="3260725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6188075" y="3184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4876800" y="4953000"/>
            <a:ext cx="3930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The Sobel method takes the average</a:t>
            </a:r>
          </a:p>
          <a:p>
            <a:pPr eaLnBrk="1" hangingPunct="1"/>
            <a:r>
              <a:rPr lang="en-US"/>
              <a:t>Of 4 pixels to smooth (applying a </a:t>
            </a:r>
          </a:p>
          <a:p>
            <a:pPr eaLnBrk="1" hangingPunct="1"/>
            <a:r>
              <a:rPr lang="en-US"/>
              <a:t>smoothing feature before finding</a:t>
            </a:r>
          </a:p>
          <a:p>
            <a:pPr eaLnBrk="1" hangingPunct="1"/>
            <a:r>
              <a:rPr lang="en-US"/>
              <a:t>edges.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6400800" y="1752600"/>
            <a:ext cx="2322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∂ = derivative symbol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6400800" y="22240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6416675" y="2097088"/>
            <a:ext cx="1993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∆  = is defined 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69" grpId="0" animBg="1"/>
      <p:bldP spid="88070" grpId="0"/>
      <p:bldP spid="88071" grpId="0"/>
      <p:bldP spid="88072" grpId="0"/>
      <p:bldP spid="88073" grpId="0" animBg="1"/>
      <p:bldP spid="88074" grpId="0" animBg="1"/>
      <p:bldP spid="88075" grpId="0"/>
      <p:bldP spid="88076" grpId="0" animBg="1"/>
      <p:bldP spid="88077" grpId="0"/>
      <p:bldP spid="88078" grpId="0"/>
      <p:bldP spid="88079" grpId="0"/>
      <p:bldP spid="88080" grpId="0"/>
      <p:bldP spid="88081" grpId="0"/>
      <p:bldP spid="88082" grpId="0" animBg="1"/>
      <p:bldP spid="88083" grpId="0" animBg="1"/>
      <p:bldP spid="88084" grpId="0"/>
      <p:bldP spid="88085" grpId="0"/>
      <p:bldP spid="88086" grpId="0" animBg="1"/>
      <p:bldP spid="88087" grpId="0" animBg="1"/>
      <p:bldP spid="88088" grpId="0"/>
      <p:bldP spid="88089" grpId="0"/>
      <p:bldP spid="88090" grpId="0"/>
      <p:bldP spid="880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Showing abs(diff B-A)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46213" y="1981200"/>
          <a:ext cx="6667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hart" r:id="rId4" imgW="10077450" imgH="6219825" progId="MSGraph.Chart.8">
                  <p:embed followColorScheme="full"/>
                </p:oleObj>
              </mc:Choice>
              <mc:Fallback>
                <p:oleObj name="Chart" r:id="rId4" imgW="10077450" imgH="62198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981200"/>
                        <a:ext cx="6667500" cy="4114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736725" y="6208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Effect of Thresholding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35100" y="1981200"/>
          <a:ext cx="66897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hart" r:id="rId4" imgW="10096500" imgH="6210300" progId="MSGraph.Chart.8">
                  <p:embed followColorScheme="full"/>
                </p:oleObj>
              </mc:Choice>
              <mc:Fallback>
                <p:oleObj name="Chart" r:id="rId4" imgW="10096500" imgH="62103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981200"/>
                        <a:ext cx="6689725" cy="4114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4495800"/>
            <a:ext cx="6553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36525" y="4227513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Threshold</a:t>
            </a:r>
          </a:p>
          <a:p>
            <a:r>
              <a:rPr lang="en-US"/>
              <a:t>Bar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533400" y="46482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86000" y="4572000"/>
            <a:ext cx="5715000" cy="838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209800" y="54102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TextBox 1"/>
          <p:cNvSpPr txBox="1">
            <a:spLocks noChangeArrowheads="1"/>
          </p:cNvSpPr>
          <p:nvPr/>
        </p:nvSpPr>
        <p:spPr bwMode="auto">
          <a:xfrm>
            <a:off x="1219200" y="1524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Any value above threshold means we should mark it as an edge.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58038" cy="141287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Thresholding the Gradient Magnitude	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Whatever the gradient magnitude is, for example, in the previous slide, with two blips, we picked a threshold number to decide if a pixel is to be labeled an edge or not. 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The next three slides will shows one example of different thresholding limits.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Gradient Magnitude Output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914400" y="2286000"/>
            <a:ext cx="2438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image takes the original pixels from chess.pgm, and replaces the each pixel</a:t>
            </a:r>
            <a:r>
              <a:rPr lang="en-US" altLang="en-US">
                <a:solidFill>
                  <a:srgbClr val="FF0000"/>
                </a:solidFill>
              </a:rPr>
              <a:t>’</a:t>
            </a:r>
            <a:r>
              <a:rPr lang="en-US">
                <a:solidFill>
                  <a:srgbClr val="FF0000"/>
                </a:solidFill>
              </a:rPr>
              <a:t>s value using the magnitude formula discussed earlier.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This image does not use any threshold.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We would like its output to be</a:t>
            </a:r>
          </a:p>
        </p:txBody>
      </p:sp>
      <p:pic>
        <p:nvPicPr>
          <p:cNvPr id="10243" name="Picture 3" descr="canny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35843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36867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Magnitude Output with a low bar (threshold number)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304800" y="2286000"/>
            <a:ext cx="2895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image takes the pixel values from the previous image and uses a threshold to decide whether it is an edge and then for edges it replaces the pixel</a:t>
            </a:r>
            <a:r>
              <a:rPr lang="en-US" altLang="en-US">
                <a:solidFill>
                  <a:srgbClr val="FF0000"/>
                </a:solidFill>
              </a:rPr>
              <a:t>’</a:t>
            </a:r>
            <a:r>
              <a:rPr lang="en-US">
                <a:solidFill>
                  <a:srgbClr val="FF0000"/>
                </a:solidFill>
              </a:rPr>
              <a:t>s value with a 255. If it is not an edge, it replaces the pixel</a:t>
            </a:r>
            <a:r>
              <a:rPr lang="en-US" altLang="en-US">
                <a:solidFill>
                  <a:srgbClr val="FF0000"/>
                </a:solidFill>
              </a:rPr>
              <a:t>’</a:t>
            </a:r>
            <a:r>
              <a:rPr lang="en-US">
                <a:solidFill>
                  <a:srgbClr val="FF0000"/>
                </a:solidFill>
              </a:rPr>
              <a:t>s value with a 0.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Magnitude Output with a high bar (threshold number)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84325" y="5192713"/>
            <a:ext cx="73580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Edges have thinned out, but horses head and other parts of the </a:t>
            </a:r>
          </a:p>
          <a:p>
            <a:r>
              <a:rPr lang="en-US" sz="2000"/>
              <a:t>pawn have disappeared. We can hardly see the edges on the</a:t>
            </a:r>
          </a:p>
          <a:p>
            <a:r>
              <a:rPr lang="en-US" sz="2000"/>
              <a:t>bottom two pieces.</a:t>
            </a:r>
          </a:p>
        </p:txBody>
      </p:sp>
      <p:sp>
        <p:nvSpPr>
          <p:cNvPr id="38917" name="TextBox 1"/>
          <p:cNvSpPr txBox="1">
            <a:spLocks noChangeArrowheads="1"/>
          </p:cNvSpPr>
          <p:nvPr/>
        </p:nvSpPr>
        <p:spPr bwMode="auto">
          <a:xfrm>
            <a:off x="762000" y="2362200"/>
            <a:ext cx="2057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higher threshold means that greater changes in brightness must be present to be considered an edge.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Magnitude Formula in the c Code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FF"/>
                </a:solidFill>
                <a:ea typeface="ＭＳ Ｐゴシック" pitchFamily="34" charset="-128"/>
              </a:rPr>
              <a:t>/* Applying the Magnitude formula in the code*/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maxival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for (i=mr;i&lt;256-mr;i++)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{ for (j=mr;j&lt;256-mr;j++)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   ival[i][j]=sqrt((double)((outpicx[i][j]*outpicx[i][j]) 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                            (outpicy[i][j]*outpicy[i][j]));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   if (ival[i][j] &gt; maxival)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      maxival = ival[i][j];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       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74738" y="1524000"/>
          <a:ext cx="7026275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4" imgW="10077602" imgH="6219749" progId="MSGraph.Chart.8">
                  <p:embed followColorScheme="full"/>
                </p:oleObj>
              </mc:Choice>
              <mc:Fallback>
                <p:oleObj name="Chart" r:id="rId4" imgW="10077602" imgH="621974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1524000"/>
                        <a:ext cx="7026275" cy="43322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549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Graph shows one line of pixel values from an image.</a:t>
            </a:r>
          </a:p>
          <a:p>
            <a:pPr eaLnBrk="1" hangingPunct="1"/>
            <a:r>
              <a:rPr lang="en-US"/>
              <a:t>Where did this graph come from?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Smoothening before Difference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82675" y="1524000"/>
          <a:ext cx="7008813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hart" r:id="rId4" imgW="10077602" imgH="6229502" progId="MSGraph.Chart.8">
                  <p:embed followColorScheme="full"/>
                </p:oleObj>
              </mc:Choice>
              <mc:Fallback>
                <p:oleObj name="Chart" r:id="rId4" imgW="10077602" imgH="6229502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524000"/>
                        <a:ext cx="7008813" cy="43322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38200" y="5807075"/>
            <a:ext cx="7866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Smoothening in this case was obtained by averaging two</a:t>
            </a:r>
          </a:p>
          <a:p>
            <a:pPr eaLnBrk="1" hangingPunct="1"/>
            <a:r>
              <a:rPr lang="en-US" sz="2400"/>
              <a:t>neighboring pixels.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>
              <a:ea typeface="ＭＳ Ｐゴシック" pitchFamily="34" charset="-128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74738" y="1524000"/>
          <a:ext cx="7026275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hart" r:id="rId4" imgW="10077602" imgH="6219749" progId="MSGraph.Chart.8">
                  <p:embed followColorScheme="full"/>
                </p:oleObj>
              </mc:Choice>
              <mc:Fallback>
                <p:oleObj name="Chart" r:id="rId4" imgW="10077602" imgH="621974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1524000"/>
                        <a:ext cx="7026275" cy="43322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549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Graph shows one line of pixel values from an image.</a:t>
            </a:r>
          </a:p>
          <a:p>
            <a:pPr eaLnBrk="1" hangingPunct="1"/>
            <a:r>
              <a:rPr lang="en-US"/>
              <a:t>Where did this graph come from?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Smoothening rationale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Smoothening: We need to smoothen before we apply the derivative convolution.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We mean read an image, smoothen it, and then take it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gradient. 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Then apply the threshold.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The Four Ones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The way we will take an average of four neighboring pixels is to convolve the pixels with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05000" y="58674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267200" y="28956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724400" y="3124200"/>
            <a:ext cx="1235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¼    ¼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¼    ¼</a:t>
            </a:r>
            <a:r>
              <a:rPr lang="en-US"/>
              <a:t> 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52600" y="5029200"/>
            <a:ext cx="599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Convolving with this is equal to a + b + c + d divided by 4.</a:t>
            </a:r>
          </a:p>
          <a:p>
            <a:r>
              <a:rPr lang="en-US"/>
              <a:t>(Where a,b,c,d are the four neighboring pixels.)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So, to repeat: The purpose of Edge Detection is to find jumps in the brightness function (of an image) and mark them.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>
                <a:cs typeface="+mn-cs"/>
              </a:rPr>
              <a:t>Before we get into details, we need to detour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>
                <a:cs typeface="+mn-cs"/>
              </a:rPr>
              <a:t>and introduce the concept of Convolution.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    </a:t>
            </a:r>
            <a:endParaRPr lang="en-US" sz="8000" dirty="0">
              <a:cs typeface="+mn-cs"/>
            </a:endParaRPr>
          </a:p>
        </p:txBody>
      </p:sp>
      <p:sp>
        <p:nvSpPr>
          <p:cNvPr id="11267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7158038" cy="141287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Four Ones, cont.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7620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219200" y="2057400"/>
            <a:ext cx="1235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¼    ¼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¼    ¼</a:t>
            </a:r>
            <a:r>
              <a:rPr lang="en-US"/>
              <a:t> 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2971800" y="2438400"/>
            <a:ext cx="328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Can also be written as:</a:t>
            </a:r>
          </a:p>
        </p:txBody>
      </p:sp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67056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7267575" y="2057400"/>
            <a:ext cx="10382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1    1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1    1</a:t>
            </a:r>
            <a:r>
              <a:rPr lang="en-US"/>
              <a:t> 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628015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2193925" y="3489325"/>
            <a:ext cx="6164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Meaning now, to get the complete answer, we should</a:t>
            </a:r>
          </a:p>
          <a:p>
            <a:r>
              <a:rPr lang="en-US" sz="2000"/>
              <a:t>compute: 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1050925" y="453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9" name="Rectangle 14"/>
          <p:cNvSpPr>
            <a:spLocks noChangeArrowheads="1"/>
          </p:cNvSpPr>
          <p:nvPr/>
        </p:nvSpPr>
        <p:spPr bwMode="auto">
          <a:xfrm>
            <a:off x="8382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1371600" y="51196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3021" name="Rectangle 16"/>
          <p:cNvSpPr>
            <a:spLocks noChangeArrowheads="1"/>
          </p:cNvSpPr>
          <p:nvPr/>
        </p:nvSpPr>
        <p:spPr bwMode="auto">
          <a:xfrm>
            <a:off x="34290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3990975" y="48482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3023" name="Rectangle 18"/>
          <p:cNvSpPr>
            <a:spLocks noChangeArrowheads="1"/>
          </p:cNvSpPr>
          <p:nvPr/>
        </p:nvSpPr>
        <p:spPr bwMode="auto">
          <a:xfrm>
            <a:off x="6477000" y="449421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7048500" y="49530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3025" name="Text Box 20"/>
          <p:cNvSpPr txBox="1">
            <a:spLocks noChangeArrowheads="1"/>
          </p:cNvSpPr>
          <p:nvPr/>
        </p:nvSpPr>
        <p:spPr bwMode="auto">
          <a:xfrm>
            <a:off x="29781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22"/>
          <p:cNvSpPr txBox="1">
            <a:spLocks noChangeArrowheads="1"/>
          </p:cNvSpPr>
          <p:nvPr/>
        </p:nvSpPr>
        <p:spPr bwMode="auto">
          <a:xfrm>
            <a:off x="381000" y="4464050"/>
            <a:ext cx="5730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  )</a:t>
            </a:r>
          </a:p>
        </p:txBody>
      </p:sp>
      <p:sp>
        <p:nvSpPr>
          <p:cNvPr id="43028" name="Text Box 23"/>
          <p:cNvSpPr txBox="1">
            <a:spLocks noChangeArrowheads="1"/>
          </p:cNvSpPr>
          <p:nvPr/>
        </p:nvSpPr>
        <p:spPr bwMode="auto">
          <a:xfrm>
            <a:off x="61023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9" name="Oval 24"/>
          <p:cNvSpPr>
            <a:spLocks noChangeArrowheads="1"/>
          </p:cNvSpPr>
          <p:nvPr/>
        </p:nvSpPr>
        <p:spPr bwMode="auto">
          <a:xfrm>
            <a:off x="60960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26"/>
          <p:cNvSpPr txBox="1">
            <a:spLocks noChangeArrowheads="1"/>
          </p:cNvSpPr>
          <p:nvPr/>
        </p:nvSpPr>
        <p:spPr bwMode="auto">
          <a:xfrm>
            <a:off x="76200" y="52720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Four Ones, cont.</a:t>
            </a: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1050925" y="1363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6" name="Rectangle 11"/>
          <p:cNvSpPr>
            <a:spLocks noChangeArrowheads="1"/>
          </p:cNvSpPr>
          <p:nvPr/>
        </p:nvSpPr>
        <p:spPr bwMode="auto">
          <a:xfrm>
            <a:off x="8382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37" name="Text Box 12"/>
          <p:cNvSpPr txBox="1">
            <a:spLocks noChangeArrowheads="1"/>
          </p:cNvSpPr>
          <p:nvPr/>
        </p:nvSpPr>
        <p:spPr bwMode="auto">
          <a:xfrm>
            <a:off x="1371600" y="195103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4038" name="Rectangle 13"/>
          <p:cNvSpPr>
            <a:spLocks noChangeArrowheads="1"/>
          </p:cNvSpPr>
          <p:nvPr/>
        </p:nvSpPr>
        <p:spPr bwMode="auto">
          <a:xfrm>
            <a:off x="34290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990975" y="167957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4040" name="Rectangle 15"/>
          <p:cNvSpPr>
            <a:spLocks noChangeArrowheads="1"/>
          </p:cNvSpPr>
          <p:nvPr/>
        </p:nvSpPr>
        <p:spPr bwMode="auto">
          <a:xfrm>
            <a:off x="6477000" y="132556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41" name="Text Box 16"/>
          <p:cNvSpPr txBox="1">
            <a:spLocks noChangeArrowheads="1"/>
          </p:cNvSpPr>
          <p:nvPr/>
        </p:nvSpPr>
        <p:spPr bwMode="auto">
          <a:xfrm>
            <a:off x="7048500" y="178435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4042" name="Text Box 17"/>
          <p:cNvSpPr txBox="1">
            <a:spLocks noChangeArrowheads="1"/>
          </p:cNvSpPr>
          <p:nvPr/>
        </p:nvSpPr>
        <p:spPr bwMode="auto">
          <a:xfrm>
            <a:off x="2978150" y="193675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43" name="Oval 18"/>
          <p:cNvSpPr>
            <a:spLocks noChangeArrowheads="1"/>
          </p:cNvSpPr>
          <p:nvPr/>
        </p:nvSpPr>
        <p:spPr bwMode="auto">
          <a:xfrm>
            <a:off x="2971800" y="20129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9"/>
          <p:cNvSpPr txBox="1">
            <a:spLocks noChangeArrowheads="1"/>
          </p:cNvSpPr>
          <p:nvPr/>
        </p:nvSpPr>
        <p:spPr bwMode="auto">
          <a:xfrm>
            <a:off x="381000" y="1295400"/>
            <a:ext cx="5730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  )</a:t>
            </a:r>
          </a:p>
        </p:txBody>
      </p:sp>
      <p:sp>
        <p:nvSpPr>
          <p:cNvPr id="44045" name="Text Box 20"/>
          <p:cNvSpPr txBox="1">
            <a:spLocks noChangeArrowheads="1"/>
          </p:cNvSpPr>
          <p:nvPr/>
        </p:nvSpPr>
        <p:spPr bwMode="auto">
          <a:xfrm>
            <a:off x="6102350" y="193675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46" name="Oval 21"/>
          <p:cNvSpPr>
            <a:spLocks noChangeArrowheads="1"/>
          </p:cNvSpPr>
          <p:nvPr/>
        </p:nvSpPr>
        <p:spPr bwMode="auto">
          <a:xfrm>
            <a:off x="6096000" y="20129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Text Box 22"/>
          <p:cNvSpPr txBox="1">
            <a:spLocks noChangeArrowheads="1"/>
          </p:cNvSpPr>
          <p:nvPr/>
        </p:nvSpPr>
        <p:spPr bwMode="auto">
          <a:xfrm>
            <a:off x="0" y="19812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4048" name="Text Box 32"/>
          <p:cNvSpPr txBox="1">
            <a:spLocks noChangeArrowheads="1"/>
          </p:cNvSpPr>
          <p:nvPr/>
        </p:nvSpPr>
        <p:spPr bwMode="auto">
          <a:xfrm>
            <a:off x="1203325" y="3541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9" name="Rectangle 33"/>
          <p:cNvSpPr>
            <a:spLocks noChangeArrowheads="1"/>
          </p:cNvSpPr>
          <p:nvPr/>
        </p:nvSpPr>
        <p:spPr bwMode="auto">
          <a:xfrm>
            <a:off x="990600" y="3505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0" name="Text Box 34"/>
          <p:cNvSpPr txBox="1">
            <a:spLocks noChangeArrowheads="1"/>
          </p:cNvSpPr>
          <p:nvPr/>
        </p:nvSpPr>
        <p:spPr bwMode="auto">
          <a:xfrm>
            <a:off x="1524000" y="41290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4051" name="Rectangle 35"/>
          <p:cNvSpPr>
            <a:spLocks noChangeArrowheads="1"/>
          </p:cNvSpPr>
          <p:nvPr/>
        </p:nvSpPr>
        <p:spPr bwMode="auto">
          <a:xfrm>
            <a:off x="4343400" y="3505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2" name="Text Box 36"/>
          <p:cNvSpPr txBox="1">
            <a:spLocks noChangeArrowheads="1"/>
          </p:cNvSpPr>
          <p:nvPr/>
        </p:nvSpPr>
        <p:spPr bwMode="auto">
          <a:xfrm>
            <a:off x="5035550" y="38576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4053" name="Rectangle 37"/>
          <p:cNvSpPr>
            <a:spLocks noChangeArrowheads="1"/>
          </p:cNvSpPr>
          <p:nvPr/>
        </p:nvSpPr>
        <p:spPr bwMode="auto">
          <a:xfrm>
            <a:off x="6629400" y="350361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4" name="Text Box 38"/>
          <p:cNvSpPr txBox="1">
            <a:spLocks noChangeArrowheads="1"/>
          </p:cNvSpPr>
          <p:nvPr/>
        </p:nvSpPr>
        <p:spPr bwMode="auto">
          <a:xfrm>
            <a:off x="7086600" y="39624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4055" name="Text Box 39"/>
          <p:cNvSpPr txBox="1">
            <a:spLocks noChangeArrowheads="1"/>
          </p:cNvSpPr>
          <p:nvPr/>
        </p:nvSpPr>
        <p:spPr bwMode="auto">
          <a:xfrm>
            <a:off x="3130550" y="4114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56" name="Oval 40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Text Box 41"/>
          <p:cNvSpPr txBox="1">
            <a:spLocks noChangeArrowheads="1"/>
          </p:cNvSpPr>
          <p:nvPr/>
        </p:nvSpPr>
        <p:spPr bwMode="auto">
          <a:xfrm>
            <a:off x="3860800" y="35052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4058" name="Text Box 42"/>
          <p:cNvSpPr txBox="1">
            <a:spLocks noChangeArrowheads="1"/>
          </p:cNvSpPr>
          <p:nvPr/>
        </p:nvSpPr>
        <p:spPr bwMode="auto">
          <a:xfrm>
            <a:off x="6254750" y="4114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59" name="Oval 43"/>
          <p:cNvSpPr>
            <a:spLocks noChangeArrowheads="1"/>
          </p:cNvSpPr>
          <p:nvPr/>
        </p:nvSpPr>
        <p:spPr bwMode="auto">
          <a:xfrm>
            <a:off x="624840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44"/>
          <p:cNvSpPr txBox="1">
            <a:spLocks noChangeArrowheads="1"/>
          </p:cNvSpPr>
          <p:nvPr/>
        </p:nvSpPr>
        <p:spPr bwMode="auto">
          <a:xfrm>
            <a:off x="152400" y="41592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4061" name="Text Box 45"/>
          <p:cNvSpPr txBox="1">
            <a:spLocks noChangeArrowheads="1"/>
          </p:cNvSpPr>
          <p:nvPr/>
        </p:nvSpPr>
        <p:spPr bwMode="auto">
          <a:xfrm>
            <a:off x="1203325" y="3138488"/>
            <a:ext cx="667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the associative property of convolution we get this next step. </a:t>
            </a:r>
          </a:p>
        </p:txBody>
      </p:sp>
      <p:sp>
        <p:nvSpPr>
          <p:cNvPr id="44062" name="Text Box 46"/>
          <p:cNvSpPr txBox="1">
            <a:spLocks noChangeArrowheads="1"/>
          </p:cNvSpPr>
          <p:nvPr/>
        </p:nvSpPr>
        <p:spPr bwMode="auto">
          <a:xfrm>
            <a:off x="1279525" y="5294313"/>
            <a:ext cx="721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do this to call the convolution code only once, which precomputes</a:t>
            </a:r>
          </a:p>
          <a:p>
            <a:r>
              <a:rPr lang="en-US"/>
              <a:t>The quantities in the parentheses.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Four Ones, cont.</a:t>
            </a:r>
          </a:p>
        </p:txBody>
      </p:sp>
      <p:sp>
        <p:nvSpPr>
          <p:cNvPr id="45059" name="Text Box 10"/>
          <p:cNvSpPr txBox="1">
            <a:spLocks noChangeArrowheads="1"/>
          </p:cNvSpPr>
          <p:nvPr/>
        </p:nvSpPr>
        <p:spPr bwMode="auto">
          <a:xfrm>
            <a:off x="1050925" y="1363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0" name="Rectangle 11"/>
          <p:cNvSpPr>
            <a:spLocks noChangeArrowheads="1"/>
          </p:cNvSpPr>
          <p:nvPr/>
        </p:nvSpPr>
        <p:spPr bwMode="auto">
          <a:xfrm>
            <a:off x="8382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34290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2" name="Rectangle 15"/>
          <p:cNvSpPr>
            <a:spLocks noChangeArrowheads="1"/>
          </p:cNvSpPr>
          <p:nvPr/>
        </p:nvSpPr>
        <p:spPr bwMode="auto">
          <a:xfrm>
            <a:off x="6477000" y="132556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3" name="Text Box 32"/>
          <p:cNvSpPr txBox="1">
            <a:spLocks noChangeArrowheads="1"/>
          </p:cNvSpPr>
          <p:nvPr/>
        </p:nvSpPr>
        <p:spPr bwMode="auto">
          <a:xfrm>
            <a:off x="1203325" y="3541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4" name="Rectangle 33"/>
          <p:cNvSpPr>
            <a:spLocks noChangeArrowheads="1"/>
          </p:cNvSpPr>
          <p:nvPr/>
        </p:nvSpPr>
        <p:spPr bwMode="auto">
          <a:xfrm>
            <a:off x="838200" y="16764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5" name="Text Box 34"/>
          <p:cNvSpPr txBox="1">
            <a:spLocks noChangeArrowheads="1"/>
          </p:cNvSpPr>
          <p:nvPr/>
        </p:nvSpPr>
        <p:spPr bwMode="auto">
          <a:xfrm>
            <a:off x="1219200" y="2286000"/>
            <a:ext cx="117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5066" name="Rectangle 35"/>
          <p:cNvSpPr>
            <a:spLocks noChangeArrowheads="1"/>
          </p:cNvSpPr>
          <p:nvPr/>
        </p:nvSpPr>
        <p:spPr bwMode="auto">
          <a:xfrm>
            <a:off x="4343400" y="17526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7" name="Text Box 36"/>
          <p:cNvSpPr txBox="1">
            <a:spLocks noChangeArrowheads="1"/>
          </p:cNvSpPr>
          <p:nvPr/>
        </p:nvSpPr>
        <p:spPr bwMode="auto">
          <a:xfrm>
            <a:off x="4953000" y="2133600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5068" name="Rectangle 37"/>
          <p:cNvSpPr>
            <a:spLocks noChangeArrowheads="1"/>
          </p:cNvSpPr>
          <p:nvPr/>
        </p:nvSpPr>
        <p:spPr bwMode="auto">
          <a:xfrm>
            <a:off x="6705600" y="17526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9" name="Text Box 38"/>
          <p:cNvSpPr txBox="1">
            <a:spLocks noChangeArrowheads="1"/>
          </p:cNvSpPr>
          <p:nvPr/>
        </p:nvSpPr>
        <p:spPr bwMode="auto">
          <a:xfrm>
            <a:off x="7086600" y="21336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5070" name="Text Box 39"/>
          <p:cNvSpPr txBox="1">
            <a:spLocks noChangeArrowheads="1"/>
          </p:cNvSpPr>
          <p:nvPr/>
        </p:nvSpPr>
        <p:spPr bwMode="auto">
          <a:xfrm>
            <a:off x="3200400" y="21336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5071" name="Oval 40"/>
          <p:cNvSpPr>
            <a:spLocks noChangeArrowheads="1"/>
          </p:cNvSpPr>
          <p:nvPr/>
        </p:nvSpPr>
        <p:spPr bwMode="auto">
          <a:xfrm>
            <a:off x="3200400" y="2209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Text Box 41"/>
          <p:cNvSpPr txBox="1">
            <a:spLocks noChangeArrowheads="1"/>
          </p:cNvSpPr>
          <p:nvPr/>
        </p:nvSpPr>
        <p:spPr bwMode="auto">
          <a:xfrm>
            <a:off x="3886200" y="17526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5073" name="Text Box 42"/>
          <p:cNvSpPr txBox="1">
            <a:spLocks noChangeArrowheads="1"/>
          </p:cNvSpPr>
          <p:nvPr/>
        </p:nvSpPr>
        <p:spPr bwMode="auto">
          <a:xfrm>
            <a:off x="6248400" y="22860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5074" name="Oval 43"/>
          <p:cNvSpPr>
            <a:spLocks noChangeArrowheads="1"/>
          </p:cNvSpPr>
          <p:nvPr/>
        </p:nvSpPr>
        <p:spPr bwMode="auto">
          <a:xfrm>
            <a:off x="6248400" y="2362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44"/>
          <p:cNvSpPr txBox="1">
            <a:spLocks noChangeArrowheads="1"/>
          </p:cNvSpPr>
          <p:nvPr/>
        </p:nvSpPr>
        <p:spPr bwMode="auto">
          <a:xfrm>
            <a:off x="2286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5076" name="Text Box 46"/>
          <p:cNvSpPr txBox="1">
            <a:spLocks noChangeArrowheads="1"/>
          </p:cNvSpPr>
          <p:nvPr/>
        </p:nvSpPr>
        <p:spPr bwMode="auto">
          <a:xfrm>
            <a:off x="685800" y="3962400"/>
            <a:ext cx="704532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will be </a:t>
            </a:r>
            <a:r>
              <a:rPr lang="en-US" b="1"/>
              <a:t>getting rid </a:t>
            </a:r>
            <a:r>
              <a:rPr lang="en-US"/>
              <a:t>of the </a:t>
            </a:r>
            <a:r>
              <a:rPr lang="en-US" sz="2800"/>
              <a:t>1/4</a:t>
            </a:r>
            <a:r>
              <a:rPr lang="en-US"/>
              <a:t> factor, because it turns out that</a:t>
            </a:r>
          </a:p>
          <a:p>
            <a:r>
              <a:rPr lang="en-US"/>
              <a:t>when  we forget about it, to fix our forgetfulness, we merely need to</a:t>
            </a:r>
          </a:p>
          <a:p>
            <a:r>
              <a:rPr lang="en-US"/>
              <a:t>raise our threshold by a factor of 4 (which is O.K.  because we </a:t>
            </a:r>
          </a:p>
          <a:p>
            <a:r>
              <a:rPr lang="en-US"/>
              <a:t>were quite arbitrary about how to pick a threshold).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Four Ones, cont. </a:t>
            </a:r>
          </a:p>
        </p:txBody>
      </p:sp>
      <p:sp>
        <p:nvSpPr>
          <p:cNvPr id="46083" name="Rectangle 10"/>
          <p:cNvSpPr>
            <a:spLocks noChangeArrowheads="1"/>
          </p:cNvSpPr>
          <p:nvPr/>
        </p:nvSpPr>
        <p:spPr bwMode="auto">
          <a:xfrm>
            <a:off x="1168400" y="1600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6084" name="Text Box 11"/>
          <p:cNvSpPr txBox="1">
            <a:spLocks noChangeArrowheads="1"/>
          </p:cNvSpPr>
          <p:nvPr/>
        </p:nvSpPr>
        <p:spPr bwMode="auto">
          <a:xfrm>
            <a:off x="1860550" y="19526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6085" name="Text Box 12"/>
          <p:cNvSpPr txBox="1">
            <a:spLocks noChangeArrowheads="1"/>
          </p:cNvSpPr>
          <p:nvPr/>
        </p:nvSpPr>
        <p:spPr bwMode="auto">
          <a:xfrm>
            <a:off x="3911600" y="20574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6086" name="Text Box 13"/>
          <p:cNvSpPr txBox="1">
            <a:spLocks noChangeArrowheads="1"/>
          </p:cNvSpPr>
          <p:nvPr/>
        </p:nvSpPr>
        <p:spPr bwMode="auto">
          <a:xfrm>
            <a:off x="685800" y="16002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6087" name="Text Box 14"/>
          <p:cNvSpPr txBox="1">
            <a:spLocks noChangeArrowheads="1"/>
          </p:cNvSpPr>
          <p:nvPr/>
        </p:nvSpPr>
        <p:spPr bwMode="auto">
          <a:xfrm>
            <a:off x="3079750" y="2209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6088" name="Oval 15"/>
          <p:cNvSpPr>
            <a:spLocks noChangeArrowheads="1"/>
          </p:cNvSpPr>
          <p:nvPr/>
        </p:nvSpPr>
        <p:spPr bwMode="auto">
          <a:xfrm>
            <a:off x="3073400" y="2286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6"/>
          <p:cNvSpPr txBox="1">
            <a:spLocks noChangeArrowheads="1"/>
          </p:cNvSpPr>
          <p:nvPr/>
        </p:nvSpPr>
        <p:spPr bwMode="auto">
          <a:xfrm>
            <a:off x="3581400" y="1981200"/>
            <a:ext cx="1708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/>
              <a:t>[      ]</a:t>
            </a:r>
          </a:p>
        </p:txBody>
      </p:sp>
      <p:sp>
        <p:nvSpPr>
          <p:cNvPr id="46090" name="Text Box 17"/>
          <p:cNvSpPr txBox="1">
            <a:spLocks noChangeArrowheads="1"/>
          </p:cNvSpPr>
          <p:nvPr/>
        </p:nvSpPr>
        <p:spPr bwMode="auto">
          <a:xfrm>
            <a:off x="974725" y="3465513"/>
            <a:ext cx="361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As we did in the </a:t>
            </a:r>
            <a:r>
              <a:rPr lang="en-US">
                <a:hlinkClick r:id="rId3" action="ppaction://hlinksldjump"/>
              </a:rPr>
              <a:t>convolution slide</a:t>
            </a:r>
            <a:r>
              <a:rPr lang="en-US"/>
              <a:t>:</a:t>
            </a:r>
          </a:p>
        </p:txBody>
      </p:sp>
      <p:sp>
        <p:nvSpPr>
          <p:cNvPr id="46091" name="Text Box 18"/>
          <p:cNvSpPr txBox="1">
            <a:spLocks noChangeArrowheads="1"/>
          </p:cNvSpPr>
          <p:nvPr/>
        </p:nvSpPr>
        <p:spPr bwMode="auto">
          <a:xfrm>
            <a:off x="898525" y="453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6092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572000"/>
            <a:ext cx="1695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3" name="Text Box 21"/>
          <p:cNvSpPr txBox="1">
            <a:spLocks noChangeArrowheads="1"/>
          </p:cNvSpPr>
          <p:nvPr/>
        </p:nvSpPr>
        <p:spPr bwMode="auto">
          <a:xfrm>
            <a:off x="1524000" y="41148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combine this to get:</a:t>
            </a:r>
          </a:p>
        </p:txBody>
      </p:sp>
      <p:sp>
        <p:nvSpPr>
          <p:cNvPr id="46094" name="Text Box 22"/>
          <p:cNvSpPr txBox="1">
            <a:spLocks noChangeArrowheads="1"/>
          </p:cNvSpPr>
          <p:nvPr/>
        </p:nvSpPr>
        <p:spPr bwMode="auto">
          <a:xfrm>
            <a:off x="5105400" y="4419600"/>
            <a:ext cx="3092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table is a result of doing</a:t>
            </a:r>
          </a:p>
          <a:p>
            <a:r>
              <a:rPr lang="en-US"/>
              <a:t>a scanning convolution.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58938" y="3087688"/>
            <a:ext cx="6170612" cy="900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The magnitude of the gradient is then calculated using the formula which we have seen before: </a:t>
            </a:r>
          </a:p>
        </p:txBody>
      </p:sp>
      <p:pic>
        <p:nvPicPr>
          <p:cNvPr id="47107" name="Picture 3" descr="mask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8388" y="609600"/>
            <a:ext cx="4467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grad_m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334000"/>
            <a:ext cx="3429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457200" y="1905000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First these two masks are applied to the image.</a:t>
            </a:r>
          </a:p>
        </p:txBody>
      </p:sp>
      <p:sp>
        <p:nvSpPr>
          <p:cNvPr id="47110" name="Right Arrow 2"/>
          <p:cNvSpPr>
            <a:spLocks noChangeArrowheads="1"/>
          </p:cNvSpPr>
          <p:nvPr/>
        </p:nvSpPr>
        <p:spPr bwMode="auto">
          <a:xfrm>
            <a:off x="1828800" y="2057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Box 3"/>
          <p:cNvSpPr txBox="1">
            <a:spLocks noChangeArrowheads="1"/>
          </p:cNvSpPr>
          <p:nvPr/>
        </p:nvSpPr>
        <p:spPr bwMode="auto">
          <a:xfrm>
            <a:off x="5562600" y="4648200"/>
            <a:ext cx="335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Then, the two output tables of the masks and image are combined using the magnitude formula. This gives us a smoothened gradient magnitude output.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187325"/>
            <a:ext cx="7158037" cy="141287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Sobel Algorithm…another way to look at it.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870075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The Sobel algorithm uses a smoothener to lessen the effect of noise present in most images. This combined with the Roberts produces these two –     3X3  convolution masks.</a:t>
            </a:r>
          </a:p>
        </p:txBody>
      </p:sp>
      <p:pic>
        <p:nvPicPr>
          <p:cNvPr id="48132" name="Picture 4" descr="Sobelmas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5975" y="4114800"/>
            <a:ext cx="4848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895600" y="60960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G</a:t>
            </a:r>
            <a:r>
              <a:rPr lang="en-US" sz="2400" baseline="-25000"/>
              <a:t>x</a:t>
            </a:r>
            <a:r>
              <a:rPr lang="en-US" sz="2400"/>
              <a:t>			G</a:t>
            </a:r>
            <a:r>
              <a:rPr lang="en-US" sz="2400" baseline="-8000"/>
              <a:t>y</a:t>
            </a:r>
          </a:p>
        </p:txBody>
      </p:sp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381000" y="4267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>
                <a:ea typeface="ＭＳ Ｐゴシック" pitchFamily="34" charset="-128"/>
              </a:rPr>
              <a:t>     Step 1 – use small image with only black (pixel value = 0) and white (pixel value = 255)</a:t>
            </a:r>
          </a:p>
          <a:p>
            <a:pPr eaLnBrk="1" hangingPunct="1">
              <a:buFont typeface="Wingdings" pitchFamily="2" charset="2"/>
              <a:buNone/>
            </a:pPr>
            <a:endParaRPr lang="en-US" sz="2800">
              <a:ea typeface="ＭＳ Ｐゴシック" pitchFamily="34" charset="-128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20 X 20 pixel image of black box on square white background</a:t>
            </a:r>
          </a:p>
          <a:p>
            <a:pPr lvl="3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3" eaLnBrk="1" hangingPunct="1"/>
            <a:endParaRPr lang="en-US">
              <a:ea typeface="ＭＳ Ｐゴシック" pitchFamily="34" charset="-128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Pixel values for above image</a:t>
            </a:r>
          </a:p>
        </p:txBody>
      </p:sp>
      <p:pic>
        <p:nvPicPr>
          <p:cNvPr id="49155" name="Picture 3" descr="show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5146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 descr="showboxvalu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733800"/>
            <a:ext cx="6076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5791200" y="2362200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the original image. Nothing has been applied to it yet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>
                <a:ea typeface="ＭＳ Ｐゴシック" pitchFamily="34" charset="-128"/>
              </a:rPr>
              <a:t>     Step 2 – Apply Sobel masks to the image,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>
                <a:ea typeface="ＭＳ Ｐゴシック" pitchFamily="34" charset="-128"/>
              </a:rPr>
              <a:t>     first the x and then the y.</a:t>
            </a:r>
          </a:p>
        </p:txBody>
      </p:sp>
      <p:pic>
        <p:nvPicPr>
          <p:cNvPr id="50179" name="Picture 3" descr="showboxYma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518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 descr="showboxXma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524000"/>
            <a:ext cx="53149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943600" y="1752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X mask values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943600" y="4343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Y mask values</a:t>
            </a:r>
          </a:p>
        </p:txBody>
      </p:sp>
      <p:sp>
        <p:nvSpPr>
          <p:cNvPr id="50183" name="TextBox 1"/>
          <p:cNvSpPr txBox="1">
            <a:spLocks noChangeArrowheads="1"/>
          </p:cNvSpPr>
          <p:nvPr/>
        </p:nvSpPr>
        <p:spPr bwMode="auto">
          <a:xfrm>
            <a:off x="6019800" y="2590800"/>
            <a:ext cx="312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masks are then convolved with the x and y masks. These are the results of the convolution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04800"/>
            <a:ext cx="6858000" cy="106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>
                <a:ea typeface="ＭＳ Ｐゴシック" pitchFamily="34" charset="-128"/>
              </a:rPr>
              <a:t>    Step 3 – Find the Magnitudes using      the formula c = sqrt(X</a:t>
            </a:r>
            <a:r>
              <a:rPr lang="en-US" sz="2800" baseline="30000">
                <a:ea typeface="ＭＳ Ｐゴシック" pitchFamily="34" charset="-128"/>
              </a:rPr>
              <a:t>2</a:t>
            </a:r>
            <a:r>
              <a:rPr lang="en-US" sz="2800">
                <a:ea typeface="ＭＳ Ｐゴシック" pitchFamily="34" charset="-128"/>
              </a:rPr>
              <a:t> + Y</a:t>
            </a:r>
            <a:r>
              <a:rPr lang="en-US" sz="2800" baseline="30000">
                <a:ea typeface="ＭＳ Ｐゴシック" pitchFamily="34" charset="-128"/>
              </a:rPr>
              <a:t>2</a:t>
            </a:r>
            <a:r>
              <a:rPr lang="en-US" sz="2800">
                <a:ea typeface="ＭＳ Ｐゴシック" pitchFamily="34" charset="-128"/>
              </a:rPr>
              <a:t>)</a:t>
            </a:r>
          </a:p>
        </p:txBody>
      </p:sp>
      <p:pic>
        <p:nvPicPr>
          <p:cNvPr id="51203" name="Picture 3" descr="showboxMasksCombin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743200"/>
            <a:ext cx="46482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 descr="showboxXma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28800"/>
            <a:ext cx="4419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 descr="showboxYmas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267200"/>
            <a:ext cx="44196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371600" y="1447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X mask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371600" y="39624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Y mask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953000" y="22860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Magnitudes 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4419600" y="1431925"/>
            <a:ext cx="434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rgbClr val="FF0000"/>
                </a:solidFill>
              </a:rPr>
              <a:t>^ Using the formula above, the X mask and the Y mask of the image is combined to create the magnitude image below. This is applied to each individual pixel.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Step 4 – Apply threshold, say 150, to the combined image to produce final image.</a:t>
            </a:r>
          </a:p>
        </p:txBody>
      </p:sp>
      <p:pic>
        <p:nvPicPr>
          <p:cNvPr id="52227" name="Picture 3" descr="showboxConvolv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90800"/>
            <a:ext cx="22860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 descr="showboxthreshol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590800"/>
            <a:ext cx="2424113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Before threshold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638800" y="19812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After threshold of 150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29200" y="5029200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/>
              <a:t>These are the edges it found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3657600" y="2057400"/>
            <a:ext cx="1752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The left image is the image combined with masks. The right image uses a threshold to separate the grey into either 0 or 255.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Is an operation between two tables of numbers,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    usually between an image and weights.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Typically, if one table is smaller, it is on the right of the operator    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		               </a:t>
            </a:r>
            <a:r>
              <a:rPr lang="en-US" sz="4000" dirty="0">
                <a:cs typeface="+mn-cs"/>
              </a:rPr>
              <a:t>*</a:t>
            </a:r>
            <a:r>
              <a:rPr lang="en-US" sz="2800" dirty="0">
                <a:cs typeface="+mn-cs"/>
              </a:rPr>
              <a:t> 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8000" dirty="0">
                <a:cs typeface="+mn-cs"/>
              </a:rPr>
              <a:t>[</a:t>
            </a:r>
            <a:r>
              <a:rPr lang="en-US" sz="6000" dirty="0">
                <a:cs typeface="+mn-cs"/>
              </a:rPr>
              <a:t>      </a:t>
            </a:r>
            <a:r>
              <a:rPr lang="en-US" sz="8000" dirty="0">
                <a:cs typeface="+mn-cs"/>
              </a:rPr>
              <a:t>]  [</a:t>
            </a:r>
            <a:r>
              <a:rPr lang="en-US" sz="6000" dirty="0">
                <a:cs typeface="+mn-cs"/>
              </a:rPr>
              <a:t>      </a:t>
            </a:r>
            <a:r>
              <a:rPr lang="en-US" sz="8000" dirty="0">
                <a:cs typeface="+mn-cs"/>
              </a:rPr>
              <a:t>] </a:t>
            </a:r>
            <a:r>
              <a:rPr lang="en-US" sz="6000" dirty="0">
                <a:cs typeface="+mn-cs"/>
              </a:rPr>
              <a:t>=   ???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8000" dirty="0">
              <a:cs typeface="+mn-cs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47800" y="48006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886200" y="48006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901950" y="46482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895600" y="4724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itle 11"/>
          <p:cNvSpPr>
            <a:spLocks noGrp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Introducing Convolution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Box 1"/>
          <p:cNvSpPr txBox="1">
            <a:spLocks noChangeArrowheads="1"/>
          </p:cNvSpPr>
          <p:nvPr/>
        </p:nvSpPr>
        <p:spPr bwMode="auto">
          <a:xfrm>
            <a:off x="1219200" y="4191000"/>
            <a:ext cx="411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     Image                      	Weights</a:t>
            </a:r>
          </a:p>
        </p:txBody>
      </p:sp>
      <p:sp>
        <p:nvSpPr>
          <p:cNvPr id="12298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Part One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1143000" y="2438400"/>
            <a:ext cx="76200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Convolve with Gaussian instead of four 1</a:t>
            </a:r>
            <a:r>
              <a:rPr lang="ja-JP" altLang="en-US"/>
              <a:t>’</a:t>
            </a:r>
            <a:r>
              <a:rPr lang="en-US" altLang="ja-JP" dirty="0"/>
              <a:t>s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Four 1</a:t>
            </a:r>
            <a:r>
              <a:rPr lang="ja-JP" altLang="en-US"/>
              <a:t>’</a:t>
            </a:r>
            <a:r>
              <a:rPr lang="en-US" altLang="ja-JP" dirty="0"/>
              <a:t>s is hat or box function, so preserves some kinks due to corners</a:t>
            </a:r>
          </a:p>
          <a:p>
            <a:pPr eaLnBrk="1" hangingPunct="1">
              <a:spcBef>
                <a:spcPct val="50000"/>
              </a:spcBef>
            </a:pPr>
            <a:endParaRPr lang="en-US" altLang="ja-JP" dirty="0"/>
          </a:p>
          <a:p>
            <a:pPr eaLnBrk="1" hangingPunct="1"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When convolving, if the picture is the table on the left, then the table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on the right can be viewed as a Filter. i.e., the resulting output is going to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be whatever parts of the picture (table on the left) are to be emphasized.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Thus, table on the right is like a guard, permitting only certain parts of the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input to pass through to the resulting output.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Part One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1219200" y="2819400"/>
            <a:ext cx="76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Four 1</a:t>
            </a:r>
            <a:r>
              <a:rPr lang="ja-JP" altLang="en-US"/>
              <a:t>’</a:t>
            </a:r>
            <a:r>
              <a:rPr lang="en-US" altLang="ja-JP" dirty="0"/>
              <a:t>s is hat or box function, so preserves some kinks due to corners  </a:t>
            </a:r>
            <a:endParaRPr lang="en-US" dirty="0"/>
          </a:p>
        </p:txBody>
      </p:sp>
      <p:pic>
        <p:nvPicPr>
          <p:cNvPr id="5" name="Picture 4" descr="boxhatFuncFig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352800"/>
            <a:ext cx="449580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292929"/>
                </a:solidFill>
              </a:rPr>
              <a:t>Gaussian</a:t>
            </a:r>
          </a:p>
        </p:txBody>
      </p:sp>
      <p:pic>
        <p:nvPicPr>
          <p:cNvPr id="54276" name="Picture 4" descr="garb213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3181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 descr="garb213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733800"/>
            <a:ext cx="38100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TextBox 2"/>
          <p:cNvSpPr txBox="1">
            <a:spLocks noChangeArrowheads="1"/>
          </p:cNvSpPr>
          <p:nvPr/>
        </p:nvSpPr>
        <p:spPr bwMode="auto">
          <a:xfrm>
            <a:off x="457200" y="3114675"/>
            <a:ext cx="49323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bell curve of the Guassian function makes </a:t>
            </a:r>
          </a:p>
          <a:p>
            <a:r>
              <a:rPr lang="en-US">
                <a:solidFill>
                  <a:srgbClr val="FF0000"/>
                </a:solidFill>
              </a:rPr>
              <a:t>it ideal to smoothen an image, with out having </a:t>
            </a:r>
          </a:p>
          <a:p>
            <a:r>
              <a:rPr lang="en-US">
                <a:solidFill>
                  <a:srgbClr val="FF0000"/>
                </a:solidFill>
              </a:rPr>
              <a:t>kinks in the output.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Using Gaussian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5300" name="Picture 6" descr="garb2131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819400"/>
            <a:ext cx="47910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7" descr="garb2131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572000"/>
            <a:ext cx="45164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0" y="22860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Instead of  convolving  with   +1|-1   for derivative, take derivative of Gaussian</a:t>
            </a:r>
          </a:p>
        </p:txBody>
      </p:sp>
      <p:sp>
        <p:nvSpPr>
          <p:cNvPr id="55303" name="TextBox 1"/>
          <p:cNvSpPr txBox="1">
            <a:spLocks noChangeArrowheads="1"/>
          </p:cNvSpPr>
          <p:nvPr/>
        </p:nvSpPr>
        <p:spPr bwMode="auto">
          <a:xfrm>
            <a:off x="304800" y="3200400"/>
            <a:ext cx="2057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the derivative of a one dimensional function. For an image, we will need to use a two dimensional function.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2-d  Gaussian</a:t>
            </a:r>
          </a:p>
        </p:txBody>
      </p:sp>
      <p:pic>
        <p:nvPicPr>
          <p:cNvPr id="56324" name="Picture 6" descr="garb213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518160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7" descr="garb213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905000"/>
            <a:ext cx="3686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Box 1"/>
          <p:cNvSpPr txBox="1">
            <a:spLocks noChangeArrowheads="1"/>
          </p:cNvSpPr>
          <p:nvPr/>
        </p:nvSpPr>
        <p:spPr bwMode="auto">
          <a:xfrm>
            <a:off x="6629400" y="4343400"/>
            <a:ext cx="2133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 the derivative of this function and use it in our program. Plug in values for x, y, and sigma, to give us a table of weights.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143000" y="1828800"/>
            <a:ext cx="6705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For derivative, should we convolve  Gaussian table with a table of +1/-1’s (as </a:t>
            </a:r>
            <a:r>
              <a:rPr lang="en-US" dirty="0" err="1"/>
              <a:t>Sobel</a:t>
            </a:r>
            <a:r>
              <a:rPr lang="en-US" dirty="0"/>
              <a:t> did) or should we use  a formula that has already taken the derivative of the Gaussian? In both cases, we would have to generate a table from a formula. In the first option, the table would be generated from the Gaussian formula, and in the second option, the table would be generated from the (Gaussian’s) derivative equation.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435654" y="4724400"/>
            <a:ext cx="82595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turns out that the second option is better, if the intent is to increase accuracy. </a:t>
            </a:r>
          </a:p>
          <a:p>
            <a:r>
              <a:rPr lang="en-US" dirty="0">
                <a:solidFill>
                  <a:srgbClr val="FF0000"/>
                </a:solidFill>
              </a:rPr>
              <a:t>In either case, we would need to figure out how large  our table should be. </a:t>
            </a:r>
          </a:p>
          <a:p>
            <a:r>
              <a:rPr lang="en-US" dirty="0">
                <a:solidFill>
                  <a:srgbClr val="FF0000"/>
                </a:solidFill>
              </a:rPr>
              <a:t>We  will discuss this size calculation in the context of the first option, but the</a:t>
            </a:r>
          </a:p>
          <a:p>
            <a:r>
              <a:rPr lang="en-US" dirty="0">
                <a:solidFill>
                  <a:srgbClr val="FF0000"/>
                </a:solidFill>
              </a:rPr>
              <a:t>reasoning will carry over to the second option as well.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00200"/>
            <a:ext cx="2438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Using Gaussian, how wide will it be?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1676400" y="2362200"/>
            <a:ext cx="4809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start this size calculation, by noticing this:</a:t>
            </a:r>
          </a:p>
        </p:txBody>
      </p:sp>
      <p:pic>
        <p:nvPicPr>
          <p:cNvPr id="6" name="Picture 5" descr="gaussianStdDevsFi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819400"/>
            <a:ext cx="62388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This figure is from Wikipedia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6100" y="5029200"/>
            <a:ext cx="802014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notice that the Gaussian function has very small values to the left of the</a:t>
            </a:r>
          </a:p>
          <a:p>
            <a:r>
              <a:rPr lang="en-US" dirty="0">
                <a:solidFill>
                  <a:srgbClr val="FF0000"/>
                </a:solidFill>
              </a:rPr>
              <a:t> third negative Standard Deviation, and the same behavior to the right of the</a:t>
            </a:r>
          </a:p>
          <a:p>
            <a:r>
              <a:rPr lang="en-US" dirty="0">
                <a:solidFill>
                  <a:srgbClr val="FF0000"/>
                </a:solidFill>
              </a:rPr>
              <a:t>third positive Standard Deviation.  Hence, we only need to represent the</a:t>
            </a:r>
          </a:p>
          <a:p>
            <a:r>
              <a:rPr lang="en-US" dirty="0">
                <a:solidFill>
                  <a:srgbClr val="FF0000"/>
                </a:solidFill>
              </a:rPr>
              <a:t>Gaussian within this window, from negative third SD to positive third SD.</a:t>
            </a:r>
          </a:p>
          <a:p>
            <a:r>
              <a:rPr lang="en-US" dirty="0">
                <a:solidFill>
                  <a:srgbClr val="FF0000"/>
                </a:solidFill>
              </a:rPr>
              <a:t>Outside of this window, the values of the function are tiny, and hence </a:t>
            </a:r>
          </a:p>
          <a:p>
            <a:r>
              <a:rPr lang="en-US" dirty="0">
                <a:solidFill>
                  <a:srgbClr val="FF0000"/>
                </a:solidFill>
              </a:rPr>
              <a:t>negligible, and so we choose to crop the function at these ends.</a:t>
            </a:r>
          </a:p>
        </p:txBody>
      </p:sp>
      <p:pic>
        <p:nvPicPr>
          <p:cNvPr id="7" name="Picture 6" descr="gaussianStdDevsFi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133600"/>
            <a:ext cx="623887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00200"/>
            <a:ext cx="2819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How wide to represent the Gaussian?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33400" y="5486400"/>
            <a:ext cx="85972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So, we will sample our Gaussian at the location of these circles. In general,</a:t>
            </a:r>
          </a:p>
          <a:p>
            <a:r>
              <a:rPr lang="en-US" dirty="0">
                <a:solidFill>
                  <a:srgbClr val="FF0000"/>
                </a:solidFill>
              </a:rPr>
              <a:t>Our Gaussian will be represented at one position for the center, and (plus) however</a:t>
            </a:r>
          </a:p>
          <a:p>
            <a:r>
              <a:rPr lang="en-US" dirty="0">
                <a:solidFill>
                  <a:srgbClr val="FF0000"/>
                </a:solidFill>
              </a:rPr>
              <a:t>many positions are needed to cover 3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on each side of the center. A boss will </a:t>
            </a:r>
          </a:p>
          <a:p>
            <a:r>
              <a:rPr lang="en-US" dirty="0">
                <a:solidFill>
                  <a:srgbClr val="FF0000"/>
                </a:solidFill>
              </a:rPr>
              <a:t>tell us how large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needs to be, i.e., how wide the Gaussian is to be.</a:t>
            </a:r>
          </a:p>
        </p:txBody>
      </p:sp>
      <p:pic>
        <p:nvPicPr>
          <p:cNvPr id="6" name="Picture 5" descr="gaussianStdDevsFig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09800"/>
            <a:ext cx="8153400" cy="190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4419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O               </a:t>
            </a:r>
            <a:r>
              <a:rPr lang="en-US" dirty="0" err="1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               </a:t>
            </a:r>
            <a:r>
              <a:rPr lang="en-US" dirty="0" err="1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US" dirty="0" err="1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             </a:t>
            </a:r>
            <a:r>
              <a:rPr lang="en-US" dirty="0" err="1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US" dirty="0" err="1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                  </a:t>
            </a:r>
            <a:r>
              <a:rPr lang="en-US" dirty="0" err="1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         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Gaussian’s width: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7688" y="2133600"/>
            <a:ext cx="7149714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boss tells us how wide each sigma is to be. </a:t>
            </a:r>
          </a:p>
          <a:p>
            <a:r>
              <a:rPr lang="en-US" dirty="0">
                <a:solidFill>
                  <a:srgbClr val="FF0000"/>
                </a:solidFill>
              </a:rPr>
              <a:t>So, if boss says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is to be 1 pixel wide, then the total window will be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 + 3*1 + 3*1, i.e., 7 pixels wide.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If boss says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is to be 2, then window’s total width is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 + 3*2 + 3*2, i.e., 13 pixels wide.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is to be 3, then total width is 19.    And so on. The basic idea is</a:t>
            </a:r>
          </a:p>
          <a:p>
            <a:r>
              <a:rPr lang="en-US" dirty="0">
                <a:solidFill>
                  <a:srgbClr val="FF0000"/>
                </a:solidFill>
              </a:rPr>
              <a:t>that the width is give by: 1 +  6*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Executing a Convolution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Pad left array with several zeros. 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Do a double-flip or diagonal flip on right array.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Then compute the weighted sum.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(In practice we don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t do double flip.)</a:t>
            </a: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Using Gaussian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7348" name="Picture 6" descr="garb213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362200"/>
            <a:ext cx="56959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7688" y="2133600"/>
            <a:ext cx="8597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 can use either a table of weights, or we can use an equation within the code to</a:t>
            </a:r>
          </a:p>
          <a:p>
            <a:r>
              <a:rPr lang="en-US">
                <a:solidFill>
                  <a:srgbClr val="FF0000"/>
                </a:solidFill>
              </a:rPr>
              <a:t>Increase accuracy.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830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Instead of  convolving with +1|-1 for derivative, take derivative of Gaussian</a:t>
            </a:r>
          </a:p>
        </p:txBody>
      </p:sp>
      <p:pic>
        <p:nvPicPr>
          <p:cNvPr id="58372" name="Picture 6" descr="garb213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438400"/>
            <a:ext cx="641985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7" descr="garb2139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038600"/>
            <a:ext cx="51054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2-d  Gaussian, plus derivative</a:t>
            </a:r>
          </a:p>
        </p:txBody>
      </p:sp>
      <p:pic>
        <p:nvPicPr>
          <p:cNvPr id="58375" name="Picture 4" descr="grad_ma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6215063"/>
            <a:ext cx="3429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830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Instead of  convolving with +1|-1 for derivative, take derivative of Gaussian</a:t>
            </a:r>
          </a:p>
        </p:txBody>
      </p:sp>
      <p:pic>
        <p:nvPicPr>
          <p:cNvPr id="58372" name="Picture 6" descr="garb213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438400"/>
            <a:ext cx="641985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2-d  Gaussian, plus derivative</a:t>
            </a:r>
          </a:p>
        </p:txBody>
      </p:sp>
      <p:pic>
        <p:nvPicPr>
          <p:cNvPr id="58375" name="Picture 4" descr="grad_m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215063"/>
            <a:ext cx="3429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aussianFirstDerivEq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4343400"/>
            <a:ext cx="4431198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So, the main difference between Canny Part One  and Sobel is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the smoothener (Canny uses a Gaussian Sobel uses the four one’s.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To write code for canny, we will start with marrh.c and do these steps.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Marrh.c uses flexible size masks (which we need), we will keep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this part of the code.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Marrh.c uses second derivatives, whereas we need only first derivatives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(we need first x- and y- derivatives), so we will change the equation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in the marrh.c line to be the first x-derivative.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Then, because we need two derivatives, we will double up on that line,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i.e., make a copy of it to compute the y-derivative, finally ending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up with two masks (xmask and ymask).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 -- Then use the convolution code from marrh but remember to double up on it, to get two outputs.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Then delete the code  in marrh that is below the convolution code.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Then bring in the sqrt (of squares) code from sobel. This will compute the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magnitude, will scale it for output, and will print it out.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   -- At this point, you are done with Canny part One, and your code should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produce output very similar to the Sobel magnitude image.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Two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1676400"/>
            <a:ext cx="7010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Peak Finding, Non-Maxima Suppression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0" y="22860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 Consider four directions available in 3x3  neighborhood</a:t>
            </a:r>
          </a:p>
        </p:txBody>
      </p:sp>
      <p:sp>
        <p:nvSpPr>
          <p:cNvPr id="61445" name="TextBox 1"/>
          <p:cNvSpPr txBox="1">
            <a:spLocks noChangeArrowheads="1"/>
          </p:cNvSpPr>
          <p:nvPr/>
        </p:nvSpPr>
        <p:spPr bwMode="auto">
          <a:xfrm>
            <a:off x="1066800" y="2895600"/>
            <a:ext cx="6019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Peak finding first determines edge direction, and then tests the pixels that are on the sides (perpendicular) to see if </a:t>
            </a:r>
            <a:r>
              <a:rPr lang="en-US" dirty="0" err="1">
                <a:solidFill>
                  <a:srgbClr val="FF0000"/>
                </a:solidFill>
              </a:rPr>
              <a:t>ithe</a:t>
            </a:r>
            <a:r>
              <a:rPr lang="en-US" dirty="0">
                <a:solidFill>
                  <a:srgbClr val="FF0000"/>
                </a:solidFill>
              </a:rPr>
              <a:t> center pixel has the highest value among said neighbors. If it has the highest value then it will be considered a potential edge.  So, peaks are potential edges. If a pixel is not a peak, it has no chance of being an edge.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Three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0" y="1676400"/>
            <a:ext cx="7010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Double Threshholding, Hysteresis Thresholding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2438400"/>
            <a:ext cx="9144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 First, accept  all  peak pixels where Magnitude exceeds HIGH, then all who are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connected to HIGHs and also exceed a lower LO threshold.</a:t>
            </a:r>
          </a:p>
        </p:txBody>
      </p:sp>
      <p:sp>
        <p:nvSpPr>
          <p:cNvPr id="62469" name="TextBox 1"/>
          <p:cNvSpPr txBox="1">
            <a:spLocks noChangeArrowheads="1"/>
          </p:cNvSpPr>
          <p:nvPr/>
        </p:nvSpPr>
        <p:spPr bwMode="auto">
          <a:xfrm>
            <a:off x="609600" y="3429000"/>
            <a:ext cx="7772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Often times in edge detection, there will be edges that will be very close to the threshold. This causes noise and dotted edges. Using double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, we can eliminate that noise by having two thresholds, a high and a low. An edge must first exceed the higher threshold. Any  peak pixel touching a valid edge must have a value less than the low threshold to not be considered an edge. Conversely, any peak pixel must at least  exceed the low threshold for a valid edge neighbor to bring the peak into the final edge.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Canny Algorithm, Part Four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0" y="1676400"/>
            <a:ext cx="7010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Automatically, determine HI and LO.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27432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Convolution: Step One </a:t>
            </a:r>
            <a:br>
              <a:rPr lang="en-US" sz="3600">
                <a:ea typeface="ＭＳ Ｐゴシック" pitchFamily="34" charset="-128"/>
              </a:rPr>
            </a:br>
            <a:r>
              <a:rPr lang="en-US" sz="3600">
                <a:ea typeface="ＭＳ Ｐゴシック" pitchFamily="34" charset="-128"/>
              </a:rPr>
              <a:t>Padding an array with zeros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46125" y="1404938"/>
            <a:ext cx="25082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  <a:r>
              <a:rPr lang="en-US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97000" y="18288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643313" y="3468688"/>
            <a:ext cx="20716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057400" y="2667000"/>
            <a:ext cx="1371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6400800" y="2590800"/>
            <a:ext cx="2438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Do we start Convolution at the start of original numbers or from the padded numbers?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391400" cy="1066800"/>
          </a:xfrm>
        </p:spPr>
        <p:txBody>
          <a:bodyPr/>
          <a:lstStyle/>
          <a:p>
            <a:pPr eaLnBrk="1" hangingPunct="1"/>
            <a:r>
              <a:rPr lang="en-US" sz="3600">
                <a:ea typeface="ＭＳ Ｐゴシック" pitchFamily="34" charset="-128"/>
              </a:rPr>
              <a:t>Convolution</a:t>
            </a:r>
            <a:r>
              <a:rPr lang="en-US" sz="3200">
                <a:ea typeface="ＭＳ Ｐゴシック" pitchFamily="34" charset="-128"/>
              </a:rPr>
              <a:t> : Step Two</a:t>
            </a:r>
            <a:br>
              <a:rPr lang="en-US" sz="3200">
                <a:ea typeface="ＭＳ Ｐゴシック" pitchFamily="34" charset="-128"/>
              </a:rPr>
            </a:br>
            <a:r>
              <a:rPr lang="en-US" sz="3200">
                <a:ea typeface="ＭＳ Ｐゴシック" pitchFamily="34" charset="-128"/>
              </a:rPr>
              <a:t>Double Flip the second array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85800" y="20574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447800" y="25146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24000" y="49530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096000" y="35814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1      3</a:t>
            </a:r>
          </a:p>
          <a:p>
            <a:pPr eaLnBrk="1" hangingPunct="1"/>
            <a:r>
              <a:rPr lang="en-US"/>
              <a:t>0      2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5334000" y="32004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762000" y="4572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3276600" y="2819400"/>
            <a:ext cx="1905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3200400" y="4495800"/>
            <a:ext cx="2438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4999" grpId="0"/>
      <p:bldP spid="85000" grpId="0"/>
      <p:bldP spid="85001" grpId="0"/>
      <p:bldP spid="85002" grpId="0" animBg="1"/>
      <p:bldP spid="850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Convolution: Step Three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Computing Weighted Sum</a:t>
            </a:r>
          </a:p>
        </p:txBody>
      </p:sp>
      <p:pic>
        <p:nvPicPr>
          <p:cNvPr id="16387" name="Picture 15" descr="garb213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943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6" descr="garb213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410200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7" descr="garb213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54102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944563" y="4216400"/>
            <a:ext cx="65738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sum of the convolution goes in the upper left hand corner </a:t>
            </a:r>
          </a:p>
          <a:p>
            <a:r>
              <a:rPr lang="en-US">
                <a:solidFill>
                  <a:srgbClr val="FF0000"/>
                </a:solidFill>
              </a:rPr>
              <a:t>only for 2x2 tables. Any larger tables should have an odd </a:t>
            </a:r>
          </a:p>
          <a:p>
            <a:r>
              <a:rPr lang="en-US">
                <a:solidFill>
                  <a:srgbClr val="FF0000"/>
                </a:solidFill>
              </a:rPr>
              <a:t>number of rows and columns and the sum will go in the center.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8602</TotalTime>
  <Words>4140</Words>
  <Application>Microsoft Office PowerPoint</Application>
  <PresentationFormat>On-screen Show (4:3)</PresentationFormat>
  <Paragraphs>666</Paragraphs>
  <Slides>67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Times New Roman</vt:lpstr>
      <vt:lpstr>Wingdings</vt:lpstr>
      <vt:lpstr>Axis</vt:lpstr>
      <vt:lpstr>Chart</vt:lpstr>
      <vt:lpstr>Edge Detection</vt:lpstr>
      <vt:lpstr>Consider this picture</vt:lpstr>
      <vt:lpstr>We would like its output to be</vt:lpstr>
      <vt:lpstr>Edge Detection</vt:lpstr>
      <vt:lpstr>Introducing Convolution</vt:lpstr>
      <vt:lpstr>Executing a Convolution</vt:lpstr>
      <vt:lpstr>Convolution: Step One  Padding an array with zeros</vt:lpstr>
      <vt:lpstr>Convolution : Step Two Double Flip the second array</vt:lpstr>
      <vt:lpstr>Convolution: Step Three Computing Weighted Sum</vt:lpstr>
      <vt:lpstr>Computing Weighted Sum</vt:lpstr>
      <vt:lpstr>The previous slide…. </vt:lpstr>
      <vt:lpstr>Computing Weighted Sum</vt:lpstr>
      <vt:lpstr>Computing Weighted Sum</vt:lpstr>
      <vt:lpstr>Computing Weighted Sum</vt:lpstr>
      <vt:lpstr>Edge Detection</vt:lpstr>
      <vt:lpstr>Consider this picture</vt:lpstr>
      <vt:lpstr> Consider a row of values in picture</vt:lpstr>
      <vt:lpstr>Edge Detection</vt:lpstr>
      <vt:lpstr>Edge Detection:  One-location Convolution</vt:lpstr>
      <vt:lpstr>Edge Detection</vt:lpstr>
      <vt:lpstr>Edge Detection</vt:lpstr>
      <vt:lpstr>Edge Detection: Pixel Values Become Gradient Values</vt:lpstr>
      <vt:lpstr>The Resulting Vectors</vt:lpstr>
      <vt:lpstr>Edge Detection: Vectors</vt:lpstr>
      <vt:lpstr>Edge Detection: Deriving Gradient, the Math</vt:lpstr>
      <vt:lpstr>Showing abs(diff B-A)</vt:lpstr>
      <vt:lpstr>Effect of Thresholding</vt:lpstr>
      <vt:lpstr>Thresholding the Gradient Magnitude </vt:lpstr>
      <vt:lpstr>Gradient Magnitude Output</vt:lpstr>
      <vt:lpstr>Consider this picture</vt:lpstr>
      <vt:lpstr>Consider this picture</vt:lpstr>
      <vt:lpstr>Magnitude Output with a low bar (threshold number)</vt:lpstr>
      <vt:lpstr>Magnitude Output with a high bar (threshold number)</vt:lpstr>
      <vt:lpstr>Magnitude Formula in the c Code</vt:lpstr>
      <vt:lpstr>Edge Detection</vt:lpstr>
      <vt:lpstr>Smoothening before Difference</vt:lpstr>
      <vt:lpstr>Edge Detection</vt:lpstr>
      <vt:lpstr>Smoothening rationale</vt:lpstr>
      <vt:lpstr>The Four Ones</vt:lpstr>
      <vt:lpstr>Four Ones, cont.</vt:lpstr>
      <vt:lpstr>Four Ones, cont.</vt:lpstr>
      <vt:lpstr>Four Ones, cont.</vt:lpstr>
      <vt:lpstr>Four Ones, cont. </vt:lpstr>
      <vt:lpstr>PowerPoint Presentation</vt:lpstr>
      <vt:lpstr>Sobel Algorithm…another way to look at it.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Edgewater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Teacher Training</dc:title>
  <dc:creator>Paul J. Ackerman</dc:creator>
  <cp:lastModifiedBy>Chris Badolato</cp:lastModifiedBy>
  <cp:revision>91</cp:revision>
  <dcterms:created xsi:type="dcterms:W3CDTF">2007-05-31T13:47:35Z</dcterms:created>
  <dcterms:modified xsi:type="dcterms:W3CDTF">2020-01-17T21:36:05Z</dcterms:modified>
</cp:coreProperties>
</file>