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Arial Narrow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iQwahv0mJ2UM+cf7yGL6ZsiuDr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0D6C6F-7923-4EB7-BCED-ADBC5748DACC}">
  <a:tblStyle styleId="{790D6C6F-7923-4EB7-BCED-ADBC5748DA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D871EF7-7F01-48A9-8146-ABBD956F0AB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732d732f_0_47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f2732d732f_0_47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2732d732f_0_52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f2732d732f_0_52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2732d732f_0_57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2732d732f_0_57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423ae418b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g14423ae41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2732d732f_0_4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gf2732d732f_0_4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f2732d732f_0_4:notes"/>
          <p:cNvSpPr txBox="1"/>
          <p:nvPr>
            <p:ph idx="12" type="sldNum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2732d732f_0_10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f2732d732f_0_10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f2732d732f_0_10:notes"/>
          <p:cNvSpPr txBox="1"/>
          <p:nvPr>
            <p:ph idx="12" type="sldNum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732d732f_0_22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f2732d732f_0_22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732d732f_0_33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2732d732f_0_33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4423ae418b_0_7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g14423ae418b_0_7"/>
          <p:cNvSpPr txBox="1"/>
          <p:nvPr>
            <p:ph idx="1" type="body"/>
          </p:nvPr>
        </p:nvSpPr>
        <p:spPr>
          <a:xfrm>
            <a:off x="152400" y="12954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4423ae418b_0_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4423ae418b_0_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4423ae418b_0_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423ae418b_0_14"/>
          <p:cNvSpPr txBox="1"/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4423ae418b_0_0"/>
          <p:cNvSpPr txBox="1"/>
          <p:nvPr/>
        </p:nvSpPr>
        <p:spPr>
          <a:xfrm>
            <a:off x="1077912" y="982662"/>
            <a:ext cx="7521600" cy="747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g14423ae418b_0_0"/>
          <p:cNvSpPr txBox="1"/>
          <p:nvPr/>
        </p:nvSpPr>
        <p:spPr>
          <a:xfrm>
            <a:off x="1258887" y="1033462"/>
            <a:ext cx="7521600" cy="747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g14423ae418b_0_0"/>
          <p:cNvSpPr txBox="1"/>
          <p:nvPr/>
        </p:nvSpPr>
        <p:spPr>
          <a:xfrm>
            <a:off x="1450975" y="1074737"/>
            <a:ext cx="7521600" cy="74700"/>
          </a:xfrm>
          <a:prstGeom prst="rect">
            <a:avLst/>
          </a:prstGeom>
          <a:solidFill>
            <a:srgbClr val="006666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g14423ae418b_0_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g14423ae418b_0_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g14423ae418b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" TargetMode="External"/><Relationship Id="rId4" Type="http://schemas.openxmlformats.org/officeDocument/2006/relationships/hyperlink" Target="https://www.w3schools.com/python/defaul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71550" y="3141662"/>
            <a:ext cx="72009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500"/>
              <a:buFont typeface="Trebuchet MS"/>
              <a:buNone/>
            </a:pPr>
            <a:r>
              <a:rPr b="1" i="0" lang="en-US" sz="2500" u="none" cap="none" strike="noStrik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500"/>
              <a:buFont typeface="Trebuchet MS"/>
              <a:buNone/>
            </a:pPr>
            <a:r>
              <a:rPr b="1" i="0" lang="en-US" sz="25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(Listas)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Lidiane Visintin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lidiane.visintin@ifc.edu.br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Rafael de Moura Speroni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rafael.speroni@ifc.edu.br</a:t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m para ifc camboriu marca" id="32" name="Google Shape;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"/>
            <a:ext cx="3263924" cy="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49262" y="274637"/>
            <a:ext cx="8218487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Como ler e mostrar u</a:t>
            </a:r>
            <a:r>
              <a:rPr lang="en-US"/>
              <a:t>ma lista</a:t>
            </a:r>
            <a:r>
              <a:rPr b="0" i="0" lang="en-US" sz="4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52400" y="1295400"/>
            <a:ext cx="8839200" cy="480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cálculo das médias com notas digitadas</a:t>
            </a:r>
            <a:endParaRPr sz="14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"Nota 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:"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"Nota 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:6.2f}</a:t>
            </a:r>
            <a:r>
              <a:rPr lang="en-U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"Média: 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:5.2f}</a:t>
            </a:r>
            <a:r>
              <a:rPr lang="en-U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5445275" y="1900800"/>
            <a:ext cx="27432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preciso iniciar com zeros(0) neste caso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6"/>
          <p:cNvCxnSpPr>
            <a:endCxn id="98" idx="1"/>
          </p:cNvCxnSpPr>
          <p:nvPr/>
        </p:nvCxnSpPr>
        <p:spPr>
          <a:xfrm flipH="1" rot="10800000">
            <a:off x="2936075" y="2208600"/>
            <a:ext cx="2509200" cy="4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6"/>
          <p:cNvSpPr txBox="1"/>
          <p:nvPr/>
        </p:nvSpPr>
        <p:spPr>
          <a:xfrm>
            <a:off x="5445275" y="2597688"/>
            <a:ext cx="27432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precisamos de estrutura de repetição para percorrer cada posição da lista.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6"/>
          <p:cNvCxnSpPr>
            <a:endCxn id="102" idx="1"/>
          </p:cNvCxnSpPr>
          <p:nvPr/>
        </p:nvCxnSpPr>
        <p:spPr>
          <a:xfrm>
            <a:off x="2121275" y="3949375"/>
            <a:ext cx="3324000" cy="3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6"/>
          <p:cNvSpPr txBox="1"/>
          <p:nvPr/>
        </p:nvSpPr>
        <p:spPr>
          <a:xfrm>
            <a:off x="5395975" y="4882150"/>
            <a:ext cx="27432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exibindo o conteúdo de cada posição da lista;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6"/>
          <p:cNvCxnSpPr>
            <a:endCxn id="103" idx="1"/>
          </p:cNvCxnSpPr>
          <p:nvPr/>
        </p:nvCxnSpPr>
        <p:spPr>
          <a:xfrm flipH="1" rot="10800000">
            <a:off x="3565375" y="5189950"/>
            <a:ext cx="1830600" cy="37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6"/>
          <p:cNvSpPr txBox="1"/>
          <p:nvPr/>
        </p:nvSpPr>
        <p:spPr>
          <a:xfrm>
            <a:off x="5445275" y="4136575"/>
            <a:ext cx="2743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atribuindo valores float para a lista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6"/>
          <p:cNvCxnSpPr/>
          <p:nvPr/>
        </p:nvCxnSpPr>
        <p:spPr>
          <a:xfrm flipH="1" rot="10800000">
            <a:off x="1080350" y="2990175"/>
            <a:ext cx="4365000" cy="48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732d732f_0_47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Como </a:t>
            </a:r>
            <a:r>
              <a:rPr lang="en-US"/>
              <a:t>verificar o tamanho da lista</a:t>
            </a:r>
            <a:r>
              <a:rPr b="0" i="0" lang="en-US" sz="4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/>
          </a:p>
        </p:txBody>
      </p:sp>
      <p:sp>
        <p:nvSpPr>
          <p:cNvPr id="111" name="Google Shape;111;gf2732d732f_0_47"/>
          <p:cNvSpPr txBox="1"/>
          <p:nvPr/>
        </p:nvSpPr>
        <p:spPr>
          <a:xfrm>
            <a:off x="606900" y="1614125"/>
            <a:ext cx="74703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utilizar a função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len();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print(len(Z))</a:t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Será exibido o valor 3, o que corresponde ao número de elementos da lista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2732d732f_0_52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Adição de elementos em uma lista</a:t>
            </a:r>
            <a:endParaRPr/>
          </a:p>
        </p:txBody>
      </p:sp>
      <p:sp>
        <p:nvSpPr>
          <p:cNvPr id="117" name="Google Shape;117;gf2732d732f_0_52"/>
          <p:cNvSpPr txBox="1"/>
          <p:nvPr/>
        </p:nvSpPr>
        <p:spPr>
          <a:xfrm>
            <a:off x="606900" y="1614125"/>
            <a:ext cx="7470300" cy="29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adicionarmos um elemento ao final da lista podemos utilizar o método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append;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Z.append(23)</a:t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Outras formas de adicionar elementos a lista:</a:t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 += [2]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 = Z + [2]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732d732f_0_57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Removendo elementos de uma lista</a:t>
            </a:r>
            <a:endParaRPr/>
          </a:p>
        </p:txBody>
      </p:sp>
      <p:sp>
        <p:nvSpPr>
          <p:cNvPr id="123" name="Google Shape;123;gf2732d732f_0_57"/>
          <p:cNvSpPr txBox="1"/>
          <p:nvPr/>
        </p:nvSpPr>
        <p:spPr>
          <a:xfrm>
            <a:off x="606900" y="1614125"/>
            <a:ext cx="7470300" cy="43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removermos um elemento da lista podemos utilizar a instrução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del Z[1]</a:t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irá ficar:</a:t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Importante observar que  os elementos removidos da lista não ocuparão mais espaço e os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índices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serão reorganizados.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apagar também fatias da lista: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 Z[1:99]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restaria </a:t>
            </a: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99, 100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423ae418b_0_25"/>
          <p:cNvSpPr txBox="1"/>
          <p:nvPr/>
        </p:nvSpPr>
        <p:spPr>
          <a:xfrm>
            <a:off x="228600" y="158933"/>
            <a:ext cx="8763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b="0" i="0" sz="3000" u="none" cap="none" strike="noStrike">
              <a:solidFill>
                <a:srgbClr val="0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4423ae418b_0_25"/>
          <p:cNvSpPr txBox="1"/>
          <p:nvPr/>
        </p:nvSpPr>
        <p:spPr>
          <a:xfrm>
            <a:off x="152400" y="1295400"/>
            <a:ext cx="8839200" cy="4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 Básicas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FORBELLONE, André Luiz Villar; EBERSPÄCHER, Henri Frederico. Lógica de programação: a construção de algoritmos e estruturas de dados. 3. ed. Pearson Prentice Hall. 2005​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MANZANO, José Augusto N. G; OLIVEIRA, Jayr Figueiredo de.. Algoritmos: lógica para desenvolvimento de programação de computadores.. 27. ed.. Érica. 2014​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 Complementares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DOWNEY, Allen B.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Pense em Python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2ª Ed. Novatec. 2016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MENEZES, Nilo Ney de Coutinho.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 a programação com Python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3ª Ed. Novatec. 2019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CORMEN, Thomas H et al.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Algoritmos: teoria e prática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2. ed. Elsevier, Campus,. 2002​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Referências na Internet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500" u="none" cap="none" strike="noStrike">
              <a:solidFill>
                <a:srgbClr val="000000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0563C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500" u="none" cap="none" strike="noStrike">
              <a:solidFill>
                <a:srgbClr val="000000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0563C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https://www.w3schools.com/python/default.asp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468312" y="274637"/>
            <a:ext cx="8218487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Objetivo</a:t>
            </a:r>
            <a:r>
              <a:rPr b="0" i="0" lang="en-US" sz="32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endParaRPr/>
          </a:p>
        </p:txBody>
      </p:sp>
      <p:sp>
        <p:nvSpPr>
          <p:cNvPr id="39" name="Google Shape;39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4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Compreender o conceito de </a:t>
            </a:r>
            <a:r>
              <a:rPr lang="en-US" sz="3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Listas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468312" y="274637"/>
            <a:ext cx="8218487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 que vimos até agora</a:t>
            </a:r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652425" y="2163550"/>
            <a:ext cx="6980400" cy="236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"cáculo do fatorial"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5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"Insira um número inteiro não negativo"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5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5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55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5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5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0" i="0" sz="1550" u="none" cap="none" strike="noStrike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5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5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"! ="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fat</a:t>
            </a:r>
            <a:r>
              <a:rPr b="0" i="0" lang="en-US" sz="15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2732d732f_0_4"/>
          <p:cNvSpPr txBox="1"/>
          <p:nvPr>
            <p:ph type="title"/>
          </p:nvPr>
        </p:nvSpPr>
        <p:spPr>
          <a:xfrm>
            <a:off x="457200" y="148412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Listas e Vetores</a:t>
            </a:r>
            <a:endParaRPr/>
          </a:p>
        </p:txBody>
      </p:sp>
      <p:sp>
        <p:nvSpPr>
          <p:cNvPr id="53" name="Google Shape;53;gf2732d732f_0_4"/>
          <p:cNvSpPr txBox="1"/>
          <p:nvPr>
            <p:ph idx="1" type="body"/>
          </p:nvPr>
        </p:nvSpPr>
        <p:spPr>
          <a:xfrm>
            <a:off x="457200" y="13758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Em</a:t>
            </a:r>
            <a:r>
              <a:rPr b="1" lang="en-US" sz="2400">
                <a:solidFill>
                  <a:srgbClr val="000000"/>
                </a:solidFill>
              </a:rPr>
              <a:t> Python </a:t>
            </a:r>
            <a:r>
              <a:rPr lang="en-US" sz="2400">
                <a:solidFill>
                  <a:srgbClr val="000000"/>
                </a:solidFill>
              </a:rPr>
              <a:t>existem três tipos principais de variáveis compostas:</a:t>
            </a:r>
            <a:r>
              <a:rPr b="1" lang="en-US" sz="2400">
                <a:solidFill>
                  <a:srgbClr val="000000"/>
                </a:solidFill>
              </a:rPr>
              <a:t> Listas, Tuplas e Dicionários, </a:t>
            </a:r>
            <a:r>
              <a:rPr lang="en-US" sz="2400">
                <a:solidFill>
                  <a:srgbClr val="000000"/>
                </a:solidFill>
              </a:rPr>
              <a:t>além de </a:t>
            </a:r>
            <a:r>
              <a:rPr i="1" lang="en-US" sz="2400">
                <a:solidFill>
                  <a:srgbClr val="000000"/>
                </a:solidFill>
              </a:rPr>
              <a:t>ndarrays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0000"/>
                </a:solidFill>
              </a:rPr>
              <a:t>Vamos aos conceitos: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 sz="2400">
                <a:solidFill>
                  <a:srgbClr val="000000"/>
                </a:solidFill>
              </a:rPr>
              <a:t>Listas </a:t>
            </a:r>
            <a:r>
              <a:rPr lang="en-US" sz="2400">
                <a:solidFill>
                  <a:srgbClr val="000000"/>
                </a:solidFill>
              </a:rPr>
              <a:t>são um tipo de variável que permite armazenar vários valores, acessados por um índice. Estes valores podem ser de um mesmo tipo ou de </a:t>
            </a:r>
            <a:r>
              <a:rPr lang="en-US" sz="2400">
                <a:solidFill>
                  <a:srgbClr val="FF0000"/>
                </a:solidFill>
              </a:rPr>
              <a:t>tipos diversos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 sz="2400">
                <a:solidFill>
                  <a:srgbClr val="000000"/>
                </a:solidFill>
              </a:rPr>
              <a:t>Vetores </a:t>
            </a:r>
            <a:r>
              <a:rPr lang="en-US" sz="2400">
                <a:solidFill>
                  <a:srgbClr val="000000"/>
                </a:solidFill>
              </a:rPr>
              <a:t>são um tipo de variável que permite armazenar vários valores, acessados por um índice. Estes valores </a:t>
            </a:r>
            <a:r>
              <a:rPr b="1" lang="en-US" sz="2400">
                <a:solidFill>
                  <a:srgbClr val="000000"/>
                </a:solidFill>
              </a:rPr>
              <a:t>devem ser do mesmo tipo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2"/>
                </a:solidFill>
              </a:rPr>
              <a:t>Ou seja, listas são mais flexíveis que vetores.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2732d732f_0_10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Como imaginar uma lista:</a:t>
            </a:r>
            <a:endParaRPr/>
          </a:p>
        </p:txBody>
      </p:sp>
      <p:sp>
        <p:nvSpPr>
          <p:cNvPr id="60" name="Google Shape;60;gf2732d732f_0_10"/>
          <p:cNvSpPr txBox="1"/>
          <p:nvPr>
            <p:ph idx="1" type="body"/>
          </p:nvPr>
        </p:nvSpPr>
        <p:spPr>
          <a:xfrm>
            <a:off x="457200" y="2545650"/>
            <a:ext cx="60081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Em um prédio de </a:t>
            </a:r>
            <a:r>
              <a:rPr b="1" lang="en-US">
                <a:solidFill>
                  <a:srgbClr val="000000"/>
                </a:solidFill>
              </a:rPr>
              <a:t>6 andares</a:t>
            </a:r>
            <a:r>
              <a:rPr lang="en-US">
                <a:solidFill>
                  <a:srgbClr val="000000"/>
                </a:solidFill>
              </a:rPr>
              <a:t> teremos nosso índice variando de</a:t>
            </a:r>
            <a:r>
              <a:rPr b="1" lang="en-US">
                <a:solidFill>
                  <a:srgbClr val="000000"/>
                </a:solidFill>
              </a:rPr>
              <a:t> 0 até 5</a:t>
            </a:r>
            <a:r>
              <a:rPr lang="en-US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Se chamarmos nosso prédio de </a:t>
            </a:r>
            <a:r>
              <a:rPr b="1" lang="en-US">
                <a:solidFill>
                  <a:srgbClr val="000000"/>
                </a:solidFill>
              </a:rPr>
              <a:t>P</a:t>
            </a:r>
            <a:r>
              <a:rPr lang="en-US">
                <a:solidFill>
                  <a:srgbClr val="000000"/>
                </a:solidFill>
              </a:rPr>
              <a:t>, teremos </a:t>
            </a:r>
            <a:r>
              <a:rPr b="1" lang="en-US">
                <a:solidFill>
                  <a:srgbClr val="000000"/>
                </a:solidFill>
              </a:rPr>
              <a:t>P[0], P[1], P[2], P[3], P[4], P[5];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2"/>
                </a:solidFill>
              </a:rPr>
              <a:t>Neste caso </a:t>
            </a:r>
            <a:r>
              <a:rPr b="1" lang="en-US">
                <a:solidFill>
                  <a:schemeClr val="dk2"/>
                </a:solidFill>
              </a:rPr>
              <a:t>P é o nome da nossa lista</a:t>
            </a:r>
            <a:r>
              <a:rPr lang="en-US">
                <a:solidFill>
                  <a:schemeClr val="dk2"/>
                </a:solidFill>
              </a:rPr>
              <a:t> e o </a:t>
            </a:r>
            <a:r>
              <a:rPr b="1" lang="en-US">
                <a:solidFill>
                  <a:schemeClr val="dk2"/>
                </a:solidFill>
              </a:rPr>
              <a:t>número entre colchetes </a:t>
            </a:r>
            <a:r>
              <a:rPr lang="en-US">
                <a:solidFill>
                  <a:schemeClr val="dk2"/>
                </a:solidFill>
              </a:rPr>
              <a:t>é o </a:t>
            </a:r>
            <a:r>
              <a:rPr b="1" lang="en-US">
                <a:solidFill>
                  <a:schemeClr val="dk2"/>
                </a:solidFill>
              </a:rPr>
              <a:t>índice</a:t>
            </a:r>
            <a:r>
              <a:rPr lang="en-US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61" name="Google Shape;61;gf2732d732f_0_10"/>
          <p:cNvGraphicFramePr/>
          <p:nvPr/>
        </p:nvGraphicFramePr>
        <p:xfrm>
          <a:off x="6528700" y="38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{790D6C6F-7923-4EB7-BCED-ADBC5748DACC}</a:tableStyleId>
              </a:tblPr>
              <a:tblGrid>
                <a:gridCol w="1600850"/>
              </a:tblGrid>
              <a:tr h="3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gf2732d732f_0_10"/>
          <p:cNvSpPr txBox="1"/>
          <p:nvPr/>
        </p:nvSpPr>
        <p:spPr>
          <a:xfrm>
            <a:off x="7110375" y="3245450"/>
            <a:ext cx="6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f2732d732f_0_10"/>
          <p:cNvSpPr txBox="1"/>
          <p:nvPr/>
        </p:nvSpPr>
        <p:spPr>
          <a:xfrm>
            <a:off x="457200" y="1381600"/>
            <a:ext cx="77601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um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edifício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contém apartamentos, no térreo é o andar 0, o primeiro andar é o andar 1 e assim por diante;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índice é utilizado para especificarmos 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“apartamento”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onde guardamos os nossos dados;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Outra forma de</a:t>
            </a:r>
            <a:r>
              <a:rPr lang="en-US"/>
              <a:t> representar um vetor ou lista?</a:t>
            </a:r>
            <a:endParaRPr/>
          </a:p>
        </p:txBody>
      </p:sp>
      <p:graphicFrame>
        <p:nvGraphicFramePr>
          <p:cNvPr id="69" name="Google Shape;69;p4"/>
          <p:cNvGraphicFramePr/>
          <p:nvPr/>
        </p:nvGraphicFramePr>
        <p:xfrm>
          <a:off x="1219200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{2D871EF7-7F01-48A9-8146-ABBD956F0ABC}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Google Shape;70;p4"/>
          <p:cNvGraphicFramePr/>
          <p:nvPr/>
        </p:nvGraphicFramePr>
        <p:xfrm>
          <a:off x="1219200" y="26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{2D871EF7-7F01-48A9-8146-ABBD956F0ABC}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71" name="Google Shape;71;p4"/>
          <p:cNvSpPr txBox="1"/>
          <p:nvPr/>
        </p:nvSpPr>
        <p:spPr>
          <a:xfrm>
            <a:off x="416375" y="2093600"/>
            <a:ext cx="44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58575" y="4355775"/>
            <a:ext cx="6882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Listas são mais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flexíveis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prédios e podem crescer e ou diminuir com o tempo.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Como declarar u</a:t>
            </a:r>
            <a:r>
              <a:rPr lang="en-US"/>
              <a:t>ma lista</a:t>
            </a:r>
            <a:r>
              <a:rPr lang="en-US"/>
              <a:t>?</a:t>
            </a:r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606900" y="1614125"/>
            <a:ext cx="74703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b="0" i="0" sz="2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comando cria uma lista denominada de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os colchetes (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 ]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após o símbolo de igualdade indicam que é uma lista vazia;</a:t>
            </a:r>
            <a:endParaRPr b="0" i="0" sz="2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comando cria uma lista denominada de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esta lista contém 3 elementos: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15, 8 e 9</a:t>
            </a:r>
            <a:endParaRPr b="1" i="0" sz="2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732d732f_0_22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Como acessar um elemento de uma lista?</a:t>
            </a:r>
            <a:endParaRPr/>
          </a:p>
        </p:txBody>
      </p:sp>
      <p:sp>
        <p:nvSpPr>
          <p:cNvPr id="84" name="Google Shape;84;gf2732d732f_0_22"/>
          <p:cNvSpPr txBox="1"/>
          <p:nvPr/>
        </p:nvSpPr>
        <p:spPr>
          <a:xfrm>
            <a:off x="606900" y="1614125"/>
            <a:ext cx="74703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acessarmos  </a:t>
            </a: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Z[0]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resultado que será exibido será 15, pois estamos acessando o primeiro elemento das listas, ou seja, o elemento que está armazenado no índice 0.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Z[1]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será igual a 8 e </a:t>
            </a: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Z[0]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será igual a 9.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732d732f_0_33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Como </a:t>
            </a:r>
            <a:r>
              <a:rPr lang="en-US"/>
              <a:t>alterar um elemento de </a:t>
            </a:r>
            <a:r>
              <a:rPr b="0" i="0" lang="en-US" sz="4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lang="en-US"/>
              <a:t>ma lista</a:t>
            </a:r>
            <a:r>
              <a:rPr b="0" i="0" lang="en-US" sz="4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/>
          </a:p>
        </p:txBody>
      </p:sp>
      <p:sp>
        <p:nvSpPr>
          <p:cNvPr id="90" name="Google Shape;90;gf2732d732f_0_33"/>
          <p:cNvSpPr txBox="1"/>
          <p:nvPr/>
        </p:nvSpPr>
        <p:spPr>
          <a:xfrm>
            <a:off x="606900" y="1614125"/>
            <a:ext cx="74703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atribuirmos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Z[0] = 10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conteúdo de </a:t>
            </a: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Z[0]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será atualizado. E ficaremos com: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2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JorgeAvila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