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7" r:id="rId3"/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1:notes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11:notes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506141" y="863947"/>
            <a:ext cx="61317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3150" lIns="33150" spcFirstLastPara="1" rIns="33150" wrap="square" tIns="3315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506141" y="2652117"/>
            <a:ext cx="61317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461990" y="4878957"/>
            <a:ext cx="2127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8775" lIns="28775" spcFirstLastPara="1" rIns="28775" wrap="square" tIns="287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A6B0C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WDC Bullet w/Sub + Graphic">
  <p:cSld name="WWDC Bullet w/Sub + Graphic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571500" y="257175"/>
            <a:ext cx="80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lvl="0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571500" y="745808"/>
            <a:ext cx="8001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26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2" type="body"/>
          </p:nvPr>
        </p:nvSpPr>
        <p:spPr>
          <a:xfrm>
            <a:off x="571500" y="1491615"/>
            <a:ext cx="40005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3850" lvl="1" marL="914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-"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WDC Graphic">
  <p:cSld name="WWDC Graphic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571500" y="257175"/>
            <a:ext cx="80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lvl="0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71500" y="745808"/>
            <a:ext cx="8001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26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WDC Graphic + Copy">
  <p:cSld name="WWDC Graphic + Cop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571500" y="1071563"/>
            <a:ext cx="40005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indent="-228600" lvl="0" marL="457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WDC Blank">
  <p:cSld name="WWDC 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19100" y="257175"/>
            <a:ext cx="81678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lvl="0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71500" y="3699034"/>
            <a:ext cx="8001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WDC Contact">
  <p:cSld name="WWDC Conta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571500" y="257175"/>
            <a:ext cx="80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lvl="0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71500" y="1491615"/>
            <a:ext cx="80010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">
  <p:cSld name="Closing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19375" y="2252959"/>
            <a:ext cx="3905100" cy="6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Hardware - iPadAir2 HR">
  <p:cSld name="Large Hardware - iPadAir2 H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2133600" y="925830"/>
            <a:ext cx="4876800" cy="3291900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indent="-228600" lvl="0" marL="457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0675" y="677170"/>
            <a:ext cx="5962500" cy="37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Hardware - iPadAir2 V">
  <p:cSld name="Large Hardware - iPadAir2 V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/>
        </p:nvSpPr>
        <p:spPr>
          <a:xfrm>
            <a:off x="2743200" y="377190"/>
            <a:ext cx="3657600" cy="4389000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txBody>
          <a:bodyPr anchorCtr="0" anchor="ctr" bIns="23025" lIns="23025" spcFirstLastPara="1" rIns="23025" wrap="square" tIns="230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4" name="Google Shape;8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7000" y="-111328"/>
            <a:ext cx="4209900" cy="53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Hardware - iPhone6 HR">
  <p:cSld name="Large Hardware - iPhone6 H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1771650" y="1157288"/>
            <a:ext cx="5600700" cy="2829000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indent="-228600" lvl="0" marL="457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88" name="Google Shape;8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9850" y="937934"/>
            <a:ext cx="7404300" cy="32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>
  <p:cSld name="Title and body"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657697"/>
            <a:ext cx="8520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294402"/>
            <a:ext cx="85206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595959"/>
              </a:buClr>
              <a:buSzPts val="500"/>
              <a:buFont typeface="Arial"/>
              <a:buNone/>
              <a:defRPr b="0" i="0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595959"/>
              </a:buClr>
              <a:buSzPts val="500"/>
              <a:buFont typeface="Arial"/>
              <a:buNone/>
              <a:defRPr b="0" i="0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595959"/>
              </a:buClr>
              <a:buSzPts val="500"/>
              <a:buFont typeface="Arial"/>
              <a:buNone/>
              <a:defRPr b="0" i="0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595959"/>
              </a:buClr>
              <a:buSzPts val="500"/>
              <a:buFont typeface="Arial"/>
              <a:buNone/>
              <a:defRPr b="0" i="0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595959"/>
              </a:buClr>
              <a:buSzPts val="500"/>
              <a:buFont typeface="Arial"/>
              <a:buNone/>
              <a:defRPr b="0" i="0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85218" y="4482290"/>
            <a:ext cx="3360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A6B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Hardware - iPhone6 V">
  <p:cSld name="Large Hardware - iPhone6 V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03808" y="-686826"/>
            <a:ext cx="3548400" cy="65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3031331" y="107156"/>
            <a:ext cx="3081300" cy="4929300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indent="-228600" lvl="0" marL="457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Hardware - Apple Watch">
  <p:cSld name="Large Hardware - Apple Watch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835027" y="1735931"/>
            <a:ext cx="1485900" cy="1671600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indent="-228600" lvl="0" marL="457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96" name="Google Shape;9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3750" y="642938"/>
            <a:ext cx="2476500" cy="38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1333500" y="866037"/>
            <a:ext cx="6477000" cy="183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3150" lIns="33150" spcFirstLastPara="1" rIns="33150" wrap="square" tIns="3315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1333500" y="2772977"/>
            <a:ext cx="64770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7892659" y="4196840"/>
            <a:ext cx="4572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650" lIns="73650" spcFirstLastPara="1" rIns="73650" wrap="square" tIns="736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A6B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 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571500" y="518636"/>
            <a:ext cx="8001000" cy="14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3150" lIns="33150" spcFirstLastPara="1" rIns="33150" wrap="square" tIns="33150"/>
          <a:lstStyle>
            <a:lvl1pPr lvl="0" marR="0" algn="l">
              <a:lnSpc>
                <a:spcPct val="12037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571500" y="2014538"/>
            <a:ext cx="1186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26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2" type="body"/>
          </p:nvPr>
        </p:nvSpPr>
        <p:spPr>
          <a:xfrm>
            <a:off x="571500" y="3450431"/>
            <a:ext cx="80010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6" name="Google Shape;106;p24"/>
          <p:cNvSpPr/>
          <p:nvPr/>
        </p:nvSpPr>
        <p:spPr>
          <a:xfrm>
            <a:off x="570686" y="4766310"/>
            <a:ext cx="80010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18425" lIns="18425" spcFirstLastPara="1" rIns="18425" wrap="square" tIns="18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900"/>
              <a:buFont typeface="Helvetica Neue"/>
              <a:buNone/>
            </a:pPr>
            <a:r>
              <a:rPr b="0" i="0" lang="en" sz="9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2015 Apple Inc. All rights reserved. Redistribution or public display not permitted without written permission from Apple.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4"/>
          <p:cNvSpPr txBox="1"/>
          <p:nvPr>
            <p:ph idx="3" type="body"/>
          </p:nvPr>
        </p:nvSpPr>
        <p:spPr>
          <a:xfrm>
            <a:off x="571500" y="242173"/>
            <a:ext cx="11325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idx="4" type="body"/>
          </p:nvPr>
        </p:nvSpPr>
        <p:spPr>
          <a:xfrm>
            <a:off x="7338896" y="242173"/>
            <a:ext cx="12336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8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5" type="body"/>
          </p:nvPr>
        </p:nvSpPr>
        <p:spPr>
          <a:xfrm>
            <a:off x="571500" y="2438876"/>
            <a:ext cx="1301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 3"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2452254" y="1455284"/>
            <a:ext cx="4239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3150" lIns="33150" spcFirstLastPara="1" rIns="33150" wrap="square" tIns="3315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2452254" y="2703463"/>
            <a:ext cx="42396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6745522" y="3511065"/>
            <a:ext cx="2994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A6B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>
  <p:cSld name="Title and Body"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2327563" y="1309254"/>
            <a:ext cx="44889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3150" lIns="33150" spcFirstLastPara="1" rIns="33150" wrap="square" tIns="3315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2327563" y="1898419"/>
            <a:ext cx="4488900" cy="19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6745522" y="3511065"/>
            <a:ext cx="2994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A6B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 4"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685800" y="524895"/>
            <a:ext cx="77724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b" bIns="33150" lIns="33150" spcFirstLastPara="1" rIns="33150" wrap="square" tIns="3315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685800" y="2813223"/>
            <a:ext cx="7772400" cy="1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12" type="sldNum"/>
          </p:nvPr>
        </p:nvSpPr>
        <p:spPr>
          <a:xfrm>
            <a:off x="6553200" y="4423410"/>
            <a:ext cx="21336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00" lIns="44200" spcFirstLastPara="1" rIns="44200" wrap="square" tIns="442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A6B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>
  <p:cSld name="Title and Body 2"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457200" y="257175"/>
            <a:ext cx="82296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3150" lIns="33150" spcFirstLastPara="1" rIns="33150" wrap="square" tIns="3315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457200" y="1337310"/>
            <a:ext cx="82296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6553200" y="4423410"/>
            <a:ext cx="21336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00" lIns="44200" spcFirstLastPara="1" rIns="44200" wrap="square" tIns="442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A6B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>
  <p:cSld name="Title and body 2"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457200" y="442555"/>
            <a:ext cx="82296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3150" lIns="33150" spcFirstLastPara="1" rIns="33150" wrap="square" tIns="3315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457200" y="1337310"/>
            <a:ext cx="8229600" cy="3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8716578" y="4537353"/>
            <a:ext cx="3888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A6B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" name="Google Shape;137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571500" y="518636"/>
            <a:ext cx="8001000" cy="14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3150" lIns="33150" spcFirstLastPara="1" rIns="33150" wrap="square" tIns="33150"/>
          <a:lstStyle>
            <a:lvl1pPr lvl="0" marR="0" algn="l">
              <a:lnSpc>
                <a:spcPct val="12037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571500" y="2014538"/>
            <a:ext cx="1186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26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571500" y="3450431"/>
            <a:ext cx="80010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>
            <a:off x="570686" y="4766310"/>
            <a:ext cx="80010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18425" lIns="18425" spcFirstLastPara="1" rIns="18425" wrap="square" tIns="18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900"/>
              <a:buFont typeface="Helvetica Neue"/>
              <a:buNone/>
            </a:pPr>
            <a:r>
              <a:rPr b="0" i="0" lang="en" sz="9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2015 Apple Inc. All rights reserved. Redistribution or public display not permitted without written permission from Apple.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idx="3" type="body"/>
          </p:nvPr>
        </p:nvSpPr>
        <p:spPr>
          <a:xfrm>
            <a:off x="571500" y="242173"/>
            <a:ext cx="11325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4" type="body"/>
          </p:nvPr>
        </p:nvSpPr>
        <p:spPr>
          <a:xfrm>
            <a:off x="7338896" y="242173"/>
            <a:ext cx="12336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8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5" type="body"/>
          </p:nvPr>
        </p:nvSpPr>
        <p:spPr>
          <a:xfrm>
            <a:off x="571500" y="2438876"/>
            <a:ext cx="1301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0" name="Google Shape;15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6" name="Google Shape;156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0" name="Google Shape;16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4" name="Google Shape;164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6" name="Google Shape;16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9" name="Google Shape;16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2" name="Google Shape;172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3" name="Google Shape;17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">
  <p:cSld name="Segu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571500" y="1230154"/>
            <a:ext cx="8001000" cy="24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lvl="0" marR="0" algn="l">
              <a:lnSpc>
                <a:spcPct val="12037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571500" y="3699034"/>
            <a:ext cx="8001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/Sub">
  <p:cSld name="Segue w/Sub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571500" y="257175"/>
            <a:ext cx="8001000" cy="24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3150" lIns="33150" spcFirstLastPara="1" rIns="33150" wrap="square" tIns="33150"/>
          <a:lstStyle>
            <a:lvl1pPr lvl="0" marR="0" algn="l">
              <a:lnSpc>
                <a:spcPct val="12037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571500" y="2726055"/>
            <a:ext cx="8001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26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571500" y="3699034"/>
            <a:ext cx="80010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 Slide">
  <p:cSld name="Demo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71500" y="2726055"/>
            <a:ext cx="8001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26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571500" y="3699034"/>
            <a:ext cx="8001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Google Shape;38;p7"/>
          <p:cNvSpPr/>
          <p:nvPr/>
        </p:nvSpPr>
        <p:spPr>
          <a:xfrm>
            <a:off x="571500" y="2138839"/>
            <a:ext cx="14148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425" lIns="18425" spcFirstLastPara="1" rIns="18425" wrap="square" tIns="18425">
            <a:noAutofit/>
          </a:bodyPr>
          <a:lstStyle/>
          <a:p>
            <a:pPr indent="0" lvl="0" marL="0" marR="0" rtl="0" algn="l">
              <a:lnSpc>
                <a:spcPct val="11203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"/>
              <a:buNone/>
            </a:pPr>
            <a:r>
              <a:rPr b="0" i="1" lang="en" sz="3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WDC Bullet">
  <p:cSld name="WWDC Bulle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571500" y="257175"/>
            <a:ext cx="80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lvl="0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571500" y="1491615"/>
            <a:ext cx="80010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3850" lvl="1" marL="914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-"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WDC Bullet w/Sub">
  <p:cSld name="WWDC Bullet w/Sub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571500" y="257175"/>
            <a:ext cx="80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lvl="0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71500" y="745808"/>
            <a:ext cx="8001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26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571500" y="1491615"/>
            <a:ext cx="80010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3850" lvl="1" marL="914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-"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WDC Bullet + Graphic">
  <p:cSld name="WWDC Bullet + Graphic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571500" y="257175"/>
            <a:ext cx="80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lvl="0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571500" y="1491615"/>
            <a:ext cx="40005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3850" lvl="1" marL="914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-"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71500" y="257175"/>
            <a:ext cx="80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lv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71500" y="1491615"/>
            <a:ext cx="80010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6B9BA"/>
            </a:gs>
            <a:gs pos="100000">
              <a:srgbClr val="23F4BD"/>
            </a:gs>
          </a:gsLst>
          <a:lin ang="18384039" scaled="0"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2"/>
          <p:cNvSpPr/>
          <p:nvPr/>
        </p:nvSpPr>
        <p:spPr>
          <a:xfrm>
            <a:off x="1724176" y="2773149"/>
            <a:ext cx="5695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36825" spcFirstLastPara="1" rIns="36825" wrap="square" tIns="36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CS+Social Good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2"/>
          <p:cNvSpPr/>
          <p:nvPr/>
        </p:nvSpPr>
        <p:spPr>
          <a:xfrm>
            <a:off x="1724176" y="3902546"/>
            <a:ext cx="5695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36825" spcFirstLastPara="1" rIns="36825" wrap="square" tIns="36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r>
              <a:t/>
            </a:r>
            <a:endParaRPr b="0" i="1" sz="22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42"/>
          <p:cNvPicPr preferRelativeResize="0"/>
          <p:nvPr/>
        </p:nvPicPr>
        <p:blipFill rotWithShape="1">
          <a:blip r:embed="rId3">
            <a:alphaModFix/>
          </a:blip>
          <a:srcRect b="27393" l="0" r="0" t="0"/>
          <a:stretch/>
        </p:blipFill>
        <p:spPr>
          <a:xfrm>
            <a:off x="2652819" y="1565399"/>
            <a:ext cx="3838500" cy="14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6750" y="1676550"/>
            <a:ext cx="1930500" cy="8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>
            <p:ph type="title"/>
          </p:nvPr>
        </p:nvSpPr>
        <p:spPr>
          <a:xfrm>
            <a:off x="2293755" y="3157932"/>
            <a:ext cx="455649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8A8B"/>
              </a:buClr>
              <a:buSzPts val="500"/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Let’s get started!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6B9BA"/>
            </a:gs>
            <a:gs pos="100000">
              <a:srgbClr val="23F4BD"/>
            </a:gs>
          </a:gsLst>
          <a:lin ang="18384039" scaled="0"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2"/>
          <p:cNvSpPr/>
          <p:nvPr/>
        </p:nvSpPr>
        <p:spPr>
          <a:xfrm>
            <a:off x="1724176" y="2773149"/>
            <a:ext cx="5695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36825" spcFirstLastPara="1" rIns="36825" wrap="square" tIns="36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CS+Social Good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2"/>
          <p:cNvSpPr/>
          <p:nvPr/>
        </p:nvSpPr>
        <p:spPr>
          <a:xfrm>
            <a:off x="1724176" y="3902546"/>
            <a:ext cx="5695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36825" spcFirstLastPara="1" rIns="36825" wrap="square" tIns="36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r>
              <a:t/>
            </a:r>
            <a:endParaRPr b="0" i="1" sz="22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2" name="Google Shape;262;p52"/>
          <p:cNvPicPr preferRelativeResize="0"/>
          <p:nvPr/>
        </p:nvPicPr>
        <p:blipFill rotWithShape="1">
          <a:blip r:embed="rId3">
            <a:alphaModFix/>
          </a:blip>
          <a:srcRect b="27393" l="0" r="0" t="0"/>
          <a:stretch/>
        </p:blipFill>
        <p:spPr>
          <a:xfrm>
            <a:off x="2652819" y="1565399"/>
            <a:ext cx="3838500" cy="14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6750" y="1676550"/>
            <a:ext cx="1930500" cy="8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3"/>
          <p:cNvSpPr txBox="1"/>
          <p:nvPr>
            <p:ph type="title"/>
          </p:nvPr>
        </p:nvSpPr>
        <p:spPr>
          <a:xfrm>
            <a:off x="2293755" y="3157932"/>
            <a:ext cx="455649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8A8B"/>
              </a:buClr>
              <a:buSzPts val="500"/>
              <a:buFont typeface="Lato"/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Hospital Program Project: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8A8B"/>
              </a:buClr>
              <a:buSzPts val="500"/>
              <a:buFont typeface="Lato"/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Patient File Tracking and Diagnosing Diseases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054" y="380253"/>
            <a:ext cx="1179300" cy="5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4"/>
          <p:cNvSpPr txBox="1"/>
          <p:nvPr>
            <p:ph type="title"/>
          </p:nvPr>
        </p:nvSpPr>
        <p:spPr>
          <a:xfrm>
            <a:off x="1955179" y="267914"/>
            <a:ext cx="42303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8A8B"/>
              </a:buClr>
              <a:buSzPts val="500"/>
              <a:buFont typeface="Lato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Task</a:t>
            </a:r>
            <a:endParaRPr/>
          </a:p>
        </p:txBody>
      </p:sp>
      <p:sp>
        <p:nvSpPr>
          <p:cNvPr id="195" name="Google Shape;195;p44"/>
          <p:cNvSpPr/>
          <p:nvPr/>
        </p:nvSpPr>
        <p:spPr>
          <a:xfrm>
            <a:off x="963000" y="2486612"/>
            <a:ext cx="72180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25" lIns="33125" spcFirstLastPara="1" rIns="33125" wrap="square" tIns="331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Implement a </a:t>
            </a:r>
            <a:r>
              <a:rPr b="1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database </a:t>
            </a:r>
            <a:r>
              <a:rPr b="0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of</a:t>
            </a:r>
            <a:r>
              <a:rPr b="1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patient files </a:t>
            </a:r>
            <a:r>
              <a:rPr b="0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containing their</a:t>
            </a:r>
            <a:r>
              <a:rPr b="1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information </a:t>
            </a:r>
            <a:r>
              <a:rPr b="0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 well as an</a:t>
            </a:r>
            <a:r>
              <a:rPr b="1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algorithm </a:t>
            </a:r>
            <a:r>
              <a:rPr b="0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determine a</a:t>
            </a:r>
            <a:r>
              <a:rPr b="1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patient’s disease </a:t>
            </a:r>
            <a:r>
              <a:rPr b="0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based off of their </a:t>
            </a:r>
            <a:r>
              <a:rPr b="1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symptoms.</a:t>
            </a:r>
            <a:endParaRPr b="1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6288" y="1039514"/>
            <a:ext cx="1976016" cy="204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8591" y="1315889"/>
            <a:ext cx="1494286" cy="149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054" y="380253"/>
            <a:ext cx="1179300" cy="5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5"/>
          <p:cNvSpPr txBox="1"/>
          <p:nvPr>
            <p:ph type="title"/>
          </p:nvPr>
        </p:nvSpPr>
        <p:spPr>
          <a:xfrm>
            <a:off x="1955175" y="267925"/>
            <a:ext cx="67533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8A8B"/>
              </a:buClr>
              <a:buSzPts val="500"/>
              <a:buFont typeface="Lato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Does CS Have to Do With This?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45"/>
          <p:cNvSpPr/>
          <p:nvPr/>
        </p:nvSpPr>
        <p:spPr>
          <a:xfrm>
            <a:off x="971350" y="1039550"/>
            <a:ext cx="72180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25" lIns="33125" spcFirstLastPara="1" rIns="33125" wrap="square" tIns="331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Your knowledge in </a:t>
            </a:r>
            <a:r>
              <a:rPr b="1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classes, objects, public vs. private methods, for-loops, substrings, parameters, scanners, </a:t>
            </a:r>
            <a:r>
              <a:rPr b="0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and more can be used to create the simulation of a hospital. You will also need to know about </a:t>
            </a:r>
            <a:r>
              <a:rPr b="1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HashMaps</a:t>
            </a:r>
            <a:r>
              <a:rPr b="0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and the </a:t>
            </a:r>
            <a:r>
              <a:rPr b="1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Cosine Similarity Algorithm</a:t>
            </a:r>
            <a:r>
              <a:rPr b="0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which you’ll learn shortly!</a:t>
            </a:r>
            <a:endParaRPr b="0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6750" y="1676550"/>
            <a:ext cx="1930500" cy="8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6"/>
          <p:cNvSpPr txBox="1"/>
          <p:nvPr>
            <p:ph type="title"/>
          </p:nvPr>
        </p:nvSpPr>
        <p:spPr>
          <a:xfrm>
            <a:off x="2293755" y="3157932"/>
            <a:ext cx="455649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8A8B"/>
              </a:buClr>
              <a:buSzPts val="500"/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Introduction to HashMaps and the Cosine Similarity Algorithm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054" y="380253"/>
            <a:ext cx="1179300" cy="5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7"/>
          <p:cNvSpPr txBox="1"/>
          <p:nvPr>
            <p:ph type="title"/>
          </p:nvPr>
        </p:nvSpPr>
        <p:spPr>
          <a:xfrm>
            <a:off x="1955175" y="267925"/>
            <a:ext cx="67533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8A8B"/>
              </a:buClr>
              <a:buSzPts val="500"/>
              <a:buFont typeface="Lato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is a HashMap?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47"/>
          <p:cNvSpPr/>
          <p:nvPr/>
        </p:nvSpPr>
        <p:spPr>
          <a:xfrm>
            <a:off x="971350" y="1039550"/>
            <a:ext cx="72180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25" lIns="33125" spcFirstLastPara="1" rIns="33125" wrap="square" tIns="33125">
            <a:noAutofit/>
          </a:bodyPr>
          <a:lstStyle/>
          <a:p>
            <a:pPr indent="-2032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47"/>
          <p:cNvSpPr txBox="1"/>
          <p:nvPr/>
        </p:nvSpPr>
        <p:spPr>
          <a:xfrm>
            <a:off x="440915" y="1170274"/>
            <a:ext cx="8247355" cy="833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data structure that represents a collection of key-value pairs.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47"/>
          <p:cNvSpPr txBox="1"/>
          <p:nvPr/>
        </p:nvSpPr>
        <p:spPr>
          <a:xfrm>
            <a:off x="1633638" y="2555180"/>
            <a:ext cx="5861908" cy="197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 access values by key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Keys and values can be any type of object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Resizable – can add and remove pairs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Has helpful methods for searching for keys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Why do we need to know this? Think about how this data structure will be useful for your implementation!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650" y="1934999"/>
            <a:ext cx="7315200" cy="32249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7"/>
          <p:cNvSpPr txBox="1"/>
          <p:nvPr/>
        </p:nvSpPr>
        <p:spPr>
          <a:xfrm>
            <a:off x="2194797" y="1727690"/>
            <a:ext cx="5792478" cy="270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Key Type                    Value Type</a:t>
            </a:r>
            <a:endParaRPr b="0" i="0" sz="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054" y="380253"/>
            <a:ext cx="1179300" cy="5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8"/>
          <p:cNvSpPr txBox="1"/>
          <p:nvPr>
            <p:ph type="title"/>
          </p:nvPr>
        </p:nvSpPr>
        <p:spPr>
          <a:xfrm>
            <a:off x="1955175" y="267925"/>
            <a:ext cx="6993516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8A8B"/>
              </a:buClr>
              <a:buSzPts val="500"/>
              <a:buFont typeface="Lato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is the Cosine Similarity Algorithm?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48"/>
          <p:cNvSpPr/>
          <p:nvPr/>
        </p:nvSpPr>
        <p:spPr>
          <a:xfrm>
            <a:off x="971350" y="1039550"/>
            <a:ext cx="72180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25" lIns="33125" spcFirstLastPara="1" rIns="33125" wrap="square" tIns="33125">
            <a:noAutofit/>
          </a:bodyPr>
          <a:lstStyle/>
          <a:p>
            <a:pPr indent="-2032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48"/>
          <p:cNvSpPr txBox="1"/>
          <p:nvPr/>
        </p:nvSpPr>
        <p:spPr>
          <a:xfrm>
            <a:off x="440912" y="1126725"/>
            <a:ext cx="8247355" cy="44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way to determine how similar two arrays or sets of data are.</a:t>
            </a:r>
            <a:endParaRPr/>
          </a:p>
        </p:txBody>
      </p:sp>
      <p:sp>
        <p:nvSpPr>
          <p:cNvPr id="230" name="Google Shape;230;p48"/>
          <p:cNvSpPr txBox="1"/>
          <p:nvPr/>
        </p:nvSpPr>
        <p:spPr>
          <a:xfrm>
            <a:off x="1119361" y="2821337"/>
            <a:ext cx="6890459" cy="204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Numerator: the sum of the products of the corresponding entries of the two arrays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Denominator: the product of the magnitudes (the square root of the sum of each entry squared) of the two arrays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Outputs a value from -1 and 1, where -1 is perfectly dissimilar and 1 is perfectly similar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Again…why do we need to know about this? (this may not be as obvious)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5.googleusercontent.com/1DzMRLw21vdaQCLuasadb4jb-PRigsVxfY7xs4XUTcvSBCUOKa1DGmvkmoOJqAHwitoiEUlhSR6D2D4RpcozDpGiJzLSMkmTl9wu700tSF_-xUQ_-5-cpe4S4q4ycFoMqTv_Eh8" id="231" name="Google Shape;23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5947" y="1572617"/>
            <a:ext cx="4937289" cy="1290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054" y="380253"/>
            <a:ext cx="1179300" cy="5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9"/>
          <p:cNvSpPr txBox="1"/>
          <p:nvPr>
            <p:ph type="title"/>
          </p:nvPr>
        </p:nvSpPr>
        <p:spPr>
          <a:xfrm>
            <a:off x="1955175" y="267925"/>
            <a:ext cx="67533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8A8B"/>
              </a:buClr>
              <a:buSzPts val="500"/>
              <a:buFont typeface="Lato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Implementation of Algorithm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49"/>
          <p:cNvSpPr/>
          <p:nvPr/>
        </p:nvSpPr>
        <p:spPr>
          <a:xfrm>
            <a:off x="971350" y="1039550"/>
            <a:ext cx="72180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25" lIns="33125" spcFirstLastPara="1" rIns="33125" wrap="square" tIns="33125">
            <a:noAutofit/>
          </a:bodyPr>
          <a:lstStyle/>
          <a:p>
            <a:pPr indent="-2032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49"/>
          <p:cNvSpPr txBox="1"/>
          <p:nvPr/>
        </p:nvSpPr>
        <p:spPr>
          <a:xfrm>
            <a:off x="448322" y="1139488"/>
            <a:ext cx="8247355" cy="373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 our program,  there will be a list of diseases and their symptoms. Symptoms will be represented by an </a:t>
            </a:r>
            <a:r>
              <a:rPr b="1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array of 0s and 1s</a:t>
            </a:r>
            <a:r>
              <a:rPr b="0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with each index corresponding to a specific symptom.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[  0  ,  1  ,  0  ,  1  ,  1  ,  0  ,  1  ,  0  ,  0  ,  1  ]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patient’s symptoms will be represented in the same way.</a:t>
            </a:r>
            <a:endParaRPr/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is our job to be able to determine which disease’s array of symptoms is the most similar to that of the patient we are examining!</a:t>
            </a:r>
            <a:endParaRPr/>
          </a:p>
        </p:txBody>
      </p:sp>
      <p:sp>
        <p:nvSpPr>
          <p:cNvPr id="240" name="Google Shape;240;p49"/>
          <p:cNvSpPr txBox="1"/>
          <p:nvPr/>
        </p:nvSpPr>
        <p:spPr>
          <a:xfrm>
            <a:off x="2316425" y="2834099"/>
            <a:ext cx="783963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Bloating  |  Cough  | Diarrhea | Dizziness | Fatigue |   Fever   | Headache | Cramp | Nausea  | Throat Irritation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054" y="380253"/>
            <a:ext cx="1179300" cy="5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50"/>
          <p:cNvSpPr txBox="1"/>
          <p:nvPr>
            <p:ph type="title"/>
          </p:nvPr>
        </p:nvSpPr>
        <p:spPr>
          <a:xfrm>
            <a:off x="1955175" y="267925"/>
            <a:ext cx="67533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8A8B"/>
              </a:buClr>
              <a:buSzPts val="500"/>
              <a:buFont typeface="Lato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Testing Your Code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50"/>
          <p:cNvSpPr/>
          <p:nvPr/>
        </p:nvSpPr>
        <p:spPr>
          <a:xfrm>
            <a:off x="971350" y="1039550"/>
            <a:ext cx="72180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25" lIns="33125" spcFirstLastPara="1" rIns="33125" wrap="square" tIns="33125">
            <a:noAutofit/>
          </a:bodyPr>
          <a:lstStyle/>
          <a:p>
            <a:pPr indent="-2032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50"/>
          <p:cNvSpPr txBox="1"/>
          <p:nvPr/>
        </p:nvSpPr>
        <p:spPr>
          <a:xfrm>
            <a:off x="1078704" y="1420079"/>
            <a:ext cx="3410939" cy="2893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project isn’t easy, so it’s important to test your code periodically! Every time you write ~5-10 lines of code, make sure you test it to see if it compiles and does what you want by using print statements.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50"/>
          <p:cNvPicPr preferRelativeResize="0"/>
          <p:nvPr/>
        </p:nvPicPr>
        <p:blipFill rotWithShape="1">
          <a:blip r:embed="rId4">
            <a:alphaModFix/>
          </a:blip>
          <a:srcRect b="4932" l="0" r="0" t="0"/>
          <a:stretch/>
        </p:blipFill>
        <p:spPr>
          <a:xfrm>
            <a:off x="5020846" y="1151922"/>
            <a:ext cx="3275858" cy="342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