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abin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  <p:embeddedFont>
      <p:font typeface="Questrial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estrial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bin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8" Type="http://schemas.openxmlformats.org/officeDocument/2006/relationships/font" Target="fonts/Lato-regular.fntdata"/><Relationship Id="rId27" Type="http://schemas.openxmlformats.org/officeDocument/2006/relationships/font" Target="fonts/Cab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9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f4871315769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f4871315769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3f22c90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3f22c90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Ideate is about building innovation potential – not necessary about finding that one great idea.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Brainstorming gets you the seed of what can become innovative solutions (through prototyping and iteration).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use brainstorming for ideation.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(Regardless of what ideation technique you use), the core principle is to separate idea generation and evaluation.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yourself and your team explore, and turn off the critical part of your brain for just this period of time.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dd94e7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2cdd94e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Ideation activity to help get in the mindset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You’re going to brainstorm plans for a trip in your group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 out crazy ideas!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cdd94e70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dd94e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when people are planning things, they say “yes, but,” immediately evaluating ideas and shooting them down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harmful for brainstorming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 --&gt;</a:t>
            </a:r>
            <a:endParaRPr/>
          </a:p>
        </p:txBody>
      </p:sp>
      <p:sp>
        <p:nvSpPr>
          <p:cNvPr id="204" name="Google Shape;204;g22cdd94e70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dd94e70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2cdd94e7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a place. Prompt the class: Where’s somewhere you’ve always wanted to go?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Yes, And! Build on the ideas of the other person. As soon as you catch yourself saying yes, but to a crazy idea, correct yourself, and build on it.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 3 minutes trying to get as crazy ideas as possible out there.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DEBRIEF THE EXPERIENCE before moving on</a:t>
            </a:r>
            <a:endParaRPr/>
          </a:p>
          <a:p>
            <a:pPr indent="0" lvl="0" marL="0" marR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2cdd94e70_0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e4b8a2b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e4b8a2b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e4b8a2b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e4b8a2b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3f22c90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3f22c90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Encourage students to come up with as many ideas as possible, even if they don’t seem entirely feasible!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3f22c909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3f22c90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e4b8a2b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ce4b8a2b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“Most impactful” == if it succeeded, how big of an impact (e.g. Tesla wouldn’t have been likely, but would have a huge impact)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“Feasible” == what’s realistic (probably not making an electric car)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natural winner will likely arise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from a group votes once for each category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5 minutes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e0243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e0243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f4871315769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f4871315769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from steps: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ce4b8a2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3-5 minutes </a:t>
            </a:r>
            <a:r>
              <a:rPr lang="en"/>
              <a:t>discussing the one challenge and problem statement they’re focusing 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from your observations/interviews made you realize this was a problem for your user?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**Note: tell teams that already have ideas to very clearly define the </a:t>
            </a:r>
            <a:r>
              <a:rPr b="1" lang="en"/>
              <a:t>problem statement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Make sure there’s a problem that you’re solving</a:t>
            </a:r>
            <a:r>
              <a:rPr lang="en"/>
              <a:t>. (e.g. the person that you’re designing for will consider this a problem)</a:t>
            </a:r>
            <a:endParaRPr/>
          </a:p>
        </p:txBody>
      </p:sp>
      <p:sp>
        <p:nvSpPr>
          <p:cNvPr id="145" name="Google Shape;145;g22ce4b8a2b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e4b8a2b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e4b8a2b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Ideate is about building innovation potential – not necessary about finding that one great idea.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Brainstorming gets you the seed of what can become innovative solutions (through prototyping and iteration).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use brainstorming for ideation.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(Regardless of what ideation technique you use), the core principle is to separate idea generation and evaluation.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yourself and your team explore, and turn off the critical part of your brain for just this period of time.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e0243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e0243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dd94e7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dd94e7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General rules for brainstorming. Theme: spit out as much as possible, work together, and build on crazy ideas. Don’t judge them immediately, and even write down the ones you *know* are bad -- sometimes, you have to spit out multiple bad ideas in order to get to the good ones.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 students aware that it’s expected that 90%+ of their ideas will be ridiculous -- the point is to come up with as many crazy solutions as possible. (Note: this doesn’t mean to intentionally look for bad ideas). Afterwards, you’ll continue working.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you do the brainstorming activity, make it a competition to come up with the most ideas, and the craziest ones. This will make students more engaged!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e4b8a2b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ce4b8a2b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Emphasize two most important things: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Don’t judge the ideas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Write as many as possible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3f22c9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3f22c9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444500"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901700"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1358900"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1816100"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4803224"/>
            <a:ext cx="2133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6128" y="306279"/>
            <a:ext cx="8260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800"/>
              <a:buFont typeface="Quattrocen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314450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52463" y="862012"/>
            <a:ext cx="78390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83125" lIns="83125" spcFirstLastPara="1" rIns="83125" wrap="square" tIns="83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652463" y="2647950"/>
            <a:ext cx="7839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 showMasterSp="0">
  <p:cSld name="6_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" lvl="1" marL="4572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270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270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270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489" y="4766830"/>
            <a:ext cx="213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489" y="4766830"/>
            <a:ext cx="28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4470977" y="4833938"/>
            <a:ext cx="2007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25" spcFirstLastPara="1" rIns="83125" wrap="square" tIns="41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83125" lIns="83125" spcFirstLastPara="1" rIns="83125" wrap="square" tIns="831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4064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4064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83125" lIns="83125" spcFirstLastPara="1" rIns="83125" wrap="square" tIns="831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6"/>
          <p:cNvSpPr txBox="1"/>
          <p:nvPr>
            <p:ph idx="3" type="body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83125" lIns="83125" spcFirstLastPara="1" rIns="83125" wrap="square" tIns="831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2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/>
          <p:nvPr>
            <p:ph type="title"/>
          </p:nvPr>
        </p:nvSpPr>
        <p:spPr>
          <a:xfrm>
            <a:off x="457201" y="204788"/>
            <a:ext cx="3008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83125" lIns="83125" spcFirstLastPara="1" rIns="83125" wrap="square" tIns="83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28"/>
          <p:cNvSpPr txBox="1"/>
          <p:nvPr>
            <p:ph idx="2" type="body"/>
          </p:nvPr>
        </p:nvSpPr>
        <p:spPr>
          <a:xfrm>
            <a:off x="457201" y="1076326"/>
            <a:ext cx="30081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83125" lIns="83125" spcFirstLastPara="1" rIns="83125" wrap="square" tIns="831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Google Shape;107;p29"/>
          <p:cNvSpPr/>
          <p:nvPr>
            <p:ph idx="2" type="pic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270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270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270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2" name="Google Shape;112;p30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4572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2700" lvl="7" marL="13716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83125" lIns="83125" spcFirstLastPara="1" rIns="83125" wrap="square" tIns="83125"/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4459432" y="4817702"/>
            <a:ext cx="2235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Only">
  <p:cSld name="6_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144" y="625283"/>
            <a:ext cx="3233697" cy="166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6"/>
          <p:cNvSpPr txBox="1"/>
          <p:nvPr/>
        </p:nvSpPr>
        <p:spPr>
          <a:xfrm>
            <a:off x="704394" y="2119162"/>
            <a:ext cx="77352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6"/>
          <p:cNvSpPr txBox="1"/>
          <p:nvPr/>
        </p:nvSpPr>
        <p:spPr>
          <a:xfrm>
            <a:off x="2256750" y="2501975"/>
            <a:ext cx="4929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CS+Social Good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Ideate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 txBox="1"/>
          <p:nvPr/>
        </p:nvSpPr>
        <p:spPr>
          <a:xfrm>
            <a:off x="1347650" y="1563300"/>
            <a:ext cx="2116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Verdana"/>
                <a:ea typeface="Verdana"/>
                <a:cs typeface="Verdana"/>
                <a:sym typeface="Verdana"/>
              </a:rPr>
              <a:t>REFRAME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the problem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45"/>
          <p:cNvSpPr txBox="1"/>
          <p:nvPr/>
        </p:nvSpPr>
        <p:spPr>
          <a:xfrm>
            <a:off x="5158900" y="2969325"/>
            <a:ext cx="297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Verdana"/>
                <a:ea typeface="Verdana"/>
                <a:cs typeface="Verdana"/>
                <a:sym typeface="Verdana"/>
              </a:rPr>
              <a:t>IMAGINE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wild ideas</a:t>
            </a:r>
            <a:endParaRPr sz="2100"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1" name="Google Shape;1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500" y="1772184"/>
            <a:ext cx="1380754" cy="119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tinations-235942_1280.jpg" id="198" name="Google Shape;1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6"/>
          <p:cNvSpPr txBox="1"/>
          <p:nvPr/>
        </p:nvSpPr>
        <p:spPr>
          <a:xfrm>
            <a:off x="-1" y="2085975"/>
            <a:ext cx="9144000" cy="1428900"/>
          </a:xfrm>
          <a:prstGeom prst="rect">
            <a:avLst/>
          </a:prstGeom>
          <a:solidFill>
            <a:srgbClr val="172F40">
              <a:alpha val="69800"/>
            </a:srgbClr>
          </a:solidFill>
          <a:ln>
            <a:noFill/>
          </a:ln>
        </p:spPr>
        <p:txBody>
          <a:bodyPr anchorCtr="0" anchor="ctr" bIns="50275" lIns="100575" spcFirstLastPara="1" rIns="100575" wrap="square" tIns="50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PLAN A TRIP!</a:t>
            </a:r>
            <a:endParaRPr sz="1300"/>
          </a:p>
        </p:txBody>
      </p:sp>
      <p:pic>
        <p:nvPicPr>
          <p:cNvPr id="200" name="Google Shape;2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75" y="197850"/>
            <a:ext cx="1179502" cy="6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6"/>
          <p:cNvSpPr txBox="1"/>
          <p:nvPr>
            <p:ph type="title"/>
          </p:nvPr>
        </p:nvSpPr>
        <p:spPr>
          <a:xfrm>
            <a:off x="1742275" y="61625"/>
            <a:ext cx="59433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deate - but first . . .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tinations-235943_1280.jpg" id="206" name="Google Shape;2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7"/>
          <p:cNvSpPr txBox="1"/>
          <p:nvPr/>
        </p:nvSpPr>
        <p:spPr>
          <a:xfrm>
            <a:off x="-1" y="2943225"/>
            <a:ext cx="9144000" cy="1428900"/>
          </a:xfrm>
          <a:prstGeom prst="rect">
            <a:avLst/>
          </a:prstGeom>
          <a:solidFill>
            <a:srgbClr val="172F40">
              <a:alpha val="69800"/>
            </a:srgbClr>
          </a:solidFill>
          <a:ln>
            <a:noFill/>
          </a:ln>
        </p:spPr>
        <p:txBody>
          <a:bodyPr anchorCtr="0" anchor="ctr" bIns="50275" lIns="100575" spcFirstLastPara="1" rIns="100575" wrap="square" tIns="50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YES, BUT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tinations-235941_1280.jpg" id="213" name="Google Shape;2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8"/>
          <p:cNvSpPr txBox="1"/>
          <p:nvPr/>
        </p:nvSpPr>
        <p:spPr>
          <a:xfrm>
            <a:off x="-1" y="2943225"/>
            <a:ext cx="9144000" cy="1428900"/>
          </a:xfrm>
          <a:prstGeom prst="rect">
            <a:avLst/>
          </a:prstGeom>
          <a:solidFill>
            <a:srgbClr val="172F40">
              <a:alpha val="69800"/>
            </a:srgbClr>
          </a:solidFill>
          <a:ln>
            <a:noFill/>
          </a:ln>
        </p:spPr>
        <p:txBody>
          <a:bodyPr anchorCtr="0" anchor="ctr" bIns="50275" lIns="100575" spcFirstLastPara="1" rIns="100575" wrap="square" tIns="50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YES, </a:t>
            </a:r>
            <a:r>
              <a:rPr lang="en" sz="9600">
                <a:solidFill>
                  <a:schemeClr val="lt1"/>
                </a:solidFill>
              </a:rPr>
              <a:t>AND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>
            <p:ph type="title"/>
          </p:nvPr>
        </p:nvSpPr>
        <p:spPr>
          <a:xfrm>
            <a:off x="17526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Share!</a:t>
            </a:r>
            <a:endParaRPr>
              <a:solidFill>
                <a:srgbClr val="778A8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9"/>
          <p:cNvSpPr txBox="1"/>
          <p:nvPr/>
        </p:nvSpPr>
        <p:spPr>
          <a:xfrm>
            <a:off x="825075" y="1152750"/>
            <a:ext cx="70395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What were some of the craziest ideas you had?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797" y="1313700"/>
            <a:ext cx="2109125" cy="34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0"/>
          <p:cNvSpPr txBox="1"/>
          <p:nvPr>
            <p:ph type="title"/>
          </p:nvPr>
        </p:nvSpPr>
        <p:spPr>
          <a:xfrm>
            <a:off x="17526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Ideate for </a:t>
            </a:r>
            <a:r>
              <a:rPr b="1" lang="en" u="sng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your</a:t>
            </a: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 project</a:t>
            </a:r>
            <a:endParaRPr>
              <a:solidFill>
                <a:srgbClr val="778A8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0"/>
          <p:cNvSpPr txBox="1"/>
          <p:nvPr/>
        </p:nvSpPr>
        <p:spPr>
          <a:xfrm>
            <a:off x="547775" y="1152750"/>
            <a:ext cx="82296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a pack of post-it notes (everyone on the team should be writing)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Brainstorm! Remember: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Defer judgment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Quantity over quality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with the most ideas after 15 minutes will win glory and honor for their team!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instormrules.png" id="234" name="Google Shape;2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642" y="-3"/>
            <a:ext cx="9225300" cy="21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1"/>
          <p:cNvSpPr txBox="1"/>
          <p:nvPr/>
        </p:nvSpPr>
        <p:spPr>
          <a:xfrm>
            <a:off x="496500" y="2337725"/>
            <a:ext cx="8316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judgment of both others’ ideas and your own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Write down everything that comes to mind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(within reason)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Encourage the wild, the fantastical solutions.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Build on the ideas of others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Be visual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Quantity over quality . . . yes, you heard that right.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Reminder: Your solution in your brainstorm doesn’t need technology. Just get ideas!!!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 txBox="1"/>
          <p:nvPr>
            <p:ph type="title"/>
          </p:nvPr>
        </p:nvSpPr>
        <p:spPr>
          <a:xfrm>
            <a:off x="17526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If you get stuck...</a:t>
            </a:r>
            <a:endParaRPr>
              <a:solidFill>
                <a:srgbClr val="778A8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2"/>
          <p:cNvSpPr txBox="1"/>
          <p:nvPr/>
        </p:nvSpPr>
        <p:spPr>
          <a:xfrm>
            <a:off x="547775" y="1152750"/>
            <a:ext cx="82296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might we redefine [insert problem statement here]?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would you solve this problem with $1,000,000?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would you solve this problem with $100?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would you solve this problem tomorrow?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would Oprah do?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would Superman do it?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would you design it a hundred years from now?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would you grandma design it?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would you design for [problem] without technology?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title"/>
          </p:nvPr>
        </p:nvSpPr>
        <p:spPr>
          <a:xfrm>
            <a:off x="17526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Evaluating Ideas: Dot Voting</a:t>
            </a:r>
            <a:endParaRPr>
              <a:solidFill>
                <a:srgbClr val="778A8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3"/>
          <p:cNvSpPr/>
          <p:nvPr/>
        </p:nvSpPr>
        <p:spPr>
          <a:xfrm>
            <a:off x="798723" y="1357661"/>
            <a:ext cx="9012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three </a:t>
            </a:r>
            <a:r>
              <a:rPr b="1" lang="en" sz="3300">
                <a:solidFill>
                  <a:srgbClr val="FF8000"/>
                </a:solidFill>
                <a:latin typeface="Questrial"/>
                <a:ea typeface="Questrial"/>
                <a:cs typeface="Questrial"/>
                <a:sym typeface="Questrial"/>
              </a:rPr>
              <a:t>selection criteria</a:t>
            </a:r>
            <a:endParaRPr sz="1300"/>
          </a:p>
        </p:txBody>
      </p:sp>
      <p:sp>
        <p:nvSpPr>
          <p:cNvPr id="250" name="Google Shape;250;p53"/>
          <p:cNvSpPr/>
          <p:nvPr/>
        </p:nvSpPr>
        <p:spPr>
          <a:xfrm>
            <a:off x="1877297" y="2448707"/>
            <a:ext cx="5126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“most impactful/innovative”</a:t>
            </a:r>
            <a:endParaRPr sz="1300"/>
          </a:p>
        </p:txBody>
      </p:sp>
      <p:pic>
        <p:nvPicPr>
          <p:cNvPr id="251" name="Google Shape;25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752" y="3039690"/>
            <a:ext cx="675300" cy="5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3"/>
          <p:cNvSpPr/>
          <p:nvPr/>
        </p:nvSpPr>
        <p:spPr>
          <a:xfrm>
            <a:off x="1877297" y="3856891"/>
            <a:ext cx="57795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“most useful/needed”</a:t>
            </a:r>
            <a:endParaRPr sz="1300"/>
          </a:p>
        </p:txBody>
      </p:sp>
      <p:pic>
        <p:nvPicPr>
          <p:cNvPr id="253" name="Google Shape;253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717" y="2282019"/>
            <a:ext cx="561600" cy="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6" y="3754065"/>
            <a:ext cx="812400" cy="4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3"/>
          <p:cNvSpPr/>
          <p:nvPr/>
        </p:nvSpPr>
        <p:spPr>
          <a:xfrm>
            <a:off x="1877300" y="3176075"/>
            <a:ext cx="62115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“most feasible idea” (implement it tomorrow!)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type="title"/>
          </p:nvPr>
        </p:nvSpPr>
        <p:spPr>
          <a:xfrm>
            <a:off x="1752600" y="3080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Recap</a:t>
            </a:r>
            <a:endParaRPr>
              <a:solidFill>
                <a:srgbClr val="778A8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7"/>
          <p:cNvSpPr txBox="1"/>
          <p:nvPr/>
        </p:nvSpPr>
        <p:spPr>
          <a:xfrm>
            <a:off x="612625" y="1152750"/>
            <a:ext cx="816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 week: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Empathized with people in a problem space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Interviewed one or more people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Observed people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 people’s stories/perspectives of the situation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Immersed yourself in their situation by looking for resources/communities they have (i.e. facebook groups, etc.)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58E88"/>
                </a:solidFill>
                <a:latin typeface="Lato"/>
                <a:ea typeface="Lato"/>
                <a:cs typeface="Lato"/>
                <a:sym typeface="Lato"/>
              </a:rPr>
              <a:t>SHARE: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something you learned? Something new you experienced?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3" y="748975"/>
            <a:ext cx="8042675" cy="44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8"/>
          <p:cNvSpPr txBox="1"/>
          <p:nvPr>
            <p:ph type="title"/>
          </p:nvPr>
        </p:nvSpPr>
        <p:spPr>
          <a:xfrm>
            <a:off x="17526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Design Thinking</a:t>
            </a:r>
            <a:endParaRPr>
              <a:solidFill>
                <a:srgbClr val="778A8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25" y="217025"/>
            <a:ext cx="8389800" cy="48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1347650" y="1563300"/>
            <a:ext cx="2116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Verdana"/>
                <a:ea typeface="Verdana"/>
                <a:cs typeface="Verdana"/>
                <a:sym typeface="Verdana"/>
              </a:rPr>
              <a:t>REFRAME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the problem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58900" y="2969325"/>
            <a:ext cx="297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Verdana"/>
                <a:ea typeface="Verdana"/>
                <a:cs typeface="Verdana"/>
                <a:sym typeface="Verdana"/>
              </a:rPr>
              <a:t>IMAGINE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7B7B7"/>
                </a:solidFill>
                <a:latin typeface="Verdana"/>
                <a:ea typeface="Verdana"/>
                <a:cs typeface="Verdana"/>
                <a:sym typeface="Verdana"/>
              </a:rPr>
              <a:t>wild ideas</a:t>
            </a:r>
            <a:endParaRPr sz="2100"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7B7B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500" y="1772184"/>
            <a:ext cx="1380754" cy="119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/>
          <p:nvPr>
            <p:ph type="title"/>
          </p:nvPr>
        </p:nvSpPr>
        <p:spPr>
          <a:xfrm>
            <a:off x="17526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Ideate</a:t>
            </a:r>
            <a:endParaRPr>
              <a:solidFill>
                <a:srgbClr val="778A8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1"/>
          <p:cNvSpPr txBox="1"/>
          <p:nvPr/>
        </p:nvSpPr>
        <p:spPr>
          <a:xfrm>
            <a:off x="547775" y="1152750"/>
            <a:ext cx="54621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this step, you aim to generate radical design alternatives (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going wide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to explore the widest solution space possible. The more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diverse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ideas (in number and scope), the more solutions you’ll explore in the prototyping stage.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58E88"/>
                </a:solidFill>
                <a:latin typeface="Lato"/>
                <a:ea typeface="Lato"/>
                <a:cs typeface="Lato"/>
                <a:sym typeface="Lato"/>
              </a:rPr>
              <a:t>Goals:</a:t>
            </a:r>
            <a:endParaRPr b="1" sz="1800">
              <a:solidFill>
                <a:srgbClr val="158E8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 beyond obvious solutions, increase innovation potential.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Uncover unexpected areas of exploration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Harness the collective perspectives + strengths of your teams.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58E8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075" y="1367059"/>
            <a:ext cx="3819926" cy="286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instormrules.png" id="169" name="Google Shape;1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642" y="-3"/>
            <a:ext cx="9225300" cy="21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2"/>
          <p:cNvSpPr txBox="1"/>
          <p:nvPr/>
        </p:nvSpPr>
        <p:spPr>
          <a:xfrm>
            <a:off x="496500" y="2337725"/>
            <a:ext cx="8316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judgment of both others’ ideas and your own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Write down everything that comes to mind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(within reason)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Encourage the wild, the fantastical solutions.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Build on the ideas of others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Be visual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Quantity over quality . . . yes, you heard that right.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instormrules.png" id="175" name="Google Shape;1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642" y="-3"/>
            <a:ext cx="9225300" cy="21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3"/>
          <p:cNvSpPr txBox="1"/>
          <p:nvPr/>
        </p:nvSpPr>
        <p:spPr>
          <a:xfrm>
            <a:off x="496500" y="2337725"/>
            <a:ext cx="8316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No judgment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of both others’ ideas and your own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898989"/>
                </a:solidFill>
                <a:latin typeface="Lato"/>
                <a:ea typeface="Lato"/>
                <a:cs typeface="Lato"/>
                <a:sym typeface="Lato"/>
              </a:rPr>
              <a:t>Write down everything that comes to mind (within reason)</a:t>
            </a:r>
            <a:endParaRPr>
              <a:solidFill>
                <a:srgbClr val="89898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898989"/>
                </a:solidFill>
                <a:latin typeface="Lato"/>
                <a:ea typeface="Lato"/>
                <a:cs typeface="Lato"/>
                <a:sym typeface="Lato"/>
              </a:rPr>
              <a:t>Encourage the wild, the fantastical solutions.</a:t>
            </a:r>
            <a:endParaRPr>
              <a:solidFill>
                <a:srgbClr val="89898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898989"/>
                </a:solidFill>
                <a:latin typeface="Lato"/>
                <a:ea typeface="Lato"/>
                <a:cs typeface="Lato"/>
                <a:sym typeface="Lato"/>
              </a:rPr>
              <a:t>Build on the ideas of others</a:t>
            </a:r>
            <a:endParaRPr>
              <a:solidFill>
                <a:srgbClr val="89898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898989"/>
                </a:solidFill>
                <a:latin typeface="Lato"/>
                <a:ea typeface="Lato"/>
                <a:cs typeface="Lato"/>
                <a:sym typeface="Lato"/>
              </a:rPr>
              <a:t>Be visual</a:t>
            </a:r>
            <a:endParaRPr>
              <a:solidFill>
                <a:srgbClr val="89898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Quantity over qualit</a:t>
            </a:r>
            <a:r>
              <a:rPr b="1" lang="en" sz="2400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. . . yes, you heard that right.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 txBox="1"/>
          <p:nvPr>
            <p:ph type="title"/>
          </p:nvPr>
        </p:nvSpPr>
        <p:spPr>
          <a:xfrm>
            <a:off x="17526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78A8B"/>
                </a:solidFill>
                <a:latin typeface="Lato"/>
                <a:ea typeface="Lato"/>
                <a:cs typeface="Lato"/>
                <a:sym typeface="Lato"/>
              </a:rPr>
              <a:t>What’s next?</a:t>
            </a:r>
            <a:endParaRPr>
              <a:solidFill>
                <a:srgbClr val="778A8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373700"/>
            <a:ext cx="1179502" cy="6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4"/>
          <p:cNvSpPr txBox="1"/>
          <p:nvPr/>
        </p:nvSpPr>
        <p:spPr>
          <a:xfrm>
            <a:off x="825075" y="1152750"/>
            <a:ext cx="75987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Tomorrow, we’ll be brainstorming solutions to the problem you identified for your user! 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44"/>
          <p:cNvPicPr preferRelativeResize="0"/>
          <p:nvPr/>
        </p:nvPicPr>
        <p:blipFill rotWithShape="1">
          <a:blip r:embed="rId4">
            <a:alphaModFix/>
          </a:blip>
          <a:srcRect b="17300" l="0" r="0" t="0"/>
          <a:stretch/>
        </p:blipFill>
        <p:spPr>
          <a:xfrm>
            <a:off x="1281113" y="1927575"/>
            <a:ext cx="6581775" cy="27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- Mindma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